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D30073"/>
    <a:srgbClr val="FFFFFF"/>
    <a:srgbClr val="FCFCFC"/>
    <a:srgbClr val="FDFDFE"/>
    <a:srgbClr val="FBFCF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1" autoAdjust="0"/>
    <p:restoredTop sz="94660"/>
  </p:normalViewPr>
  <p:slideViewPr>
    <p:cSldViewPr snapToGrid="0">
      <p:cViewPr varScale="1">
        <p:scale>
          <a:sx n="72" d="100"/>
          <a:sy n="72" d="100"/>
        </p:scale>
        <p:origin x="14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G78.FR\DONNEES\DRH\Restreint\Remunerations_restreint\Pilotage%20de%20la%20MS\Maquette%20pilotage%20MS\Pilotage%20MS_v2406%20V1.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perretducray\Downloads\Heures%20suppl&#233;mentaires%2007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'Tableau de bord'!$B$3</c:f>
              <c:strCache>
                <c:ptCount val="1"/>
                <c:pt idx="0">
                  <c:v>MS Permanents</c:v>
                </c:pt>
              </c:strCache>
            </c:strRef>
          </c:tx>
          <c:spPr>
            <a:solidFill>
              <a:schemeClr val="accent1">
                <a:lumMod val="20000"/>
                <a:lumOff val="80000"/>
              </a:schemeClr>
            </a:solidFill>
            <a:ln>
              <a:noFill/>
            </a:ln>
            <a:effectLst/>
          </c:spPr>
          <c:invertIfNegative val="0"/>
          <c:dLbls>
            <c:numFmt formatCode="_-* #\ ##0_-;\-* #\ ##0_-;_-* &quot;-&quot;??_-;_-@_-\ \&amp;&quot;k€&quot;" sourceLinked="0"/>
            <c:spPr>
              <a:solidFill>
                <a:schemeClr val="accent1">
                  <a:lumMod val="20000"/>
                  <a:lumOff val="80000"/>
                  <a:alpha val="4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'Tableau de bord'!$A$4:$A$9</c:f>
              <c:strCache>
                <c:ptCount val="6"/>
                <c:pt idx="0">
                  <c:v>Janvier</c:v>
                </c:pt>
                <c:pt idx="1">
                  <c:v>Février</c:v>
                </c:pt>
                <c:pt idx="2">
                  <c:v>Mars</c:v>
                </c:pt>
                <c:pt idx="3">
                  <c:v>Avril</c:v>
                </c:pt>
                <c:pt idx="4">
                  <c:v>Mai</c:v>
                </c:pt>
                <c:pt idx="5">
                  <c:v>Juin</c:v>
                </c:pt>
              </c:strCache>
            </c:strRef>
          </c:cat>
          <c:val>
            <c:numRef>
              <c:f>'Tableau de bord'!$B$4:$B$9</c:f>
              <c:numCache>
                <c:formatCode>_-* #\ ##0_-;\-* #\ ##0_-;_-* "-"??_-;_-@_-</c:formatCode>
                <c:ptCount val="6"/>
                <c:pt idx="0">
                  <c:v>15030.143</c:v>
                </c:pt>
                <c:pt idx="1">
                  <c:v>15263.41</c:v>
                </c:pt>
                <c:pt idx="2">
                  <c:v>14884.688</c:v>
                </c:pt>
                <c:pt idx="3">
                  <c:v>14854.255999999999</c:v>
                </c:pt>
                <c:pt idx="4">
                  <c:v>14866.433999999999</c:v>
                </c:pt>
                <c:pt idx="5">
                  <c:v>14908.111000000001</c:v>
                </c:pt>
              </c:numCache>
            </c:numRef>
          </c:val>
          <c:extLst>
            <c:ext xmlns:c16="http://schemas.microsoft.com/office/drawing/2014/chart" uri="{C3380CC4-5D6E-409C-BE32-E72D297353CC}">
              <c16:uniqueId val="{00000000-BFFC-442C-99CF-B1CAB556CB80}"/>
            </c:ext>
          </c:extLst>
        </c:ser>
        <c:ser>
          <c:idx val="1"/>
          <c:order val="1"/>
          <c:tx>
            <c:strRef>
              <c:f>'Tableau de bord'!$C$3</c:f>
              <c:strCache>
                <c:ptCount val="1"/>
                <c:pt idx="0">
                  <c:v>MS Non permanents</c:v>
                </c:pt>
              </c:strCache>
            </c:strRef>
          </c:tx>
          <c:spPr>
            <a:solidFill>
              <a:schemeClr val="accent4">
                <a:lumMod val="20000"/>
                <a:lumOff val="80000"/>
              </a:schemeClr>
            </a:solidFill>
            <a:ln>
              <a:noFill/>
            </a:ln>
            <a:effectLst/>
          </c:spPr>
          <c:invertIfNegative val="0"/>
          <c:dLbls>
            <c:numFmt formatCode="_-* #\ ##0_-;\-* #\ ##0_-;_-* &quot;-&quot;??_-;_-@_-" sourceLinked="0"/>
            <c:spPr>
              <a:solidFill>
                <a:schemeClr val="accent4">
                  <a:lumMod val="20000"/>
                  <a:lumOff val="80000"/>
                  <a:alpha val="5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'Tableau de bord'!$A$4:$A$9</c:f>
              <c:strCache>
                <c:ptCount val="6"/>
                <c:pt idx="0">
                  <c:v>Janvier</c:v>
                </c:pt>
                <c:pt idx="1">
                  <c:v>Février</c:v>
                </c:pt>
                <c:pt idx="2">
                  <c:v>Mars</c:v>
                </c:pt>
                <c:pt idx="3">
                  <c:v>Avril</c:v>
                </c:pt>
                <c:pt idx="4">
                  <c:v>Mai</c:v>
                </c:pt>
                <c:pt idx="5">
                  <c:v>Juin</c:v>
                </c:pt>
              </c:strCache>
            </c:strRef>
          </c:cat>
          <c:val>
            <c:numRef>
              <c:f>'Tableau de bord'!$C$4:$C$9</c:f>
              <c:numCache>
                <c:formatCode>_-* #\ ##0_-;\-* #\ ##0_-;_-* "-"??_-;_-@_-</c:formatCode>
                <c:ptCount val="6"/>
                <c:pt idx="0">
                  <c:v>2176.509</c:v>
                </c:pt>
                <c:pt idx="1">
                  <c:v>2241.643</c:v>
                </c:pt>
                <c:pt idx="2">
                  <c:v>2238.029</c:v>
                </c:pt>
                <c:pt idx="3">
                  <c:v>2359.346</c:v>
                </c:pt>
                <c:pt idx="4">
                  <c:v>2232.9229</c:v>
                </c:pt>
                <c:pt idx="5">
                  <c:v>2307.9140000000002</c:v>
                </c:pt>
              </c:numCache>
            </c:numRef>
          </c:val>
          <c:extLst>
            <c:ext xmlns:c16="http://schemas.microsoft.com/office/drawing/2014/chart" uri="{C3380CC4-5D6E-409C-BE32-E72D297353CC}">
              <c16:uniqueId val="{00000001-BFFC-442C-99CF-B1CAB556CB80}"/>
            </c:ext>
          </c:extLst>
        </c:ser>
        <c:dLbls>
          <c:showLegendKey val="0"/>
          <c:showVal val="0"/>
          <c:showCatName val="0"/>
          <c:showSerName val="0"/>
          <c:showPercent val="0"/>
          <c:showBubbleSize val="0"/>
        </c:dLbls>
        <c:gapWidth val="206"/>
        <c:overlap val="100"/>
        <c:axId val="100754440"/>
        <c:axId val="100753360"/>
      </c:barChart>
      <c:scatterChart>
        <c:scatterStyle val="smoothMarker"/>
        <c:varyColors val="0"/>
        <c:ser>
          <c:idx val="2"/>
          <c:order val="2"/>
          <c:tx>
            <c:strRef>
              <c:f>'Tableau de bord'!$D$3</c:f>
              <c:strCache>
                <c:ptCount val="1"/>
                <c:pt idx="0">
                  <c:v>MS globale</c:v>
                </c:pt>
              </c:strCache>
            </c:strRef>
          </c:tx>
          <c:spPr>
            <a:ln w="0" cap="rnd">
              <a:solidFill>
                <a:schemeClr val="accent4">
                  <a:lumMod val="60000"/>
                  <a:lumOff val="40000"/>
                </a:schemeClr>
              </a:solidFill>
              <a:round/>
            </a:ln>
            <a:effectLst/>
          </c:spPr>
          <c:marker>
            <c:symbol val="none"/>
          </c:marker>
          <c:dLbls>
            <c:numFmt formatCode="_-* #\ ##0_-;\-* #\ ##0_-;_-* &quot;-&quot;??_-;_-@_-"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C00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'Tableau de bord'!$A$4:$A$9</c:f>
              <c:strCache>
                <c:ptCount val="6"/>
                <c:pt idx="0">
                  <c:v>Janvier</c:v>
                </c:pt>
                <c:pt idx="1">
                  <c:v>Février</c:v>
                </c:pt>
                <c:pt idx="2">
                  <c:v>Mars</c:v>
                </c:pt>
                <c:pt idx="3">
                  <c:v>Avril</c:v>
                </c:pt>
                <c:pt idx="4">
                  <c:v>Mai</c:v>
                </c:pt>
                <c:pt idx="5">
                  <c:v>Juin</c:v>
                </c:pt>
              </c:strCache>
            </c:strRef>
          </c:xVal>
          <c:yVal>
            <c:numRef>
              <c:f>'Tableau de bord'!$D$4:$D$9</c:f>
              <c:numCache>
                <c:formatCode>_-* #\ ##0_-;\-* #\ ##0_-;_-* "-"??_-;_-@_-</c:formatCode>
                <c:ptCount val="6"/>
                <c:pt idx="0">
                  <c:v>17206.652000000002</c:v>
                </c:pt>
                <c:pt idx="1">
                  <c:v>17505.053</c:v>
                </c:pt>
                <c:pt idx="2">
                  <c:v>17122.717000000001</c:v>
                </c:pt>
                <c:pt idx="3">
                  <c:v>17213.601999999999</c:v>
                </c:pt>
                <c:pt idx="4">
                  <c:v>17099.356899999999</c:v>
                </c:pt>
                <c:pt idx="5">
                  <c:v>17216.025000000001</c:v>
                </c:pt>
              </c:numCache>
            </c:numRef>
          </c:yVal>
          <c:smooth val="1"/>
          <c:extLst>
            <c:ext xmlns:c16="http://schemas.microsoft.com/office/drawing/2014/chart" uri="{C3380CC4-5D6E-409C-BE32-E72D297353CC}">
              <c16:uniqueId val="{00000002-BFFC-442C-99CF-B1CAB556CB80}"/>
            </c:ext>
          </c:extLst>
        </c:ser>
        <c:dLbls>
          <c:showLegendKey val="0"/>
          <c:showVal val="1"/>
          <c:showCatName val="0"/>
          <c:showSerName val="0"/>
          <c:showPercent val="0"/>
          <c:showBubbleSize val="0"/>
        </c:dLbls>
        <c:axId val="100754440"/>
        <c:axId val="100753360"/>
      </c:scatterChart>
      <c:catAx>
        <c:axId val="100754440"/>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fr-FR"/>
          </a:p>
        </c:txPr>
        <c:crossAx val="100753360"/>
        <c:crosses val="autoZero"/>
        <c:auto val="1"/>
        <c:lblAlgn val="ctr"/>
        <c:lblOffset val="100"/>
        <c:noMultiLvlLbl val="0"/>
      </c:catAx>
      <c:valAx>
        <c:axId val="100753360"/>
        <c:scaling>
          <c:orientation val="minMax"/>
          <c:min val="0"/>
        </c:scaling>
        <c:delete val="0"/>
        <c:axPos val="l"/>
        <c:majorGridlines>
          <c:spPr>
            <a:ln w="9525" cap="flat" cmpd="sng" algn="ctr">
              <a:solidFill>
                <a:schemeClr val="bg1">
                  <a:lumMod val="95000"/>
                </a:schemeClr>
              </a:solidFill>
              <a:round/>
            </a:ln>
            <a:effectLst/>
          </c:spPr>
        </c:majorGridlines>
        <c:numFmt formatCode="_-* #\ ##0_-;\-* #\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mn-lt"/>
                <a:ea typeface="+mn-ea"/>
                <a:cs typeface="+mn-cs"/>
              </a:defRPr>
            </a:pPr>
            <a:endParaRPr lang="fr-FR"/>
          </a:p>
        </c:txPr>
        <c:crossAx val="100754440"/>
        <c:crosses val="autoZero"/>
        <c:crossBetween val="between"/>
      </c:valAx>
      <c:spPr>
        <a:solidFill>
          <a:schemeClr val="bg1">
            <a:alpha val="0"/>
          </a:scheme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spPr>
            <a:ln w="6350">
              <a:solidFill>
                <a:schemeClr val="accent4">
                  <a:lumMod val="20000"/>
                  <a:lumOff val="80000"/>
                </a:schemeClr>
              </a:solidFill>
            </a:ln>
          </c:spPr>
          <c:dPt>
            <c:idx val="0"/>
            <c:bubble3D val="0"/>
            <c:spPr>
              <a:solidFill>
                <a:schemeClr val="accent4">
                  <a:tint val="54000"/>
                </a:schemeClr>
              </a:solidFill>
              <a:ln w="6350">
                <a:solidFill>
                  <a:schemeClr val="accent4">
                    <a:lumMod val="20000"/>
                    <a:lumOff val="80000"/>
                  </a:schemeClr>
                </a:solidFill>
              </a:ln>
              <a:effectLst/>
            </c:spPr>
            <c:extLst>
              <c:ext xmlns:c16="http://schemas.microsoft.com/office/drawing/2014/chart" uri="{C3380CC4-5D6E-409C-BE32-E72D297353CC}">
                <c16:uniqueId val="{00000001-072F-42BF-8E66-346C2095DD7D}"/>
              </c:ext>
            </c:extLst>
          </c:dPt>
          <c:dPt>
            <c:idx val="1"/>
            <c:bubble3D val="0"/>
            <c:spPr>
              <a:solidFill>
                <a:schemeClr val="accent4">
                  <a:tint val="77000"/>
                </a:schemeClr>
              </a:solidFill>
              <a:ln w="6350">
                <a:solidFill>
                  <a:schemeClr val="accent4">
                    <a:lumMod val="20000"/>
                    <a:lumOff val="80000"/>
                  </a:schemeClr>
                </a:solidFill>
              </a:ln>
              <a:effectLst/>
            </c:spPr>
            <c:extLst>
              <c:ext xmlns:c16="http://schemas.microsoft.com/office/drawing/2014/chart" uri="{C3380CC4-5D6E-409C-BE32-E72D297353CC}">
                <c16:uniqueId val="{00000003-072F-42BF-8E66-346C2095DD7D}"/>
              </c:ext>
            </c:extLst>
          </c:dPt>
          <c:dPt>
            <c:idx val="2"/>
            <c:bubble3D val="0"/>
            <c:spPr>
              <a:solidFill>
                <a:schemeClr val="accent4"/>
              </a:solidFill>
              <a:ln w="6350">
                <a:solidFill>
                  <a:schemeClr val="accent4">
                    <a:lumMod val="20000"/>
                    <a:lumOff val="80000"/>
                  </a:schemeClr>
                </a:solidFill>
              </a:ln>
              <a:effectLst/>
            </c:spPr>
            <c:extLst>
              <c:ext xmlns:c16="http://schemas.microsoft.com/office/drawing/2014/chart" uri="{C3380CC4-5D6E-409C-BE32-E72D297353CC}">
                <c16:uniqueId val="{00000005-072F-42BF-8E66-346C2095DD7D}"/>
              </c:ext>
            </c:extLst>
          </c:dPt>
          <c:dPt>
            <c:idx val="3"/>
            <c:bubble3D val="0"/>
            <c:spPr>
              <a:solidFill>
                <a:schemeClr val="accent4">
                  <a:shade val="76000"/>
                </a:schemeClr>
              </a:solidFill>
              <a:ln w="6350">
                <a:solidFill>
                  <a:schemeClr val="accent4">
                    <a:lumMod val="20000"/>
                    <a:lumOff val="80000"/>
                  </a:schemeClr>
                </a:solidFill>
              </a:ln>
              <a:effectLst/>
            </c:spPr>
            <c:extLst>
              <c:ext xmlns:c16="http://schemas.microsoft.com/office/drawing/2014/chart" uri="{C3380CC4-5D6E-409C-BE32-E72D297353CC}">
                <c16:uniqueId val="{00000007-072F-42BF-8E66-346C2095DD7D}"/>
              </c:ext>
            </c:extLst>
          </c:dPt>
          <c:dPt>
            <c:idx val="4"/>
            <c:bubble3D val="0"/>
            <c:spPr>
              <a:solidFill>
                <a:schemeClr val="accent4">
                  <a:shade val="53000"/>
                </a:schemeClr>
              </a:solidFill>
              <a:ln w="6350">
                <a:solidFill>
                  <a:schemeClr val="accent4">
                    <a:lumMod val="20000"/>
                    <a:lumOff val="80000"/>
                  </a:schemeClr>
                </a:solidFill>
              </a:ln>
              <a:effectLst/>
            </c:spPr>
            <c:extLst>
              <c:ext xmlns:c16="http://schemas.microsoft.com/office/drawing/2014/chart" uri="{C3380CC4-5D6E-409C-BE32-E72D297353CC}">
                <c16:uniqueId val="{00000009-072F-42BF-8E66-346C2095DD7D}"/>
              </c:ext>
            </c:extLst>
          </c:dPt>
          <c:dLbls>
            <c:dLbl>
              <c:idx val="3"/>
              <c:layout>
                <c:manualLayout>
                  <c:x val="-4.2882986111111111E-2"/>
                  <c:y val="3.7797619047619045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7882692657522751"/>
                      <c:h val="0.20410714285714285"/>
                    </c:manualLayout>
                  </c15:layout>
                </c:ext>
                <c:ext xmlns:c16="http://schemas.microsoft.com/office/drawing/2014/chart" uri="{C3380CC4-5D6E-409C-BE32-E72D297353CC}">
                  <c16:uniqueId val="{00000007-072F-42BF-8E66-346C2095DD7D}"/>
                </c:ext>
              </c:extLst>
            </c:dLbl>
            <c:dLbl>
              <c:idx val="4"/>
              <c:layout>
                <c:manualLayout>
                  <c:x val="9.0230061209913892E-2"/>
                  <c:y val="4.2837301587301591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072F-42BF-8E66-346C2095DD7D}"/>
                </c:ext>
              </c:extLst>
            </c:dLbl>
            <c:spPr>
              <a:noFill/>
              <a:ln>
                <a:noFill/>
              </a:ln>
              <a:effectLst/>
            </c:spPr>
            <c:txPr>
              <a:bodyPr rot="0" spcFirstLastPara="1" vertOverflow="ellipsis" vert="horz" wrap="square" anchor="ctr" anchorCtr="1"/>
              <a:lstStyle/>
              <a:p>
                <a:pPr>
                  <a:defRPr sz="700" b="0" i="0" u="none" strike="noStrike" kern="1200" baseline="0">
                    <a:solidFill>
                      <a:schemeClr val="bg1">
                        <a:lumMod val="50000"/>
                      </a:schemeClr>
                    </a:solidFill>
                    <a:latin typeface="+mn-lt"/>
                    <a:ea typeface="+mn-ea"/>
                    <a:cs typeface="+mn-cs"/>
                  </a:defRPr>
                </a:pPr>
                <a:endParaRPr lang="fr-FR"/>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Feuil1!$F$27:$F$31</c:f>
              <c:strCache>
                <c:ptCount val="5"/>
                <c:pt idx="0">
                  <c:v>BAT</c:v>
                </c:pt>
                <c:pt idx="1">
                  <c:v>DE</c:v>
                </c:pt>
                <c:pt idx="2">
                  <c:v>DMG</c:v>
                </c:pt>
                <c:pt idx="3">
                  <c:v>Voirie</c:v>
                </c:pt>
                <c:pt idx="4">
                  <c:v>Reste du CD78</c:v>
                </c:pt>
              </c:strCache>
            </c:strRef>
          </c:cat>
          <c:val>
            <c:numRef>
              <c:f>Feuil1!$G$27:$G$31</c:f>
              <c:numCache>
                <c:formatCode>General</c:formatCode>
                <c:ptCount val="5"/>
                <c:pt idx="0">
                  <c:v>3898</c:v>
                </c:pt>
                <c:pt idx="1">
                  <c:v>7638</c:v>
                </c:pt>
                <c:pt idx="2">
                  <c:v>28639</c:v>
                </c:pt>
                <c:pt idx="3">
                  <c:v>5298</c:v>
                </c:pt>
                <c:pt idx="4">
                  <c:v>17112</c:v>
                </c:pt>
              </c:numCache>
            </c:numRef>
          </c:val>
          <c:extLst>
            <c:ext xmlns:c16="http://schemas.microsoft.com/office/drawing/2014/chart" uri="{C3380CC4-5D6E-409C-BE32-E72D297353CC}">
              <c16:uniqueId val="{0000000A-072F-42BF-8E66-346C2095DD7D}"/>
            </c:ext>
          </c:extLst>
        </c:ser>
        <c:dLbls>
          <c:dLblPos val="bestFit"/>
          <c:showLegendKey val="0"/>
          <c:showVal val="1"/>
          <c:showCatName val="0"/>
          <c:showSerName val="0"/>
          <c:showPercent val="0"/>
          <c:showBubbleSize val="0"/>
          <c:showLeaderLines val="1"/>
        </c:dLbls>
        <c:firstSliceAng val="9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chemeClr val="bg1">
              <a:lumMod val="50000"/>
            </a:schemeClr>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A675B01-250C-4D35-8515-02A2CD1645AC}" type="datetimeFigureOut">
              <a:rPr lang="fr-FR" smtClean="0"/>
              <a:t>29/09/2025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AE43EE-92FA-4E5C-B7D6-3CBD613998AD}" type="slidenum">
              <a:rPr lang="fr-FR" smtClean="0"/>
              <a:t>‹N°›</a:t>
            </a:fld>
            <a:endParaRPr lang="fr-FR"/>
          </a:p>
        </p:txBody>
      </p:sp>
    </p:spTree>
    <p:extLst>
      <p:ext uri="{BB962C8B-B14F-4D97-AF65-F5344CB8AC3E}">
        <p14:creationId xmlns:p14="http://schemas.microsoft.com/office/powerpoint/2010/main" val="168221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675B01-250C-4D35-8515-02A2CD1645AC}" type="datetimeFigureOut">
              <a:rPr lang="fr-FR" smtClean="0"/>
              <a:t>29/09/2025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AE43EE-92FA-4E5C-B7D6-3CBD613998AD}" type="slidenum">
              <a:rPr lang="fr-FR" smtClean="0"/>
              <a:t>‹N°›</a:t>
            </a:fld>
            <a:endParaRPr lang="fr-FR"/>
          </a:p>
        </p:txBody>
      </p:sp>
    </p:spTree>
    <p:extLst>
      <p:ext uri="{BB962C8B-B14F-4D97-AF65-F5344CB8AC3E}">
        <p14:creationId xmlns:p14="http://schemas.microsoft.com/office/powerpoint/2010/main" val="382927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675B01-250C-4D35-8515-02A2CD1645AC}" type="datetimeFigureOut">
              <a:rPr lang="fr-FR" smtClean="0"/>
              <a:t>29/09/2025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AE43EE-92FA-4E5C-B7D6-3CBD613998AD}" type="slidenum">
              <a:rPr lang="fr-FR" smtClean="0"/>
              <a:t>‹N°›</a:t>
            </a:fld>
            <a:endParaRPr lang="fr-FR"/>
          </a:p>
        </p:txBody>
      </p:sp>
    </p:spTree>
    <p:extLst>
      <p:ext uri="{BB962C8B-B14F-4D97-AF65-F5344CB8AC3E}">
        <p14:creationId xmlns:p14="http://schemas.microsoft.com/office/powerpoint/2010/main" val="54232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675B01-250C-4D35-8515-02A2CD1645AC}" type="datetimeFigureOut">
              <a:rPr lang="fr-FR" smtClean="0"/>
              <a:t>29/09/2025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AE43EE-92FA-4E5C-B7D6-3CBD613998AD}" type="slidenum">
              <a:rPr lang="fr-FR" smtClean="0"/>
              <a:t>‹N°›</a:t>
            </a:fld>
            <a:endParaRPr lang="fr-FR"/>
          </a:p>
        </p:txBody>
      </p:sp>
    </p:spTree>
    <p:extLst>
      <p:ext uri="{BB962C8B-B14F-4D97-AF65-F5344CB8AC3E}">
        <p14:creationId xmlns:p14="http://schemas.microsoft.com/office/powerpoint/2010/main" val="423219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A675B01-250C-4D35-8515-02A2CD1645AC}" type="datetimeFigureOut">
              <a:rPr lang="fr-FR" smtClean="0"/>
              <a:t>29/09/2025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AE43EE-92FA-4E5C-B7D6-3CBD613998AD}" type="slidenum">
              <a:rPr lang="fr-FR" smtClean="0"/>
              <a:t>‹N°›</a:t>
            </a:fld>
            <a:endParaRPr lang="fr-FR"/>
          </a:p>
        </p:txBody>
      </p:sp>
    </p:spTree>
    <p:extLst>
      <p:ext uri="{BB962C8B-B14F-4D97-AF65-F5344CB8AC3E}">
        <p14:creationId xmlns:p14="http://schemas.microsoft.com/office/powerpoint/2010/main" val="357024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A675B01-250C-4D35-8515-02A2CD1645AC}" type="datetimeFigureOut">
              <a:rPr lang="fr-FR" smtClean="0"/>
              <a:t>29/09/2025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AE43EE-92FA-4E5C-B7D6-3CBD613998AD}" type="slidenum">
              <a:rPr lang="fr-FR" smtClean="0"/>
              <a:t>‹N°›</a:t>
            </a:fld>
            <a:endParaRPr lang="fr-FR"/>
          </a:p>
        </p:txBody>
      </p:sp>
    </p:spTree>
    <p:extLst>
      <p:ext uri="{BB962C8B-B14F-4D97-AF65-F5344CB8AC3E}">
        <p14:creationId xmlns:p14="http://schemas.microsoft.com/office/powerpoint/2010/main" val="313426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fr-FR"/>
              <a:t>Modifiez le style du titre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36456" y="2761381"/>
            <a:ext cx="4523137"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5412731" y="2761381"/>
            <a:ext cx="4545413" cy="40615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A675B01-250C-4D35-8515-02A2CD1645AC}" type="datetimeFigureOut">
              <a:rPr lang="fr-FR" smtClean="0"/>
              <a:t>29/09/2025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7AE43EE-92FA-4E5C-B7D6-3CBD613998AD}" type="slidenum">
              <a:rPr lang="fr-FR" smtClean="0"/>
              <a:t>‹N°›</a:t>
            </a:fld>
            <a:endParaRPr lang="fr-FR"/>
          </a:p>
        </p:txBody>
      </p:sp>
    </p:spTree>
    <p:extLst>
      <p:ext uri="{BB962C8B-B14F-4D97-AF65-F5344CB8AC3E}">
        <p14:creationId xmlns:p14="http://schemas.microsoft.com/office/powerpoint/2010/main" val="116843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A675B01-250C-4D35-8515-02A2CD1645AC}" type="datetimeFigureOut">
              <a:rPr lang="fr-FR" smtClean="0"/>
              <a:t>29/09/2025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7AE43EE-92FA-4E5C-B7D6-3CBD613998AD}" type="slidenum">
              <a:rPr lang="fr-FR" smtClean="0"/>
              <a:t>‹N°›</a:t>
            </a:fld>
            <a:endParaRPr lang="fr-FR"/>
          </a:p>
        </p:txBody>
      </p:sp>
    </p:spTree>
    <p:extLst>
      <p:ext uri="{BB962C8B-B14F-4D97-AF65-F5344CB8AC3E}">
        <p14:creationId xmlns:p14="http://schemas.microsoft.com/office/powerpoint/2010/main" val="417877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75B01-250C-4D35-8515-02A2CD1645AC}" type="datetimeFigureOut">
              <a:rPr lang="fr-FR" smtClean="0"/>
              <a:t>29/09/2025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7AE43EE-92FA-4E5C-B7D6-3CBD613998AD}" type="slidenum">
              <a:rPr lang="fr-FR" smtClean="0"/>
              <a:t>‹N°›</a:t>
            </a:fld>
            <a:endParaRPr lang="fr-FR"/>
          </a:p>
        </p:txBody>
      </p:sp>
    </p:spTree>
    <p:extLst>
      <p:ext uri="{BB962C8B-B14F-4D97-AF65-F5344CB8AC3E}">
        <p14:creationId xmlns:p14="http://schemas.microsoft.com/office/powerpoint/2010/main" val="403199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A675B01-250C-4D35-8515-02A2CD1645AC}" type="datetimeFigureOut">
              <a:rPr lang="fr-FR" smtClean="0"/>
              <a:t>29/09/2025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AE43EE-92FA-4E5C-B7D6-3CBD613998AD}" type="slidenum">
              <a:rPr lang="fr-FR" smtClean="0"/>
              <a:t>‹N°›</a:t>
            </a:fld>
            <a:endParaRPr lang="fr-FR"/>
          </a:p>
        </p:txBody>
      </p:sp>
    </p:spTree>
    <p:extLst>
      <p:ext uri="{BB962C8B-B14F-4D97-AF65-F5344CB8AC3E}">
        <p14:creationId xmlns:p14="http://schemas.microsoft.com/office/powerpoint/2010/main" val="385768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A675B01-250C-4D35-8515-02A2CD1645AC}" type="datetimeFigureOut">
              <a:rPr lang="fr-FR" smtClean="0"/>
              <a:t>29/09/2025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AE43EE-92FA-4E5C-B7D6-3CBD613998AD}" type="slidenum">
              <a:rPr lang="fr-FR" smtClean="0"/>
              <a:t>‹N°›</a:t>
            </a:fld>
            <a:endParaRPr lang="fr-FR"/>
          </a:p>
        </p:txBody>
      </p:sp>
    </p:spTree>
    <p:extLst>
      <p:ext uri="{BB962C8B-B14F-4D97-AF65-F5344CB8AC3E}">
        <p14:creationId xmlns:p14="http://schemas.microsoft.com/office/powerpoint/2010/main" val="320849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A675B01-250C-4D35-8515-02A2CD1645AC}" type="datetimeFigureOut">
              <a:rPr lang="fr-FR" smtClean="0"/>
              <a:t>29/09/2025</a:t>
            </a:fld>
            <a:endParaRPr lang="fr-F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7AE43EE-92FA-4E5C-B7D6-3CBD613998AD}" type="slidenum">
              <a:rPr lang="fr-FR" smtClean="0"/>
              <a:t>‹N°›</a:t>
            </a:fld>
            <a:endParaRPr lang="fr-FR"/>
          </a:p>
        </p:txBody>
      </p:sp>
    </p:spTree>
    <p:extLst>
      <p:ext uri="{BB962C8B-B14F-4D97-AF65-F5344CB8AC3E}">
        <p14:creationId xmlns:p14="http://schemas.microsoft.com/office/powerpoint/2010/main" val="3793624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travail-emploi.gouv.fr/"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egifrance.gouv.fr/jorf/id/JORFTEXT000049964178"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 60">
            <a:extLst>
              <a:ext uri="{FF2B5EF4-FFF2-40B4-BE49-F238E27FC236}">
                <a16:creationId xmlns:a16="http://schemas.microsoft.com/office/drawing/2014/main" id="{9860E334-326C-E7BB-785E-D091A5D0DB85}"/>
              </a:ext>
            </a:extLst>
          </p:cNvPr>
          <p:cNvPicPr>
            <a:picLocks noChangeAspect="1"/>
          </p:cNvPicPr>
          <p:nvPr/>
        </p:nvPicPr>
        <p:blipFill rotWithShape="1">
          <a:blip r:embed="rId2"/>
          <a:srcRect l="38590" t="82473" r="55479" b="10615"/>
          <a:stretch/>
        </p:blipFill>
        <p:spPr>
          <a:xfrm>
            <a:off x="1" y="4449568"/>
            <a:ext cx="1166589" cy="1308493"/>
          </a:xfrm>
          <a:custGeom>
            <a:avLst/>
            <a:gdLst>
              <a:gd name="connsiteX0" fmla="*/ 0 w 1166589"/>
              <a:gd name="connsiteY0" fmla="*/ 0 h 1308493"/>
              <a:gd name="connsiteX1" fmla="*/ 1001370 w 1166589"/>
              <a:gd name="connsiteY1" fmla="*/ 645723 h 1308493"/>
              <a:gd name="connsiteX2" fmla="*/ 1001351 w 1166589"/>
              <a:gd name="connsiteY2" fmla="*/ 645751 h 1308493"/>
              <a:gd name="connsiteX3" fmla="*/ 1001643 w 1166589"/>
              <a:gd name="connsiteY3" fmla="*/ 645900 h 1308493"/>
              <a:gd name="connsiteX4" fmla="*/ 1109097 w 1166589"/>
              <a:gd name="connsiteY4" fmla="*/ 1143548 h 1308493"/>
              <a:gd name="connsiteX5" fmla="*/ 611448 w 1166589"/>
              <a:gd name="connsiteY5" fmla="*/ 1251001 h 1308493"/>
              <a:gd name="connsiteX6" fmla="*/ 611193 w 1166589"/>
              <a:gd name="connsiteY6" fmla="*/ 1250798 h 1308493"/>
              <a:gd name="connsiteX7" fmla="*/ 611175 w 1166589"/>
              <a:gd name="connsiteY7" fmla="*/ 1250825 h 1308493"/>
              <a:gd name="connsiteX8" fmla="*/ 0 w 1166589"/>
              <a:gd name="connsiteY8" fmla="*/ 856715 h 130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89" h="1308493">
                <a:moveTo>
                  <a:pt x="0" y="0"/>
                </a:moveTo>
                <a:lnTo>
                  <a:pt x="1001370" y="645723"/>
                </a:lnTo>
                <a:lnTo>
                  <a:pt x="1001351" y="645751"/>
                </a:lnTo>
                <a:lnTo>
                  <a:pt x="1001643" y="645900"/>
                </a:lnTo>
                <a:cubicBezTo>
                  <a:pt x="1168738" y="753649"/>
                  <a:pt x="1216846" y="976453"/>
                  <a:pt x="1109097" y="1143548"/>
                </a:cubicBezTo>
                <a:cubicBezTo>
                  <a:pt x="1001348" y="1310642"/>
                  <a:pt x="778543" y="1358750"/>
                  <a:pt x="611448" y="1251001"/>
                </a:cubicBezTo>
                <a:lnTo>
                  <a:pt x="611193" y="1250798"/>
                </a:lnTo>
                <a:lnTo>
                  <a:pt x="611175" y="1250825"/>
                </a:lnTo>
                <a:lnTo>
                  <a:pt x="0" y="856715"/>
                </a:lnTo>
                <a:close/>
              </a:path>
            </a:pathLst>
          </a:custGeom>
        </p:spPr>
      </p:pic>
      <p:sp>
        <p:nvSpPr>
          <p:cNvPr id="78" name="Forme libre : forme 77">
            <a:extLst>
              <a:ext uri="{FF2B5EF4-FFF2-40B4-BE49-F238E27FC236}">
                <a16:creationId xmlns:a16="http://schemas.microsoft.com/office/drawing/2014/main" id="{209E19AE-3D4C-BCE7-241E-C0A7697C5B3F}"/>
              </a:ext>
            </a:extLst>
          </p:cNvPr>
          <p:cNvSpPr/>
          <p:nvPr/>
        </p:nvSpPr>
        <p:spPr>
          <a:xfrm rot="18180000">
            <a:off x="131379" y="4373569"/>
            <a:ext cx="756537" cy="1705113"/>
          </a:xfrm>
          <a:custGeom>
            <a:avLst/>
            <a:gdLst>
              <a:gd name="connsiteX0" fmla="*/ 718501 w 722339"/>
              <a:gd name="connsiteY0" fmla="*/ 0 h 1552989"/>
              <a:gd name="connsiteX1" fmla="*/ 722338 w 722339"/>
              <a:gd name="connsiteY1" fmla="*/ 1191505 h 1552989"/>
              <a:gd name="connsiteX2" fmla="*/ 722304 w 722339"/>
              <a:gd name="connsiteY2" fmla="*/ 1191505 h 1552989"/>
              <a:gd name="connsiteX3" fmla="*/ 722338 w 722339"/>
              <a:gd name="connsiteY3" fmla="*/ 1191831 h 1552989"/>
              <a:gd name="connsiteX4" fmla="*/ 363499 w 722339"/>
              <a:gd name="connsiteY4" fmla="*/ 1552988 h 1552989"/>
              <a:gd name="connsiteX5" fmla="*/ 2342 w 722339"/>
              <a:gd name="connsiteY5" fmla="*/ 1194147 h 1552989"/>
              <a:gd name="connsiteX6" fmla="*/ 2373 w 722339"/>
              <a:gd name="connsiteY6" fmla="*/ 1193823 h 1552989"/>
              <a:gd name="connsiteX7" fmla="*/ 2341 w 722339"/>
              <a:gd name="connsiteY7" fmla="*/ 1193823 h 1552989"/>
              <a:gd name="connsiteX8" fmla="*/ 0 w 722339"/>
              <a:gd name="connsiteY8" fmla="*/ 466600 h 155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339" h="1552989">
                <a:moveTo>
                  <a:pt x="718501" y="0"/>
                </a:moveTo>
                <a:lnTo>
                  <a:pt x="722338" y="1191505"/>
                </a:lnTo>
                <a:lnTo>
                  <a:pt x="722304" y="1191505"/>
                </a:lnTo>
                <a:lnTo>
                  <a:pt x="722338" y="1191831"/>
                </a:lnTo>
                <a:cubicBezTo>
                  <a:pt x="722978" y="1390653"/>
                  <a:pt x="562321" y="1552347"/>
                  <a:pt x="363499" y="1552988"/>
                </a:cubicBezTo>
                <a:cubicBezTo>
                  <a:pt x="164678" y="1553628"/>
                  <a:pt x="2982" y="1392969"/>
                  <a:pt x="2342" y="1194147"/>
                </a:cubicBezTo>
                <a:lnTo>
                  <a:pt x="2373" y="1193823"/>
                </a:lnTo>
                <a:lnTo>
                  <a:pt x="2341" y="1193823"/>
                </a:lnTo>
                <a:lnTo>
                  <a:pt x="0" y="466600"/>
                </a:lnTo>
                <a:close/>
              </a:path>
            </a:pathLst>
          </a:custGeom>
          <a:solidFill>
            <a:schemeClr val="bg1">
              <a:alpha val="6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nvGrpSpPr>
          <p:cNvPr id="49" name="Groupe 48">
            <a:extLst>
              <a:ext uri="{FF2B5EF4-FFF2-40B4-BE49-F238E27FC236}">
                <a16:creationId xmlns:a16="http://schemas.microsoft.com/office/drawing/2014/main" id="{7E1702FD-13F4-7E93-6187-CFE29414A78A}"/>
              </a:ext>
            </a:extLst>
          </p:cNvPr>
          <p:cNvGrpSpPr/>
          <p:nvPr/>
        </p:nvGrpSpPr>
        <p:grpSpPr>
          <a:xfrm>
            <a:off x="445641" y="5035679"/>
            <a:ext cx="720000" cy="720000"/>
            <a:chOff x="-3039151" y="5228395"/>
            <a:chExt cx="720000" cy="720000"/>
          </a:xfrm>
        </p:grpSpPr>
        <p:sp>
          <p:nvSpPr>
            <p:cNvPr id="47" name="Ellipse 46">
              <a:extLst>
                <a:ext uri="{FF2B5EF4-FFF2-40B4-BE49-F238E27FC236}">
                  <a16:creationId xmlns:a16="http://schemas.microsoft.com/office/drawing/2014/main" id="{2CACB553-9B6F-6C3B-5677-40C4F8AAF5DF}"/>
                </a:ext>
              </a:extLst>
            </p:cNvPr>
            <p:cNvSpPr/>
            <p:nvPr/>
          </p:nvSpPr>
          <p:spPr>
            <a:xfrm>
              <a:off x="-3039151" y="5228395"/>
              <a:ext cx="720000" cy="7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texte, Police, logo, Graphique&#10;&#10;Description générée automatiquement">
              <a:extLst>
                <a:ext uri="{FF2B5EF4-FFF2-40B4-BE49-F238E27FC236}">
                  <a16:creationId xmlns:a16="http://schemas.microsoft.com/office/drawing/2014/main" id="{115A2E80-D386-0D5A-1887-0D5926519FB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484" b="96471" l="1071" r="31384">
                          <a14:foregroundMark x1="18699" y1="66013" x2="18699" y2="66013"/>
                          <a14:foregroundMark x1="19563" y1="74641" x2="19563" y2="74641"/>
                          <a14:foregroundMark x1="15362" y1="87843" x2="15362" y2="87843"/>
                          <a14:foregroundMark x1="20181" y1="30719" x2="20181" y2="30719"/>
                          <a14:foregroundMark x1="13468" y1="14771" x2="13468" y2="14771"/>
                          <a14:foregroundMark x1="7002" y1="53987" x2="7002" y2="53987"/>
                          <a14:foregroundMark x1="15157" y1="6144" x2="15157" y2="6144"/>
                          <a14:foregroundMark x1="15568" y1="2745" x2="15568" y2="2745"/>
                          <a14:foregroundMark x1="30231" y1="47974" x2="30231" y2="47974"/>
                          <a14:foregroundMark x1="13056" y1="96471" x2="13056" y2="96471"/>
                          <a14:foregroundMark x1="1112" y1="46013" x2="1112" y2="46013"/>
                          <a14:foregroundMark x1="31384" y1="50719" x2="31384" y2="50719"/>
                          <a14:backgroundMark x1="3213" y1="6797" x2="3213" y2="6797"/>
                          <a14:backgroundMark x1="10132" y1="25359" x2="10132" y2="25359"/>
                          <a14:backgroundMark x1="2595" y1="87843" x2="2595" y2="87843"/>
                          <a14:backgroundMark x1="26277" y1="30719" x2="26277" y2="30719"/>
                        </a14:backgroundRemoval>
                      </a14:imgEffect>
                    </a14:imgLayer>
                  </a14:imgProps>
                </a:ext>
                <a:ext uri="{28A0092B-C50C-407E-A947-70E740481C1C}">
                  <a14:useLocalDpi xmlns:a14="http://schemas.microsoft.com/office/drawing/2010/main" val="0"/>
                </a:ext>
              </a:extLst>
            </a:blip>
            <a:srcRect r="68492"/>
            <a:stretch/>
          </p:blipFill>
          <p:spPr>
            <a:xfrm>
              <a:off x="-3039151" y="5228395"/>
              <a:ext cx="720000" cy="720000"/>
            </a:xfrm>
            <a:prstGeom prst="rect">
              <a:avLst/>
            </a:prstGeom>
          </p:spPr>
        </p:pic>
      </p:grpSp>
      <p:sp>
        <p:nvSpPr>
          <p:cNvPr id="60" name="ZoneTexte 59">
            <a:extLst>
              <a:ext uri="{FF2B5EF4-FFF2-40B4-BE49-F238E27FC236}">
                <a16:creationId xmlns:a16="http://schemas.microsoft.com/office/drawing/2014/main" id="{56908780-66F8-99B9-0FE1-58EFE2DFD4C5}"/>
              </a:ext>
            </a:extLst>
          </p:cNvPr>
          <p:cNvSpPr txBox="1"/>
          <p:nvPr/>
        </p:nvSpPr>
        <p:spPr>
          <a:xfrm>
            <a:off x="3600000" y="4320000"/>
            <a:ext cx="5359159" cy="400110"/>
          </a:xfrm>
          <a:prstGeom prst="rect">
            <a:avLst/>
          </a:prstGeom>
          <a:noFill/>
        </p:spPr>
        <p:txBody>
          <a:bodyPr wrap="none" rtlCol="0">
            <a:spAutoFit/>
          </a:bodyPr>
          <a:lstStyle/>
          <a:p>
            <a:r>
              <a:rPr lang="fr-FR" sz="2000" b="1" dirty="0">
                <a:solidFill>
                  <a:schemeClr val="bg2">
                    <a:lumMod val="25000"/>
                  </a:schemeClr>
                </a:solidFill>
                <a:latin typeface="Century Gothic" panose="020B0502020202020204" pitchFamily="34" charset="0"/>
              </a:rPr>
              <a:t>Index de rémunération Hommes/Femmes</a:t>
            </a:r>
          </a:p>
        </p:txBody>
      </p:sp>
      <p:pic>
        <p:nvPicPr>
          <p:cNvPr id="64" name="Image 63">
            <a:extLst>
              <a:ext uri="{FF2B5EF4-FFF2-40B4-BE49-F238E27FC236}">
                <a16:creationId xmlns:a16="http://schemas.microsoft.com/office/drawing/2014/main" id="{D728D343-8EC9-A80D-B734-5504D2777A5B}"/>
              </a:ext>
            </a:extLst>
          </p:cNvPr>
          <p:cNvPicPr>
            <a:picLocks noChangeAspect="1"/>
          </p:cNvPicPr>
          <p:nvPr/>
        </p:nvPicPr>
        <p:blipFill rotWithShape="1">
          <a:blip r:embed="rId2"/>
          <a:srcRect l="38590" t="76816" r="51461" b="13580"/>
          <a:stretch/>
        </p:blipFill>
        <p:spPr>
          <a:xfrm>
            <a:off x="1" y="3378674"/>
            <a:ext cx="1956883" cy="1818108"/>
          </a:xfrm>
          <a:custGeom>
            <a:avLst/>
            <a:gdLst>
              <a:gd name="connsiteX0" fmla="*/ 0 w 1956883"/>
              <a:gd name="connsiteY0" fmla="*/ 0 h 1818108"/>
              <a:gd name="connsiteX1" fmla="*/ 1791664 w 1956883"/>
              <a:gd name="connsiteY1" fmla="*/ 1155337 h 1818108"/>
              <a:gd name="connsiteX2" fmla="*/ 1791646 w 1956883"/>
              <a:gd name="connsiteY2" fmla="*/ 1155365 h 1818108"/>
              <a:gd name="connsiteX3" fmla="*/ 1791937 w 1956883"/>
              <a:gd name="connsiteY3" fmla="*/ 1155514 h 1818108"/>
              <a:gd name="connsiteX4" fmla="*/ 1899391 w 1956883"/>
              <a:gd name="connsiteY4" fmla="*/ 1653161 h 1818108"/>
              <a:gd name="connsiteX5" fmla="*/ 1401743 w 1956883"/>
              <a:gd name="connsiteY5" fmla="*/ 1760616 h 1818108"/>
              <a:gd name="connsiteX6" fmla="*/ 1401486 w 1956883"/>
              <a:gd name="connsiteY6" fmla="*/ 1760412 h 1818108"/>
              <a:gd name="connsiteX7" fmla="*/ 1401469 w 1956883"/>
              <a:gd name="connsiteY7" fmla="*/ 1760439 h 1818108"/>
              <a:gd name="connsiteX8" fmla="*/ 0 w 1956883"/>
              <a:gd name="connsiteY8" fmla="*/ 856717 h 181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883" h="1818108">
                <a:moveTo>
                  <a:pt x="0" y="0"/>
                </a:moveTo>
                <a:lnTo>
                  <a:pt x="1791664" y="1155337"/>
                </a:lnTo>
                <a:lnTo>
                  <a:pt x="1791646" y="1155365"/>
                </a:lnTo>
                <a:lnTo>
                  <a:pt x="1791937" y="1155514"/>
                </a:lnTo>
                <a:cubicBezTo>
                  <a:pt x="1959031" y="1263263"/>
                  <a:pt x="2007141" y="1486067"/>
                  <a:pt x="1899391" y="1653161"/>
                </a:cubicBezTo>
                <a:cubicBezTo>
                  <a:pt x="1791642" y="1820256"/>
                  <a:pt x="1568837" y="1868365"/>
                  <a:pt x="1401743" y="1760616"/>
                </a:cubicBezTo>
                <a:lnTo>
                  <a:pt x="1401486" y="1760412"/>
                </a:lnTo>
                <a:lnTo>
                  <a:pt x="1401469" y="1760439"/>
                </a:lnTo>
                <a:lnTo>
                  <a:pt x="0" y="856717"/>
                </a:lnTo>
                <a:close/>
              </a:path>
            </a:pathLst>
          </a:custGeom>
        </p:spPr>
      </p:pic>
      <p:pic>
        <p:nvPicPr>
          <p:cNvPr id="56" name="Image 55">
            <a:extLst>
              <a:ext uri="{FF2B5EF4-FFF2-40B4-BE49-F238E27FC236}">
                <a16:creationId xmlns:a16="http://schemas.microsoft.com/office/drawing/2014/main" id="{CFAC74A6-DE2F-8C9E-0F73-F0E6A4C8A49A}"/>
              </a:ext>
            </a:extLst>
          </p:cNvPr>
          <p:cNvPicPr>
            <a:picLocks noChangeAspect="1"/>
          </p:cNvPicPr>
          <p:nvPr/>
        </p:nvPicPr>
        <p:blipFill rotWithShape="1">
          <a:blip r:embed="rId2"/>
          <a:srcRect l="38590" t="71159" r="47442" b="16545"/>
          <a:stretch/>
        </p:blipFill>
        <p:spPr>
          <a:xfrm>
            <a:off x="0" y="2307780"/>
            <a:ext cx="2747178" cy="2327721"/>
          </a:xfrm>
          <a:custGeom>
            <a:avLst/>
            <a:gdLst>
              <a:gd name="connsiteX0" fmla="*/ 0 w 2747178"/>
              <a:gd name="connsiteY0" fmla="*/ 0 h 2327721"/>
              <a:gd name="connsiteX1" fmla="*/ 2581959 w 2747178"/>
              <a:gd name="connsiteY1" fmla="*/ 1664950 h 2327721"/>
              <a:gd name="connsiteX2" fmla="*/ 2581940 w 2747178"/>
              <a:gd name="connsiteY2" fmla="*/ 1664977 h 2327721"/>
              <a:gd name="connsiteX3" fmla="*/ 2582231 w 2747178"/>
              <a:gd name="connsiteY3" fmla="*/ 1665126 h 2327721"/>
              <a:gd name="connsiteX4" fmla="*/ 2689686 w 2747178"/>
              <a:gd name="connsiteY4" fmla="*/ 2162774 h 2327721"/>
              <a:gd name="connsiteX5" fmla="*/ 2192036 w 2747178"/>
              <a:gd name="connsiteY5" fmla="*/ 2270229 h 2327721"/>
              <a:gd name="connsiteX6" fmla="*/ 2191782 w 2747178"/>
              <a:gd name="connsiteY6" fmla="*/ 2270025 h 2327721"/>
              <a:gd name="connsiteX7" fmla="*/ 2191764 w 2747178"/>
              <a:gd name="connsiteY7" fmla="*/ 2270052 h 2327721"/>
              <a:gd name="connsiteX8" fmla="*/ 0 w 2747178"/>
              <a:gd name="connsiteY8" fmla="*/ 856716 h 23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178" h="2327721">
                <a:moveTo>
                  <a:pt x="0" y="0"/>
                </a:moveTo>
                <a:lnTo>
                  <a:pt x="2581959" y="1664950"/>
                </a:lnTo>
                <a:lnTo>
                  <a:pt x="2581940" y="1664977"/>
                </a:lnTo>
                <a:lnTo>
                  <a:pt x="2582231" y="1665126"/>
                </a:lnTo>
                <a:cubicBezTo>
                  <a:pt x="2749327" y="1772875"/>
                  <a:pt x="2797435" y="1995680"/>
                  <a:pt x="2689686" y="2162774"/>
                </a:cubicBezTo>
                <a:cubicBezTo>
                  <a:pt x="2581936" y="2329870"/>
                  <a:pt x="2359133" y="2377978"/>
                  <a:pt x="2192036" y="2270229"/>
                </a:cubicBezTo>
                <a:lnTo>
                  <a:pt x="2191782" y="2270025"/>
                </a:lnTo>
                <a:lnTo>
                  <a:pt x="2191764" y="2270052"/>
                </a:lnTo>
                <a:lnTo>
                  <a:pt x="0" y="856716"/>
                </a:lnTo>
                <a:close/>
              </a:path>
            </a:pathLst>
          </a:custGeom>
        </p:spPr>
      </p:pic>
      <p:pic>
        <p:nvPicPr>
          <p:cNvPr id="51" name="Image 50">
            <a:extLst>
              <a:ext uri="{FF2B5EF4-FFF2-40B4-BE49-F238E27FC236}">
                <a16:creationId xmlns:a16="http://schemas.microsoft.com/office/drawing/2014/main" id="{A69264B9-A967-FCB6-D920-367498ED7CC9}"/>
              </a:ext>
            </a:extLst>
          </p:cNvPr>
          <p:cNvPicPr>
            <a:picLocks noChangeAspect="1"/>
          </p:cNvPicPr>
          <p:nvPr/>
        </p:nvPicPr>
        <p:blipFill rotWithShape="1">
          <a:blip r:embed="rId2"/>
          <a:srcRect l="38590" t="65503" r="43424" b="19510"/>
          <a:stretch/>
        </p:blipFill>
        <p:spPr>
          <a:xfrm>
            <a:off x="1" y="1236885"/>
            <a:ext cx="3537469" cy="2837334"/>
          </a:xfrm>
          <a:custGeom>
            <a:avLst/>
            <a:gdLst>
              <a:gd name="connsiteX0" fmla="*/ 0 w 3537469"/>
              <a:gd name="connsiteY0" fmla="*/ 0 h 2837334"/>
              <a:gd name="connsiteX1" fmla="*/ 3372251 w 3537469"/>
              <a:gd name="connsiteY1" fmla="*/ 2174564 h 2837334"/>
              <a:gd name="connsiteX2" fmla="*/ 3372233 w 3537469"/>
              <a:gd name="connsiteY2" fmla="*/ 2174591 h 2837334"/>
              <a:gd name="connsiteX3" fmla="*/ 3372524 w 3537469"/>
              <a:gd name="connsiteY3" fmla="*/ 2174741 h 2837334"/>
              <a:gd name="connsiteX4" fmla="*/ 3479977 w 3537469"/>
              <a:gd name="connsiteY4" fmla="*/ 2672388 h 2837334"/>
              <a:gd name="connsiteX5" fmla="*/ 2982331 w 3537469"/>
              <a:gd name="connsiteY5" fmla="*/ 2779842 h 2837334"/>
              <a:gd name="connsiteX6" fmla="*/ 2982076 w 3537469"/>
              <a:gd name="connsiteY6" fmla="*/ 2779639 h 2837334"/>
              <a:gd name="connsiteX7" fmla="*/ 2982059 w 3537469"/>
              <a:gd name="connsiteY7" fmla="*/ 2779666 h 2837334"/>
              <a:gd name="connsiteX8" fmla="*/ 0 w 3537469"/>
              <a:gd name="connsiteY8" fmla="*/ 856715 h 283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469" h="2837334">
                <a:moveTo>
                  <a:pt x="0" y="0"/>
                </a:moveTo>
                <a:lnTo>
                  <a:pt x="3372251" y="2174564"/>
                </a:lnTo>
                <a:lnTo>
                  <a:pt x="3372233" y="2174591"/>
                </a:lnTo>
                <a:lnTo>
                  <a:pt x="3372524" y="2174741"/>
                </a:lnTo>
                <a:cubicBezTo>
                  <a:pt x="3539618" y="2282490"/>
                  <a:pt x="3587726" y="2505294"/>
                  <a:pt x="3479977" y="2672388"/>
                </a:cubicBezTo>
                <a:cubicBezTo>
                  <a:pt x="3372229" y="2839483"/>
                  <a:pt x="3149425" y="2887591"/>
                  <a:pt x="2982331" y="2779842"/>
                </a:cubicBezTo>
                <a:lnTo>
                  <a:pt x="2982076" y="2779639"/>
                </a:lnTo>
                <a:lnTo>
                  <a:pt x="2982059" y="2779666"/>
                </a:lnTo>
                <a:lnTo>
                  <a:pt x="0" y="856715"/>
                </a:lnTo>
                <a:close/>
              </a:path>
            </a:pathLst>
          </a:custGeom>
        </p:spPr>
      </p:pic>
      <p:pic>
        <p:nvPicPr>
          <p:cNvPr id="46" name="Image 45">
            <a:extLst>
              <a:ext uri="{FF2B5EF4-FFF2-40B4-BE49-F238E27FC236}">
                <a16:creationId xmlns:a16="http://schemas.microsoft.com/office/drawing/2014/main" id="{E65DA30D-958B-D453-3FAC-999E70A77DCE}"/>
              </a:ext>
            </a:extLst>
          </p:cNvPr>
          <p:cNvPicPr>
            <a:picLocks noChangeAspect="1"/>
          </p:cNvPicPr>
          <p:nvPr/>
        </p:nvPicPr>
        <p:blipFill rotWithShape="1">
          <a:blip r:embed="rId2"/>
          <a:srcRect l="38590" t="59846" r="39406" b="22474"/>
          <a:stretch/>
        </p:blipFill>
        <p:spPr>
          <a:xfrm>
            <a:off x="1" y="165994"/>
            <a:ext cx="4327763" cy="3346945"/>
          </a:xfrm>
          <a:custGeom>
            <a:avLst/>
            <a:gdLst>
              <a:gd name="connsiteX0" fmla="*/ 0 w 4327763"/>
              <a:gd name="connsiteY0" fmla="*/ 0 h 3346945"/>
              <a:gd name="connsiteX1" fmla="*/ 4162544 w 4327763"/>
              <a:gd name="connsiteY1" fmla="*/ 2684175 h 3346945"/>
              <a:gd name="connsiteX2" fmla="*/ 4162525 w 4327763"/>
              <a:gd name="connsiteY2" fmla="*/ 2684203 h 3346945"/>
              <a:gd name="connsiteX3" fmla="*/ 4162817 w 4327763"/>
              <a:gd name="connsiteY3" fmla="*/ 2684352 h 3346945"/>
              <a:gd name="connsiteX4" fmla="*/ 4270270 w 4327763"/>
              <a:gd name="connsiteY4" fmla="*/ 3182000 h 3346945"/>
              <a:gd name="connsiteX5" fmla="*/ 3772623 w 4327763"/>
              <a:gd name="connsiteY5" fmla="*/ 3289453 h 3346945"/>
              <a:gd name="connsiteX6" fmla="*/ 3772367 w 4327763"/>
              <a:gd name="connsiteY6" fmla="*/ 3289250 h 3346945"/>
              <a:gd name="connsiteX7" fmla="*/ 3772350 w 4327763"/>
              <a:gd name="connsiteY7" fmla="*/ 3289277 h 3346945"/>
              <a:gd name="connsiteX8" fmla="*/ 0 w 4327763"/>
              <a:gd name="connsiteY8" fmla="*/ 856715 h 334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7763" h="3346945">
                <a:moveTo>
                  <a:pt x="0" y="0"/>
                </a:moveTo>
                <a:lnTo>
                  <a:pt x="4162544" y="2684175"/>
                </a:lnTo>
                <a:lnTo>
                  <a:pt x="4162525" y="2684203"/>
                </a:lnTo>
                <a:lnTo>
                  <a:pt x="4162817" y="2684352"/>
                </a:lnTo>
                <a:cubicBezTo>
                  <a:pt x="4329912" y="2792100"/>
                  <a:pt x="4378020" y="3014904"/>
                  <a:pt x="4270270" y="3182000"/>
                </a:cubicBezTo>
                <a:cubicBezTo>
                  <a:pt x="4162521" y="3349094"/>
                  <a:pt x="3939717" y="3397203"/>
                  <a:pt x="3772623" y="3289453"/>
                </a:cubicBezTo>
                <a:lnTo>
                  <a:pt x="3772367" y="3289250"/>
                </a:lnTo>
                <a:lnTo>
                  <a:pt x="3772350" y="3289277"/>
                </a:lnTo>
                <a:lnTo>
                  <a:pt x="0" y="856715"/>
                </a:lnTo>
                <a:close/>
              </a:path>
            </a:pathLst>
          </a:custGeom>
        </p:spPr>
      </p:pic>
      <p:pic>
        <p:nvPicPr>
          <p:cNvPr id="39" name="Image 38">
            <a:extLst>
              <a:ext uri="{FF2B5EF4-FFF2-40B4-BE49-F238E27FC236}">
                <a16:creationId xmlns:a16="http://schemas.microsoft.com/office/drawing/2014/main" id="{4A7E52D4-12B0-4CEC-E2A3-13746A8B4915}"/>
              </a:ext>
            </a:extLst>
          </p:cNvPr>
          <p:cNvPicPr>
            <a:picLocks noChangeAspect="1"/>
          </p:cNvPicPr>
          <p:nvPr/>
        </p:nvPicPr>
        <p:blipFill rotWithShape="1">
          <a:blip r:embed="rId2"/>
          <a:srcRect l="38970" t="58969" r="35388" b="25439"/>
          <a:stretch/>
        </p:blipFill>
        <p:spPr>
          <a:xfrm>
            <a:off x="74725" y="1"/>
            <a:ext cx="5043332" cy="2951657"/>
          </a:xfrm>
          <a:custGeom>
            <a:avLst/>
            <a:gdLst>
              <a:gd name="connsiteX0" fmla="*/ 0 w 5043332"/>
              <a:gd name="connsiteY0" fmla="*/ 0 h 2951657"/>
              <a:gd name="connsiteX1" fmla="*/ 1328570 w 5043332"/>
              <a:gd name="connsiteY1" fmla="*/ 0 h 2951657"/>
              <a:gd name="connsiteX2" fmla="*/ 4878113 w 5043332"/>
              <a:gd name="connsiteY2" fmla="*/ 2288887 h 2951657"/>
              <a:gd name="connsiteX3" fmla="*/ 4878095 w 5043332"/>
              <a:gd name="connsiteY3" fmla="*/ 2288915 h 2951657"/>
              <a:gd name="connsiteX4" fmla="*/ 4878386 w 5043332"/>
              <a:gd name="connsiteY4" fmla="*/ 2289063 h 2951657"/>
              <a:gd name="connsiteX5" fmla="*/ 4985840 w 5043332"/>
              <a:gd name="connsiteY5" fmla="*/ 2786711 h 2951657"/>
              <a:gd name="connsiteX6" fmla="*/ 4488192 w 5043332"/>
              <a:gd name="connsiteY6" fmla="*/ 2894165 h 2951657"/>
              <a:gd name="connsiteX7" fmla="*/ 4487936 w 5043332"/>
              <a:gd name="connsiteY7" fmla="*/ 2893961 h 2951657"/>
              <a:gd name="connsiteX8" fmla="*/ 4487918 w 5043332"/>
              <a:gd name="connsiteY8" fmla="*/ 2893989 h 29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3332" h="2951657">
                <a:moveTo>
                  <a:pt x="0" y="0"/>
                </a:moveTo>
                <a:lnTo>
                  <a:pt x="1328570" y="0"/>
                </a:lnTo>
                <a:lnTo>
                  <a:pt x="4878113" y="2288887"/>
                </a:lnTo>
                <a:lnTo>
                  <a:pt x="4878095" y="2288915"/>
                </a:lnTo>
                <a:lnTo>
                  <a:pt x="4878386" y="2289063"/>
                </a:lnTo>
                <a:cubicBezTo>
                  <a:pt x="5045481" y="2396813"/>
                  <a:pt x="5093589" y="2619617"/>
                  <a:pt x="4985840" y="2786711"/>
                </a:cubicBezTo>
                <a:cubicBezTo>
                  <a:pt x="4878090" y="2953806"/>
                  <a:pt x="4655286" y="3001915"/>
                  <a:pt x="4488192" y="2894165"/>
                </a:cubicBezTo>
                <a:lnTo>
                  <a:pt x="4487936" y="2893961"/>
                </a:lnTo>
                <a:lnTo>
                  <a:pt x="4487918" y="2893989"/>
                </a:lnTo>
                <a:close/>
              </a:path>
            </a:pathLst>
          </a:custGeom>
        </p:spPr>
      </p:pic>
      <p:pic>
        <p:nvPicPr>
          <p:cNvPr id="36" name="Image 35">
            <a:extLst>
              <a:ext uri="{FF2B5EF4-FFF2-40B4-BE49-F238E27FC236}">
                <a16:creationId xmlns:a16="http://schemas.microsoft.com/office/drawing/2014/main" id="{65EE13BD-F681-4004-D548-23C6A3AF691D}"/>
              </a:ext>
            </a:extLst>
          </p:cNvPr>
          <p:cNvPicPr>
            <a:picLocks noChangeAspect="1"/>
          </p:cNvPicPr>
          <p:nvPr/>
        </p:nvPicPr>
        <p:blipFill rotWithShape="1">
          <a:blip r:embed="rId2"/>
          <a:srcRect l="47414" t="58969" r="31373" b="28406"/>
          <a:stretch/>
        </p:blipFill>
        <p:spPr>
          <a:xfrm>
            <a:off x="1735436" y="0"/>
            <a:ext cx="4172369" cy="2390026"/>
          </a:xfrm>
          <a:custGeom>
            <a:avLst/>
            <a:gdLst>
              <a:gd name="connsiteX0" fmla="*/ 0 w 4172369"/>
              <a:gd name="connsiteY0" fmla="*/ 0 h 2390026"/>
              <a:gd name="connsiteX1" fmla="*/ 1328570 w 4172369"/>
              <a:gd name="connsiteY1" fmla="*/ 0 h 2390026"/>
              <a:gd name="connsiteX2" fmla="*/ 4007417 w 4172369"/>
              <a:gd name="connsiteY2" fmla="*/ 1727429 h 2390026"/>
              <a:gd name="connsiteX3" fmla="*/ 4007423 w 4172369"/>
              <a:gd name="connsiteY3" fmla="*/ 1727431 h 2390026"/>
              <a:gd name="connsiteX4" fmla="*/ 4007427 w 4172369"/>
              <a:gd name="connsiteY4" fmla="*/ 1727435 h 2390026"/>
              <a:gd name="connsiteX5" fmla="*/ 4007694 w 4172369"/>
              <a:gd name="connsiteY5" fmla="*/ 1727608 h 2390026"/>
              <a:gd name="connsiteX6" fmla="*/ 4007677 w 4172369"/>
              <a:gd name="connsiteY6" fmla="*/ 1727635 h 2390026"/>
              <a:gd name="connsiteX7" fmla="*/ 4064434 w 4172369"/>
              <a:gd name="connsiteY7" fmla="*/ 1772897 h 2390026"/>
              <a:gd name="connsiteX8" fmla="*/ 4114877 w 4172369"/>
              <a:gd name="connsiteY8" fmla="*/ 2225079 h 2390026"/>
              <a:gd name="connsiteX9" fmla="*/ 3682167 w 4172369"/>
              <a:gd name="connsiteY9" fmla="*/ 2365706 h 2390026"/>
              <a:gd name="connsiteX10" fmla="*/ 3617520 w 4172369"/>
              <a:gd name="connsiteY10" fmla="*/ 2332682 h 2390026"/>
              <a:gd name="connsiteX11" fmla="*/ 3617501 w 4172369"/>
              <a:gd name="connsiteY11" fmla="*/ 2332710 h 239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2369" h="2390026">
                <a:moveTo>
                  <a:pt x="0" y="0"/>
                </a:moveTo>
                <a:lnTo>
                  <a:pt x="1328570" y="0"/>
                </a:lnTo>
                <a:lnTo>
                  <a:pt x="4007417" y="1727429"/>
                </a:lnTo>
                <a:lnTo>
                  <a:pt x="4007423" y="1727431"/>
                </a:lnTo>
                <a:lnTo>
                  <a:pt x="4007427" y="1727435"/>
                </a:lnTo>
                <a:lnTo>
                  <a:pt x="4007694" y="1727608"/>
                </a:lnTo>
                <a:lnTo>
                  <a:pt x="4007677" y="1727635"/>
                </a:lnTo>
                <a:lnTo>
                  <a:pt x="4064434" y="1772897"/>
                </a:lnTo>
                <a:cubicBezTo>
                  <a:pt x="4184110" y="1890011"/>
                  <a:pt x="4209157" y="2078872"/>
                  <a:pt x="4114877" y="2225079"/>
                </a:cubicBezTo>
                <a:cubicBezTo>
                  <a:pt x="4020596" y="2371287"/>
                  <a:pt x="3838226" y="2426397"/>
                  <a:pt x="3682167" y="2365706"/>
                </a:cubicBezTo>
                <a:lnTo>
                  <a:pt x="3617520" y="2332682"/>
                </a:lnTo>
                <a:lnTo>
                  <a:pt x="3617501" y="2332710"/>
                </a:lnTo>
                <a:close/>
              </a:path>
            </a:pathLst>
          </a:custGeom>
        </p:spPr>
      </p:pic>
      <p:pic>
        <p:nvPicPr>
          <p:cNvPr id="31" name="Image 30">
            <a:extLst>
              <a:ext uri="{FF2B5EF4-FFF2-40B4-BE49-F238E27FC236}">
                <a16:creationId xmlns:a16="http://schemas.microsoft.com/office/drawing/2014/main" id="{F48E14D4-C96A-DE03-ECB1-2DD81E3A72C6}"/>
              </a:ext>
            </a:extLst>
          </p:cNvPr>
          <p:cNvPicPr>
            <a:picLocks noChangeAspect="1"/>
          </p:cNvPicPr>
          <p:nvPr/>
        </p:nvPicPr>
        <p:blipFill rotWithShape="1">
          <a:blip r:embed="rId2"/>
          <a:srcRect l="55857" t="58969" r="27352" b="31369"/>
          <a:stretch/>
        </p:blipFill>
        <p:spPr>
          <a:xfrm>
            <a:off x="3396150" y="0"/>
            <a:ext cx="3302494" cy="1829096"/>
          </a:xfrm>
          <a:custGeom>
            <a:avLst/>
            <a:gdLst>
              <a:gd name="connsiteX0" fmla="*/ 0 w 3302494"/>
              <a:gd name="connsiteY0" fmla="*/ 0 h 1829096"/>
              <a:gd name="connsiteX1" fmla="*/ 1328570 w 3302494"/>
              <a:gd name="connsiteY1" fmla="*/ 0 h 1829096"/>
              <a:gd name="connsiteX2" fmla="*/ 3137275 w 3302494"/>
              <a:gd name="connsiteY2" fmla="*/ 1166326 h 1829096"/>
              <a:gd name="connsiteX3" fmla="*/ 3137257 w 3302494"/>
              <a:gd name="connsiteY3" fmla="*/ 1166354 h 1829096"/>
              <a:gd name="connsiteX4" fmla="*/ 3137547 w 3302494"/>
              <a:gd name="connsiteY4" fmla="*/ 1166501 h 1829096"/>
              <a:gd name="connsiteX5" fmla="*/ 3245001 w 3302494"/>
              <a:gd name="connsiteY5" fmla="*/ 1664150 h 1829096"/>
              <a:gd name="connsiteX6" fmla="*/ 2747353 w 3302494"/>
              <a:gd name="connsiteY6" fmla="*/ 1771604 h 1829096"/>
              <a:gd name="connsiteX7" fmla="*/ 2747098 w 3302494"/>
              <a:gd name="connsiteY7" fmla="*/ 1771401 h 1829096"/>
              <a:gd name="connsiteX8" fmla="*/ 2747081 w 3302494"/>
              <a:gd name="connsiteY8" fmla="*/ 1771428 h 182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494" h="1829096">
                <a:moveTo>
                  <a:pt x="0" y="0"/>
                </a:moveTo>
                <a:lnTo>
                  <a:pt x="1328570" y="0"/>
                </a:lnTo>
                <a:lnTo>
                  <a:pt x="3137275" y="1166326"/>
                </a:lnTo>
                <a:lnTo>
                  <a:pt x="3137257" y="1166354"/>
                </a:lnTo>
                <a:lnTo>
                  <a:pt x="3137547" y="1166501"/>
                </a:lnTo>
                <a:cubicBezTo>
                  <a:pt x="3304643" y="1274252"/>
                  <a:pt x="3352752" y="1497056"/>
                  <a:pt x="3245001" y="1664150"/>
                </a:cubicBezTo>
                <a:cubicBezTo>
                  <a:pt x="3137252" y="1831244"/>
                  <a:pt x="2914448" y="1879353"/>
                  <a:pt x="2747353" y="1771604"/>
                </a:cubicBezTo>
                <a:lnTo>
                  <a:pt x="2747098" y="1771401"/>
                </a:lnTo>
                <a:lnTo>
                  <a:pt x="2747081" y="1771428"/>
                </a:lnTo>
                <a:close/>
              </a:path>
            </a:pathLst>
          </a:custGeom>
        </p:spPr>
      </p:pic>
      <p:pic>
        <p:nvPicPr>
          <p:cNvPr id="28" name="Image 27">
            <a:extLst>
              <a:ext uri="{FF2B5EF4-FFF2-40B4-BE49-F238E27FC236}">
                <a16:creationId xmlns:a16="http://schemas.microsoft.com/office/drawing/2014/main" id="{B8A43424-0C22-B95A-B564-AEFC1FDB44BD}"/>
              </a:ext>
            </a:extLst>
          </p:cNvPr>
          <p:cNvPicPr>
            <a:picLocks noChangeAspect="1"/>
          </p:cNvPicPr>
          <p:nvPr/>
        </p:nvPicPr>
        <p:blipFill rotWithShape="1">
          <a:blip r:embed="rId2"/>
          <a:srcRect l="64301" t="58969" r="23334" b="34334"/>
          <a:stretch/>
        </p:blipFill>
        <p:spPr>
          <a:xfrm>
            <a:off x="5056860" y="1"/>
            <a:ext cx="2432078" cy="1267817"/>
          </a:xfrm>
          <a:custGeom>
            <a:avLst/>
            <a:gdLst>
              <a:gd name="connsiteX0" fmla="*/ 0 w 2432078"/>
              <a:gd name="connsiteY0" fmla="*/ 0 h 1267817"/>
              <a:gd name="connsiteX1" fmla="*/ 1328568 w 2432078"/>
              <a:gd name="connsiteY1" fmla="*/ 0 h 1267817"/>
              <a:gd name="connsiteX2" fmla="*/ 2266859 w 2432078"/>
              <a:gd name="connsiteY2" fmla="*/ 605048 h 1267817"/>
              <a:gd name="connsiteX3" fmla="*/ 2266841 w 2432078"/>
              <a:gd name="connsiteY3" fmla="*/ 605075 h 1267817"/>
              <a:gd name="connsiteX4" fmla="*/ 2267131 w 2432078"/>
              <a:gd name="connsiteY4" fmla="*/ 605223 h 1267817"/>
              <a:gd name="connsiteX5" fmla="*/ 2374585 w 2432078"/>
              <a:gd name="connsiteY5" fmla="*/ 1102871 h 1267817"/>
              <a:gd name="connsiteX6" fmla="*/ 1876937 w 2432078"/>
              <a:gd name="connsiteY6" fmla="*/ 1210325 h 1267817"/>
              <a:gd name="connsiteX7" fmla="*/ 1876683 w 2432078"/>
              <a:gd name="connsiteY7" fmla="*/ 1210121 h 1267817"/>
              <a:gd name="connsiteX8" fmla="*/ 1876665 w 2432078"/>
              <a:gd name="connsiteY8" fmla="*/ 1210149 h 126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2078" h="1267817">
                <a:moveTo>
                  <a:pt x="0" y="0"/>
                </a:moveTo>
                <a:lnTo>
                  <a:pt x="1328568" y="0"/>
                </a:lnTo>
                <a:lnTo>
                  <a:pt x="2266859" y="605048"/>
                </a:lnTo>
                <a:lnTo>
                  <a:pt x="2266841" y="605075"/>
                </a:lnTo>
                <a:lnTo>
                  <a:pt x="2267131" y="605223"/>
                </a:lnTo>
                <a:cubicBezTo>
                  <a:pt x="2434227" y="712972"/>
                  <a:pt x="2482335" y="935776"/>
                  <a:pt x="2374585" y="1102871"/>
                </a:cubicBezTo>
                <a:cubicBezTo>
                  <a:pt x="2266836" y="1269965"/>
                  <a:pt x="2044032" y="1318074"/>
                  <a:pt x="1876937" y="1210325"/>
                </a:cubicBezTo>
                <a:lnTo>
                  <a:pt x="1876683" y="1210121"/>
                </a:lnTo>
                <a:lnTo>
                  <a:pt x="1876665" y="1210149"/>
                </a:lnTo>
                <a:close/>
              </a:path>
            </a:pathLst>
          </a:custGeom>
        </p:spPr>
      </p:pic>
      <p:pic>
        <p:nvPicPr>
          <p:cNvPr id="62" name="Image 61">
            <a:extLst>
              <a:ext uri="{FF2B5EF4-FFF2-40B4-BE49-F238E27FC236}">
                <a16:creationId xmlns:a16="http://schemas.microsoft.com/office/drawing/2014/main" id="{F3904B5E-C1EE-A440-68BC-44ED49F76D10}"/>
              </a:ext>
            </a:extLst>
          </p:cNvPr>
          <p:cNvPicPr>
            <a:picLocks noChangeAspect="1"/>
          </p:cNvPicPr>
          <p:nvPr/>
        </p:nvPicPr>
        <p:blipFill rotWithShape="1">
          <a:blip r:embed="rId2"/>
          <a:srcRect l="72744" t="58969" r="19317" b="37300"/>
          <a:stretch/>
        </p:blipFill>
        <p:spPr>
          <a:xfrm>
            <a:off x="6717574" y="0"/>
            <a:ext cx="1561385" cy="706360"/>
          </a:xfrm>
          <a:custGeom>
            <a:avLst/>
            <a:gdLst>
              <a:gd name="connsiteX0" fmla="*/ 0 w 1561385"/>
              <a:gd name="connsiteY0" fmla="*/ 0 h 706360"/>
              <a:gd name="connsiteX1" fmla="*/ 1328565 w 1561385"/>
              <a:gd name="connsiteY1" fmla="*/ 0 h 706360"/>
              <a:gd name="connsiteX2" fmla="*/ 1396436 w 1561385"/>
              <a:gd name="connsiteY2" fmla="*/ 43766 h 706360"/>
              <a:gd name="connsiteX3" fmla="*/ 1396439 w 1561385"/>
              <a:gd name="connsiteY3" fmla="*/ 43768 h 706360"/>
              <a:gd name="connsiteX4" fmla="*/ 1503892 w 1561385"/>
              <a:gd name="connsiteY4" fmla="*/ 541415 h 706360"/>
              <a:gd name="connsiteX5" fmla="*/ 1071183 w 1561385"/>
              <a:gd name="connsiteY5" fmla="*/ 682040 h 706360"/>
              <a:gd name="connsiteX6" fmla="*/ 1006245 w 1561385"/>
              <a:gd name="connsiteY6" fmla="*/ 648868 h 7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385" h="706360">
                <a:moveTo>
                  <a:pt x="0" y="0"/>
                </a:moveTo>
                <a:lnTo>
                  <a:pt x="1328565" y="0"/>
                </a:lnTo>
                <a:lnTo>
                  <a:pt x="1396436" y="43766"/>
                </a:lnTo>
                <a:lnTo>
                  <a:pt x="1396439" y="43768"/>
                </a:lnTo>
                <a:cubicBezTo>
                  <a:pt x="1563534" y="151517"/>
                  <a:pt x="1611642" y="374320"/>
                  <a:pt x="1503892" y="541415"/>
                </a:cubicBezTo>
                <a:cubicBezTo>
                  <a:pt x="1409611" y="687622"/>
                  <a:pt x="1227243" y="742731"/>
                  <a:pt x="1071183" y="682040"/>
                </a:cubicBezTo>
                <a:lnTo>
                  <a:pt x="1006245" y="648868"/>
                </a:lnTo>
                <a:close/>
              </a:path>
            </a:pathLst>
          </a:custGeom>
        </p:spPr>
      </p:pic>
      <p:sp>
        <p:nvSpPr>
          <p:cNvPr id="2" name="Rectangle : coins arrondis 1">
            <a:extLst>
              <a:ext uri="{FF2B5EF4-FFF2-40B4-BE49-F238E27FC236}">
                <a16:creationId xmlns:a16="http://schemas.microsoft.com/office/drawing/2014/main" id="{E322825C-15FC-ADBF-BC3D-ED6A8E62D03E}"/>
              </a:ext>
            </a:extLst>
          </p:cNvPr>
          <p:cNvSpPr/>
          <p:nvPr/>
        </p:nvSpPr>
        <p:spPr>
          <a:xfrm>
            <a:off x="-8895112" y="4134031"/>
            <a:ext cx="6912000" cy="3960000"/>
          </a:xfrm>
          <a:prstGeom prst="roundRect">
            <a:avLst>
              <a:gd name="adj" fmla="val 7340"/>
            </a:avLst>
          </a:prstGeom>
          <a:solidFill>
            <a:srgbClr val="FCFCFC">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graphicFrame>
        <p:nvGraphicFramePr>
          <p:cNvPr id="4" name="Graphique 3">
            <a:extLst>
              <a:ext uri="{FF2B5EF4-FFF2-40B4-BE49-F238E27FC236}">
                <a16:creationId xmlns:a16="http://schemas.microsoft.com/office/drawing/2014/main" id="{6C207213-F190-44B6-B3F6-72B841A6DC25}"/>
              </a:ext>
            </a:extLst>
          </p:cNvPr>
          <p:cNvGraphicFramePr>
            <a:graphicFrameLocks/>
          </p:cNvGraphicFramePr>
          <p:nvPr>
            <p:extLst>
              <p:ext uri="{D42A27DB-BD31-4B8C-83A1-F6EECF244321}">
                <p14:modId xmlns:p14="http://schemas.microsoft.com/office/powerpoint/2010/main" val="793917938"/>
              </p:ext>
            </p:extLst>
          </p:nvPr>
        </p:nvGraphicFramePr>
        <p:xfrm>
          <a:off x="-8715112" y="5394031"/>
          <a:ext cx="6552000" cy="2520000"/>
        </p:xfrm>
        <a:graphic>
          <a:graphicData uri="http://schemas.openxmlformats.org/drawingml/2006/chart">
            <c:chart xmlns:c="http://schemas.openxmlformats.org/drawingml/2006/chart" xmlns:r="http://schemas.openxmlformats.org/officeDocument/2006/relationships" r:id="rId5"/>
          </a:graphicData>
        </a:graphic>
      </p:graphicFrame>
      <p:sp>
        <p:nvSpPr>
          <p:cNvPr id="5" name="ZoneTexte 4">
            <a:extLst>
              <a:ext uri="{FF2B5EF4-FFF2-40B4-BE49-F238E27FC236}">
                <a16:creationId xmlns:a16="http://schemas.microsoft.com/office/drawing/2014/main" id="{2D4B8779-A07E-98D5-552A-534337C2D856}"/>
              </a:ext>
            </a:extLst>
          </p:cNvPr>
          <p:cNvSpPr txBox="1"/>
          <p:nvPr/>
        </p:nvSpPr>
        <p:spPr>
          <a:xfrm>
            <a:off x="-8715113" y="4494357"/>
            <a:ext cx="2699998" cy="720000"/>
          </a:xfrm>
          <a:prstGeom prst="rect">
            <a:avLst/>
          </a:prstGeom>
          <a:solidFill>
            <a:schemeClr val="bg1">
              <a:alpha val="0"/>
            </a:schemeClr>
          </a:solidFill>
          <a:effectLst>
            <a:outerShdw blurRad="50800" dist="38100" dir="2700000" algn="tl" rotWithShape="0">
              <a:schemeClr val="bg1">
                <a:lumMod val="95000"/>
                <a:alpha val="40000"/>
              </a:schemeClr>
            </a:outerShdw>
          </a:effectLst>
        </p:spPr>
        <p:txBody>
          <a:bodyPr wrap="square" rtlCol="0" anchor="ctr" anchorCtr="0">
            <a:noAutofit/>
          </a:bodyPr>
          <a:lstStyle/>
          <a:p>
            <a:pPr algn="ctr"/>
            <a:r>
              <a:rPr lang="fr-FR" sz="1600" b="1" dirty="0">
                <a:solidFill>
                  <a:srgbClr val="E6E6E6"/>
                </a:solidFill>
                <a:latin typeface="Century Gothic" panose="020B0502020202020204" pitchFamily="34" charset="0"/>
              </a:rPr>
              <a:t>209 201</a:t>
            </a:r>
            <a:r>
              <a:rPr lang="fr-FR" sz="1600" dirty="0">
                <a:solidFill>
                  <a:srgbClr val="E6E6E6"/>
                </a:solidFill>
                <a:latin typeface="Century Gothic" panose="020B0502020202020204" pitchFamily="34" charset="0"/>
              </a:rPr>
              <a:t> k€</a:t>
            </a:r>
          </a:p>
        </p:txBody>
      </p:sp>
      <p:sp>
        <p:nvSpPr>
          <p:cNvPr id="6" name="ZoneTexte 5">
            <a:extLst>
              <a:ext uri="{FF2B5EF4-FFF2-40B4-BE49-F238E27FC236}">
                <a16:creationId xmlns:a16="http://schemas.microsoft.com/office/drawing/2014/main" id="{C4CF4156-C8EB-2CE2-B58E-5FE3743894CF}"/>
              </a:ext>
            </a:extLst>
          </p:cNvPr>
          <p:cNvSpPr txBox="1"/>
          <p:nvPr/>
        </p:nvSpPr>
        <p:spPr>
          <a:xfrm>
            <a:off x="-8715111" y="4314031"/>
            <a:ext cx="2699998" cy="360000"/>
          </a:xfrm>
          <a:prstGeom prst="rect">
            <a:avLst/>
          </a:prstGeom>
          <a:noFill/>
          <a:effectLst>
            <a:outerShdw blurRad="88900" dist="76200" dir="3000000" algn="tl" rotWithShape="0">
              <a:schemeClr val="bg1">
                <a:lumMod val="85000"/>
                <a:alpha val="40000"/>
              </a:schemeClr>
            </a:outerShdw>
          </a:effectLst>
        </p:spPr>
        <p:txBody>
          <a:bodyPr wrap="square">
            <a:noAutofit/>
          </a:bodyPr>
          <a:lstStyle/>
          <a:p>
            <a:pPr algn="ctr"/>
            <a:r>
              <a:rPr lang="fr-FR" sz="1400" dirty="0">
                <a:solidFill>
                  <a:srgbClr val="E6E6E6"/>
                </a:solidFill>
                <a:latin typeface="Century Gothic" panose="020B0502020202020204" pitchFamily="34" charset="0"/>
              </a:rPr>
              <a:t>Cible budgétaire</a:t>
            </a:r>
          </a:p>
        </p:txBody>
      </p:sp>
      <p:sp>
        <p:nvSpPr>
          <p:cNvPr id="10" name="ZoneTexte 9">
            <a:extLst>
              <a:ext uri="{FF2B5EF4-FFF2-40B4-BE49-F238E27FC236}">
                <a16:creationId xmlns:a16="http://schemas.microsoft.com/office/drawing/2014/main" id="{6B132C53-6B1A-B8F9-1A52-40E2ACD3E8B0}"/>
              </a:ext>
            </a:extLst>
          </p:cNvPr>
          <p:cNvSpPr txBox="1"/>
          <p:nvPr/>
        </p:nvSpPr>
        <p:spPr>
          <a:xfrm>
            <a:off x="-8175299" y="7893976"/>
            <a:ext cx="5220187" cy="200055"/>
          </a:xfrm>
          <a:prstGeom prst="rect">
            <a:avLst/>
          </a:prstGeom>
          <a:noFill/>
        </p:spPr>
        <p:txBody>
          <a:bodyPr wrap="square" bIns="0">
            <a:spAutoFit/>
          </a:bodyPr>
          <a:lstStyle/>
          <a:p>
            <a:r>
              <a:rPr lang="fr-FR" sz="1000" i="1" dirty="0">
                <a:solidFill>
                  <a:srgbClr val="E6E6E6"/>
                </a:solidFill>
                <a:latin typeface="Century Gothic" panose="020B0502020202020204" pitchFamily="34" charset="0"/>
              </a:rPr>
              <a:t>Masse salariale brute chargée du budget principal</a:t>
            </a:r>
            <a:endParaRPr lang="fr-FR" sz="1000" i="1" dirty="0">
              <a:solidFill>
                <a:srgbClr val="E6E6E6"/>
              </a:solidFill>
            </a:endParaRPr>
          </a:p>
        </p:txBody>
      </p:sp>
      <p:sp>
        <p:nvSpPr>
          <p:cNvPr id="11" name="Rectangle : coins arrondis 10">
            <a:extLst>
              <a:ext uri="{FF2B5EF4-FFF2-40B4-BE49-F238E27FC236}">
                <a16:creationId xmlns:a16="http://schemas.microsoft.com/office/drawing/2014/main" id="{A8F28F16-8A41-C9DB-F17D-00DB2F556C81}"/>
              </a:ext>
            </a:extLst>
          </p:cNvPr>
          <p:cNvSpPr/>
          <p:nvPr/>
        </p:nvSpPr>
        <p:spPr>
          <a:xfrm>
            <a:off x="-8870945" y="8435095"/>
            <a:ext cx="6911999" cy="1440000"/>
          </a:xfrm>
          <a:prstGeom prst="roundRect">
            <a:avLst>
              <a:gd name="adj" fmla="val 15807"/>
            </a:avLst>
          </a:prstGeom>
          <a:solidFill>
            <a:srgbClr val="FCFCFC">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E6E6E6"/>
              </a:solidFill>
              <a:latin typeface="Century Gothic" panose="020B0502020202020204" pitchFamily="34" charset="0"/>
            </a:endParaRPr>
          </a:p>
        </p:txBody>
      </p:sp>
      <p:sp>
        <p:nvSpPr>
          <p:cNvPr id="12" name="ZoneTexte 11">
            <a:extLst>
              <a:ext uri="{FF2B5EF4-FFF2-40B4-BE49-F238E27FC236}">
                <a16:creationId xmlns:a16="http://schemas.microsoft.com/office/drawing/2014/main" id="{194C9F59-92A4-5C7A-6CCA-796055A79FF9}"/>
              </a:ext>
            </a:extLst>
          </p:cNvPr>
          <p:cNvSpPr txBox="1"/>
          <p:nvPr/>
        </p:nvSpPr>
        <p:spPr>
          <a:xfrm>
            <a:off x="311343" y="8144471"/>
            <a:ext cx="8864927" cy="400110"/>
          </a:xfrm>
          <a:prstGeom prst="rect">
            <a:avLst/>
          </a:prstGeom>
          <a:noFill/>
        </p:spPr>
        <p:txBody>
          <a:bodyPr wrap="none" rtlCol="0">
            <a:spAutoFit/>
          </a:bodyPr>
          <a:lstStyle/>
          <a:p>
            <a:r>
              <a:rPr lang="fr-FR" sz="1000" dirty="0">
                <a:solidFill>
                  <a:srgbClr val="E6E6E6"/>
                </a:solidFill>
                <a:latin typeface="Century Gothic" panose="020B0502020202020204" pitchFamily="34" charset="0"/>
              </a:rPr>
              <a:t>*Scénario prenant en compte la moyenne des entrées et sorties des trois dernières années</a:t>
            </a:r>
          </a:p>
          <a:p>
            <a:r>
              <a:rPr lang="fr-FR" sz="1000" dirty="0">
                <a:solidFill>
                  <a:srgbClr val="E6E6E6"/>
                </a:solidFill>
                <a:latin typeface="Century Gothic" panose="020B0502020202020204" pitchFamily="34" charset="0"/>
              </a:rPr>
              <a:t>** Scénario prenant en compte la moyenne des entrées et sorties des trois dernières années, ajustée avec la dynamique du début d’année</a:t>
            </a:r>
          </a:p>
        </p:txBody>
      </p:sp>
      <p:sp>
        <p:nvSpPr>
          <p:cNvPr id="13" name="ZoneTexte 12">
            <a:extLst>
              <a:ext uri="{FF2B5EF4-FFF2-40B4-BE49-F238E27FC236}">
                <a16:creationId xmlns:a16="http://schemas.microsoft.com/office/drawing/2014/main" id="{6E559E79-F492-C9D1-175C-69E1466B048A}"/>
              </a:ext>
            </a:extLst>
          </p:cNvPr>
          <p:cNvSpPr txBox="1"/>
          <p:nvPr/>
        </p:nvSpPr>
        <p:spPr>
          <a:xfrm>
            <a:off x="-8690757" y="8794628"/>
            <a:ext cx="1656000" cy="900000"/>
          </a:xfrm>
          <a:prstGeom prst="rect">
            <a:avLst/>
          </a:prstGeom>
          <a:solidFill>
            <a:schemeClr val="bg1">
              <a:alpha val="0"/>
            </a:schemeClr>
          </a:solidFill>
        </p:spPr>
        <p:txBody>
          <a:bodyPr wrap="square" rtlCol="0" anchor="ctr" anchorCtr="0">
            <a:noAutofit/>
          </a:bodyPr>
          <a:lstStyle/>
          <a:p>
            <a:pPr algn="ctr"/>
            <a:r>
              <a:rPr lang="fr-FR" sz="1600" b="1" dirty="0">
                <a:solidFill>
                  <a:srgbClr val="E6E6E6"/>
                </a:solidFill>
                <a:latin typeface="Century Gothic" panose="020B0502020202020204" pitchFamily="34" charset="0"/>
              </a:rPr>
              <a:t>63 k€</a:t>
            </a:r>
          </a:p>
          <a:p>
            <a:pPr algn="ctr"/>
            <a:r>
              <a:rPr lang="fr-FR" sz="1000" i="1" dirty="0">
                <a:solidFill>
                  <a:srgbClr val="E6E6E6"/>
                </a:solidFill>
                <a:latin typeface="Century Gothic" panose="020B0502020202020204" pitchFamily="34" charset="0"/>
              </a:rPr>
              <a:t>Sur le mois</a:t>
            </a:r>
          </a:p>
        </p:txBody>
      </p:sp>
      <p:sp>
        <p:nvSpPr>
          <p:cNvPr id="14" name="ZoneTexte 13">
            <a:extLst>
              <a:ext uri="{FF2B5EF4-FFF2-40B4-BE49-F238E27FC236}">
                <a16:creationId xmlns:a16="http://schemas.microsoft.com/office/drawing/2014/main" id="{AF015847-0426-E9D1-5611-A12D6652F778}"/>
              </a:ext>
            </a:extLst>
          </p:cNvPr>
          <p:cNvSpPr txBox="1"/>
          <p:nvPr/>
        </p:nvSpPr>
        <p:spPr>
          <a:xfrm>
            <a:off x="-6890758" y="8794628"/>
            <a:ext cx="1656000" cy="900000"/>
          </a:xfrm>
          <a:prstGeom prst="rect">
            <a:avLst/>
          </a:prstGeom>
          <a:solidFill>
            <a:schemeClr val="bg1">
              <a:alpha val="0"/>
            </a:schemeClr>
          </a:solidFill>
        </p:spPr>
        <p:txBody>
          <a:bodyPr wrap="square" rtlCol="0" anchor="ctr" anchorCtr="0">
            <a:noAutofit/>
          </a:bodyPr>
          <a:lstStyle/>
          <a:p>
            <a:pPr algn="ctr"/>
            <a:r>
              <a:rPr lang="fr-FR" sz="1400" b="1" dirty="0">
                <a:solidFill>
                  <a:srgbClr val="E6E6E6"/>
                </a:solidFill>
                <a:latin typeface="Century Gothic" panose="020B0502020202020204" pitchFamily="34" charset="0"/>
              </a:rPr>
              <a:t>+50,4%</a:t>
            </a:r>
          </a:p>
          <a:p>
            <a:pPr algn="ctr"/>
            <a:r>
              <a:rPr lang="fr-FR" sz="1000" i="1" dirty="0">
                <a:solidFill>
                  <a:srgbClr val="E6E6E6"/>
                </a:solidFill>
                <a:latin typeface="Century Gothic" panose="020B0502020202020204" pitchFamily="34" charset="0"/>
              </a:rPr>
              <a:t>Par rapport au mois précédent</a:t>
            </a:r>
          </a:p>
        </p:txBody>
      </p:sp>
      <p:sp>
        <p:nvSpPr>
          <p:cNvPr id="15" name="ZoneTexte 14">
            <a:extLst>
              <a:ext uri="{FF2B5EF4-FFF2-40B4-BE49-F238E27FC236}">
                <a16:creationId xmlns:a16="http://schemas.microsoft.com/office/drawing/2014/main" id="{85CA7A39-5E03-6BD1-5EFB-89FE2F25C1C4}"/>
              </a:ext>
            </a:extLst>
          </p:cNvPr>
          <p:cNvSpPr txBox="1"/>
          <p:nvPr/>
        </p:nvSpPr>
        <p:spPr>
          <a:xfrm>
            <a:off x="-5090754" y="8794628"/>
            <a:ext cx="1656000" cy="900000"/>
          </a:xfrm>
          <a:prstGeom prst="rect">
            <a:avLst/>
          </a:prstGeom>
          <a:solidFill>
            <a:schemeClr val="bg1">
              <a:alpha val="0"/>
            </a:schemeClr>
          </a:solidFill>
        </p:spPr>
        <p:txBody>
          <a:bodyPr wrap="square" rtlCol="0" anchor="ctr" anchorCtr="0">
            <a:noAutofit/>
          </a:bodyPr>
          <a:lstStyle/>
          <a:p>
            <a:pPr algn="ctr"/>
            <a:r>
              <a:rPr lang="fr-FR" sz="1400" b="1" dirty="0">
                <a:solidFill>
                  <a:srgbClr val="E6E6E6"/>
                </a:solidFill>
                <a:latin typeface="Century Gothic" panose="020B0502020202020204" pitchFamily="34" charset="0"/>
              </a:rPr>
              <a:t>+2,8%</a:t>
            </a:r>
            <a:endParaRPr lang="fr-FR" sz="1400" b="1" i="1" dirty="0">
              <a:solidFill>
                <a:srgbClr val="E6E6E6"/>
              </a:solidFill>
              <a:latin typeface="Century Gothic" panose="020B0502020202020204" pitchFamily="34" charset="0"/>
            </a:endParaRPr>
          </a:p>
          <a:p>
            <a:pPr algn="ctr"/>
            <a:r>
              <a:rPr lang="fr-FR" sz="1000" i="1" dirty="0">
                <a:solidFill>
                  <a:srgbClr val="E6E6E6"/>
                </a:solidFill>
                <a:latin typeface="Century Gothic" panose="020B0502020202020204" pitchFamily="34" charset="0"/>
              </a:rPr>
              <a:t>par rapport à 2023 sur la même période</a:t>
            </a:r>
            <a:endParaRPr lang="fr-FR" sz="1000" b="1" dirty="0">
              <a:solidFill>
                <a:srgbClr val="E6E6E6"/>
              </a:solidFill>
              <a:latin typeface="Century Gothic" panose="020B0502020202020204" pitchFamily="34" charset="0"/>
            </a:endParaRPr>
          </a:p>
        </p:txBody>
      </p:sp>
      <p:sp>
        <p:nvSpPr>
          <p:cNvPr id="16" name="ZoneTexte 15">
            <a:extLst>
              <a:ext uri="{FF2B5EF4-FFF2-40B4-BE49-F238E27FC236}">
                <a16:creationId xmlns:a16="http://schemas.microsoft.com/office/drawing/2014/main" id="{D416A984-1BF4-6BE6-75AA-36A140B78E85}"/>
              </a:ext>
            </a:extLst>
          </p:cNvPr>
          <p:cNvSpPr txBox="1"/>
          <p:nvPr/>
        </p:nvSpPr>
        <p:spPr>
          <a:xfrm>
            <a:off x="-8330759" y="8614302"/>
            <a:ext cx="2339999" cy="360000"/>
          </a:xfrm>
          <a:prstGeom prst="rect">
            <a:avLst/>
          </a:prstGeom>
          <a:noFill/>
          <a:effectLst>
            <a:outerShdw blurRad="88900" dist="76200" dir="3000000" algn="tl" rotWithShape="0">
              <a:schemeClr val="bg1">
                <a:lumMod val="85000"/>
                <a:alpha val="40000"/>
              </a:schemeClr>
            </a:outerShdw>
          </a:effectLst>
        </p:spPr>
        <p:txBody>
          <a:bodyPr wrap="square">
            <a:noAutofit/>
          </a:bodyPr>
          <a:lstStyle/>
          <a:p>
            <a:pPr algn="ctr"/>
            <a:r>
              <a:rPr lang="fr-FR" sz="1400" dirty="0">
                <a:solidFill>
                  <a:srgbClr val="E6E6E6"/>
                </a:solidFill>
                <a:latin typeface="Century Gothic" panose="020B0502020202020204" pitchFamily="34" charset="0"/>
              </a:rPr>
              <a:t>Heures supplémentaires</a:t>
            </a:r>
          </a:p>
        </p:txBody>
      </p:sp>
      <p:graphicFrame>
        <p:nvGraphicFramePr>
          <p:cNvPr id="17" name="Graphique 16">
            <a:extLst>
              <a:ext uri="{FF2B5EF4-FFF2-40B4-BE49-F238E27FC236}">
                <a16:creationId xmlns:a16="http://schemas.microsoft.com/office/drawing/2014/main" id="{6E88AD90-E409-5A90-47F5-84468E8C64A2}"/>
              </a:ext>
            </a:extLst>
          </p:cNvPr>
          <p:cNvGraphicFramePr>
            <a:graphicFrameLocks/>
          </p:cNvGraphicFramePr>
          <p:nvPr>
            <p:extLst>
              <p:ext uri="{D42A27DB-BD31-4B8C-83A1-F6EECF244321}">
                <p14:modId xmlns:p14="http://schemas.microsoft.com/office/powerpoint/2010/main" val="4241438778"/>
              </p:ext>
            </p:extLst>
          </p:nvPr>
        </p:nvGraphicFramePr>
        <p:xfrm>
          <a:off x="-3578757" y="8524626"/>
          <a:ext cx="1440000" cy="1260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 coins arrondis 17">
            <a:extLst>
              <a:ext uri="{FF2B5EF4-FFF2-40B4-BE49-F238E27FC236}">
                <a16:creationId xmlns:a16="http://schemas.microsoft.com/office/drawing/2014/main" id="{360353B7-5ED0-3A6E-69AF-1365108DDFA9}"/>
              </a:ext>
            </a:extLst>
          </p:cNvPr>
          <p:cNvSpPr/>
          <p:nvPr/>
        </p:nvSpPr>
        <p:spPr>
          <a:xfrm>
            <a:off x="11322837" y="-1558584"/>
            <a:ext cx="2880000" cy="3420000"/>
          </a:xfrm>
          <a:prstGeom prst="roundRect">
            <a:avLst>
              <a:gd name="adj" fmla="val 7340"/>
            </a:avLst>
          </a:prstGeom>
          <a:solidFill>
            <a:srgbClr val="FCFCFC">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19" name="ZoneTexte 18">
            <a:extLst>
              <a:ext uri="{FF2B5EF4-FFF2-40B4-BE49-F238E27FC236}">
                <a16:creationId xmlns:a16="http://schemas.microsoft.com/office/drawing/2014/main" id="{98850959-380C-38CC-73CD-F55512C1495C}"/>
              </a:ext>
            </a:extLst>
          </p:cNvPr>
          <p:cNvSpPr txBox="1"/>
          <p:nvPr/>
        </p:nvSpPr>
        <p:spPr>
          <a:xfrm>
            <a:off x="11502837" y="-298584"/>
            <a:ext cx="2520000" cy="900000"/>
          </a:xfrm>
          <a:prstGeom prst="rect">
            <a:avLst/>
          </a:prstGeom>
          <a:solidFill>
            <a:schemeClr val="bg1">
              <a:alpha val="0"/>
            </a:schemeClr>
          </a:solidFill>
          <a:effectLst>
            <a:outerShdw blurRad="50800" dist="38100" dir="2700000" algn="tl" rotWithShape="0">
              <a:schemeClr val="bg1">
                <a:lumMod val="95000"/>
                <a:alpha val="40000"/>
              </a:schemeClr>
            </a:outerShdw>
          </a:effectLst>
        </p:spPr>
        <p:txBody>
          <a:bodyPr wrap="square" rtlCol="0" anchor="ctr" anchorCtr="0">
            <a:noAutofit/>
          </a:bodyPr>
          <a:lstStyle/>
          <a:p>
            <a:pPr algn="ctr"/>
            <a:r>
              <a:rPr lang="fr-FR" sz="1400" b="1" dirty="0">
                <a:solidFill>
                  <a:srgbClr val="E6E6E6"/>
                </a:solidFill>
                <a:latin typeface="Century Gothic" panose="020B0502020202020204" pitchFamily="34" charset="0"/>
              </a:rPr>
              <a:t>-0,1 %</a:t>
            </a:r>
          </a:p>
          <a:p>
            <a:pPr algn="ctr"/>
            <a:r>
              <a:rPr lang="fr-FR" sz="1200" i="1" dirty="0">
                <a:solidFill>
                  <a:srgbClr val="E6E6E6"/>
                </a:solidFill>
                <a:latin typeface="Century Gothic" panose="020B0502020202020204" pitchFamily="34" charset="0"/>
              </a:rPr>
              <a:t>Depuis le 31/12 de l’année dernière</a:t>
            </a:r>
          </a:p>
        </p:txBody>
      </p:sp>
      <p:sp>
        <p:nvSpPr>
          <p:cNvPr id="20" name="ZoneTexte 19">
            <a:extLst>
              <a:ext uri="{FF2B5EF4-FFF2-40B4-BE49-F238E27FC236}">
                <a16:creationId xmlns:a16="http://schemas.microsoft.com/office/drawing/2014/main" id="{D43EFA21-0A72-A3E4-CB6E-C325A1DE02D9}"/>
              </a:ext>
            </a:extLst>
          </p:cNvPr>
          <p:cNvSpPr txBox="1"/>
          <p:nvPr/>
        </p:nvSpPr>
        <p:spPr>
          <a:xfrm>
            <a:off x="11502837" y="-1198258"/>
            <a:ext cx="2520000" cy="720000"/>
          </a:xfrm>
          <a:prstGeom prst="rect">
            <a:avLst/>
          </a:prstGeom>
          <a:solidFill>
            <a:schemeClr val="bg1">
              <a:alpha val="0"/>
            </a:schemeClr>
          </a:solidFill>
          <a:effectLst>
            <a:outerShdw blurRad="50800" dist="38100" dir="2700000" algn="tl" rotWithShape="0">
              <a:schemeClr val="bg1">
                <a:lumMod val="95000"/>
                <a:alpha val="40000"/>
              </a:schemeClr>
            </a:outerShdw>
          </a:effectLst>
        </p:spPr>
        <p:txBody>
          <a:bodyPr wrap="square" rtlCol="0" anchor="ctr" anchorCtr="0">
            <a:noAutofit/>
          </a:bodyPr>
          <a:lstStyle/>
          <a:p>
            <a:pPr algn="ctr"/>
            <a:r>
              <a:rPr lang="fr-FR" sz="1600" b="1" dirty="0">
                <a:solidFill>
                  <a:srgbClr val="E6E6E6"/>
                </a:solidFill>
                <a:latin typeface="Century Gothic" panose="020B0502020202020204" pitchFamily="34" charset="0"/>
              </a:rPr>
              <a:t>4 010</a:t>
            </a:r>
            <a:endParaRPr lang="fr-FR" sz="1600" dirty="0">
              <a:solidFill>
                <a:srgbClr val="E6E6E6"/>
              </a:solidFill>
              <a:latin typeface="Century Gothic" panose="020B0502020202020204" pitchFamily="34" charset="0"/>
            </a:endParaRPr>
          </a:p>
        </p:txBody>
      </p:sp>
      <p:sp>
        <p:nvSpPr>
          <p:cNvPr id="21" name="ZoneTexte 20">
            <a:extLst>
              <a:ext uri="{FF2B5EF4-FFF2-40B4-BE49-F238E27FC236}">
                <a16:creationId xmlns:a16="http://schemas.microsoft.com/office/drawing/2014/main" id="{273BD971-02B6-5AF8-2513-2F600035568D}"/>
              </a:ext>
            </a:extLst>
          </p:cNvPr>
          <p:cNvSpPr txBox="1"/>
          <p:nvPr/>
        </p:nvSpPr>
        <p:spPr>
          <a:xfrm>
            <a:off x="11502837" y="-1378584"/>
            <a:ext cx="2520000" cy="360000"/>
          </a:xfrm>
          <a:prstGeom prst="rect">
            <a:avLst/>
          </a:prstGeom>
          <a:noFill/>
          <a:effectLst>
            <a:outerShdw blurRad="88900" dist="76200" dir="3000000" algn="tl" rotWithShape="0">
              <a:schemeClr val="bg1">
                <a:lumMod val="85000"/>
                <a:alpha val="40000"/>
              </a:schemeClr>
            </a:outerShdw>
          </a:effectLst>
        </p:spPr>
        <p:txBody>
          <a:bodyPr wrap="square">
            <a:noAutofit/>
          </a:bodyPr>
          <a:lstStyle/>
          <a:p>
            <a:pPr algn="ctr"/>
            <a:r>
              <a:rPr lang="fr-FR" sz="1400" dirty="0">
                <a:solidFill>
                  <a:srgbClr val="E6E6E6"/>
                </a:solidFill>
                <a:latin typeface="Century Gothic" panose="020B0502020202020204" pitchFamily="34" charset="0"/>
              </a:rPr>
              <a:t>Effectifs du mois</a:t>
            </a:r>
          </a:p>
        </p:txBody>
      </p:sp>
      <p:sp>
        <p:nvSpPr>
          <p:cNvPr id="22" name="ZoneTexte 21">
            <a:extLst>
              <a:ext uri="{FF2B5EF4-FFF2-40B4-BE49-F238E27FC236}">
                <a16:creationId xmlns:a16="http://schemas.microsoft.com/office/drawing/2014/main" id="{F26272A4-D838-8855-3708-1A5B0EBCFD6D}"/>
              </a:ext>
            </a:extLst>
          </p:cNvPr>
          <p:cNvSpPr txBox="1"/>
          <p:nvPr/>
        </p:nvSpPr>
        <p:spPr>
          <a:xfrm>
            <a:off x="11502837" y="781090"/>
            <a:ext cx="2520000" cy="900000"/>
          </a:xfrm>
          <a:prstGeom prst="rect">
            <a:avLst/>
          </a:prstGeom>
          <a:solidFill>
            <a:schemeClr val="bg1">
              <a:alpha val="0"/>
            </a:schemeClr>
          </a:solidFill>
          <a:effectLst>
            <a:outerShdw blurRad="50800" dist="38100" dir="2700000" algn="tl" rotWithShape="0">
              <a:schemeClr val="bg1">
                <a:lumMod val="95000"/>
                <a:alpha val="40000"/>
              </a:schemeClr>
            </a:outerShdw>
          </a:effectLst>
        </p:spPr>
        <p:txBody>
          <a:bodyPr wrap="square" rtlCol="0" anchor="ctr" anchorCtr="0">
            <a:noAutofit/>
          </a:bodyPr>
          <a:lstStyle/>
          <a:p>
            <a:pPr algn="ctr"/>
            <a:r>
              <a:rPr lang="fr-FR" sz="1400" b="1" dirty="0">
                <a:solidFill>
                  <a:srgbClr val="E6E6E6"/>
                </a:solidFill>
                <a:latin typeface="Century Gothic" panose="020B0502020202020204" pitchFamily="34" charset="0"/>
              </a:rPr>
              <a:t>-0,6 %</a:t>
            </a:r>
          </a:p>
          <a:p>
            <a:pPr algn="ctr"/>
            <a:r>
              <a:rPr lang="fr-FR" sz="1200" i="1" dirty="0">
                <a:solidFill>
                  <a:srgbClr val="E6E6E6"/>
                </a:solidFill>
                <a:latin typeface="Century Gothic" panose="020B0502020202020204" pitchFamily="34" charset="0"/>
              </a:rPr>
              <a:t>Depuis le mois précédent</a:t>
            </a:r>
          </a:p>
        </p:txBody>
      </p:sp>
      <p:sp>
        <p:nvSpPr>
          <p:cNvPr id="26" name="Rectangle : coins arrondis 25">
            <a:extLst>
              <a:ext uri="{FF2B5EF4-FFF2-40B4-BE49-F238E27FC236}">
                <a16:creationId xmlns:a16="http://schemas.microsoft.com/office/drawing/2014/main" id="{50012224-93B3-4844-1247-E84962E1A2EC}"/>
              </a:ext>
            </a:extLst>
          </p:cNvPr>
          <p:cNvSpPr/>
          <p:nvPr/>
        </p:nvSpPr>
        <p:spPr>
          <a:xfrm>
            <a:off x="11788026" y="7326263"/>
            <a:ext cx="2880000" cy="1979999"/>
          </a:xfrm>
          <a:prstGeom prst="roundRect">
            <a:avLst>
              <a:gd name="adj" fmla="val 7340"/>
            </a:avLst>
          </a:prstGeom>
          <a:solidFill>
            <a:srgbClr val="FCFCFC">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E6E6E6"/>
              </a:solidFill>
              <a:latin typeface="Century Gothic" panose="020B0502020202020204" pitchFamily="34" charset="0"/>
            </a:endParaRPr>
          </a:p>
        </p:txBody>
      </p:sp>
      <p:sp>
        <p:nvSpPr>
          <p:cNvPr id="27" name="ZoneTexte 26">
            <a:extLst>
              <a:ext uri="{FF2B5EF4-FFF2-40B4-BE49-F238E27FC236}">
                <a16:creationId xmlns:a16="http://schemas.microsoft.com/office/drawing/2014/main" id="{238B5089-6A5C-7084-45DF-69B11EAD890C}"/>
              </a:ext>
            </a:extLst>
          </p:cNvPr>
          <p:cNvSpPr txBox="1"/>
          <p:nvPr/>
        </p:nvSpPr>
        <p:spPr>
          <a:xfrm>
            <a:off x="11968026" y="7686914"/>
            <a:ext cx="2520000" cy="1439349"/>
          </a:xfrm>
          <a:prstGeom prst="rect">
            <a:avLst/>
          </a:prstGeom>
          <a:solidFill>
            <a:schemeClr val="bg1">
              <a:alpha val="0"/>
            </a:schemeClr>
          </a:solidFill>
        </p:spPr>
        <p:txBody>
          <a:bodyPr wrap="square" tIns="180000" rtlCol="0" anchor="t" anchorCtr="0">
            <a:noAutofit/>
          </a:bodyPr>
          <a:lstStyle/>
          <a:p>
            <a:pPr algn="just"/>
            <a:r>
              <a:rPr lang="fr-FR" sz="1200" dirty="0">
                <a:solidFill>
                  <a:srgbClr val="E6E6E6"/>
                </a:solidFill>
                <a:latin typeface="Century Gothic" panose="020B0502020202020204" pitchFamily="34" charset="0"/>
              </a:rPr>
              <a:t>Versement des prestations inclues dans la projection (surévaluation estimée à 85 k€)</a:t>
            </a:r>
          </a:p>
          <a:p>
            <a:pPr algn="just"/>
            <a:endParaRPr lang="fr-FR" sz="1200" dirty="0">
              <a:solidFill>
                <a:srgbClr val="E6E6E6"/>
              </a:solidFill>
              <a:latin typeface="Century Gothic" panose="020B0502020202020204" pitchFamily="34" charset="0"/>
            </a:endParaRPr>
          </a:p>
          <a:p>
            <a:pPr algn="just"/>
            <a:r>
              <a:rPr lang="fr-FR" sz="1200" dirty="0">
                <a:solidFill>
                  <a:srgbClr val="E6E6E6"/>
                </a:solidFill>
                <a:latin typeface="Century Gothic" panose="020B0502020202020204" pitchFamily="34" charset="0"/>
              </a:rPr>
              <a:t>Augmentation du paiement des congés payés sur juin.</a:t>
            </a:r>
          </a:p>
        </p:txBody>
      </p:sp>
      <p:sp>
        <p:nvSpPr>
          <p:cNvPr id="29" name="ZoneTexte 28">
            <a:extLst>
              <a:ext uri="{FF2B5EF4-FFF2-40B4-BE49-F238E27FC236}">
                <a16:creationId xmlns:a16="http://schemas.microsoft.com/office/drawing/2014/main" id="{D4FF277A-698A-B544-1428-78AFF13A1BDD}"/>
              </a:ext>
            </a:extLst>
          </p:cNvPr>
          <p:cNvSpPr txBox="1"/>
          <p:nvPr/>
        </p:nvSpPr>
        <p:spPr>
          <a:xfrm>
            <a:off x="11968026" y="7506589"/>
            <a:ext cx="2520000" cy="360000"/>
          </a:xfrm>
          <a:prstGeom prst="rect">
            <a:avLst/>
          </a:prstGeom>
          <a:noFill/>
          <a:effectLst>
            <a:outerShdw blurRad="88900" dist="76200" dir="3000000" algn="tl" rotWithShape="0">
              <a:schemeClr val="bg1">
                <a:lumMod val="85000"/>
                <a:alpha val="40000"/>
              </a:schemeClr>
            </a:outerShdw>
          </a:effectLst>
        </p:spPr>
        <p:txBody>
          <a:bodyPr wrap="square">
            <a:noAutofit/>
          </a:bodyPr>
          <a:lstStyle/>
          <a:p>
            <a:pPr algn="ctr"/>
            <a:r>
              <a:rPr lang="fr-FR" sz="1400" dirty="0">
                <a:solidFill>
                  <a:srgbClr val="E6E6E6"/>
                </a:solidFill>
                <a:latin typeface="Century Gothic" panose="020B0502020202020204" pitchFamily="34" charset="0"/>
              </a:rPr>
              <a:t>Faits saillants du mois</a:t>
            </a:r>
          </a:p>
        </p:txBody>
      </p:sp>
      <p:sp>
        <p:nvSpPr>
          <p:cNvPr id="30" name="Rectangle 29">
            <a:extLst>
              <a:ext uri="{FF2B5EF4-FFF2-40B4-BE49-F238E27FC236}">
                <a16:creationId xmlns:a16="http://schemas.microsoft.com/office/drawing/2014/main" id="{2491DE18-012E-8DE8-6D0D-CFC66DE04620}"/>
              </a:ext>
            </a:extLst>
          </p:cNvPr>
          <p:cNvSpPr/>
          <p:nvPr/>
        </p:nvSpPr>
        <p:spPr>
          <a:xfrm>
            <a:off x="-8895112" y="4847771"/>
            <a:ext cx="7957523" cy="528320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36610430-9E22-A182-A072-08E976CC2A16}"/>
              </a:ext>
            </a:extLst>
          </p:cNvPr>
          <p:cNvSpPr txBox="1"/>
          <p:nvPr/>
        </p:nvSpPr>
        <p:spPr>
          <a:xfrm>
            <a:off x="-4503113" y="4276653"/>
            <a:ext cx="2700000" cy="720000"/>
          </a:xfrm>
          <a:prstGeom prst="rect">
            <a:avLst/>
          </a:prstGeom>
          <a:solidFill>
            <a:schemeClr val="bg1">
              <a:alpha val="0"/>
            </a:schemeClr>
          </a:solidFill>
          <a:effectLst>
            <a:outerShdw blurRad="50800" dist="38100" dir="2700000" algn="tl" rotWithShape="0">
              <a:schemeClr val="bg1">
                <a:lumMod val="95000"/>
                <a:alpha val="40000"/>
              </a:schemeClr>
            </a:outerShdw>
          </a:effectLst>
        </p:spPr>
        <p:txBody>
          <a:bodyPr wrap="square" rtlCol="0" anchor="ctr" anchorCtr="0">
            <a:noAutofit/>
          </a:bodyPr>
          <a:lstStyle/>
          <a:p>
            <a:pPr algn="ctr"/>
            <a:r>
              <a:rPr lang="fr-FR" sz="1600" b="1" dirty="0">
                <a:solidFill>
                  <a:srgbClr val="E6E6E6"/>
                </a:solidFill>
                <a:latin typeface="Century Gothic" panose="020B0502020202020204" pitchFamily="34" charset="0"/>
              </a:rPr>
              <a:t>211 299 </a:t>
            </a:r>
            <a:r>
              <a:rPr lang="fr-FR" sz="1600" dirty="0">
                <a:solidFill>
                  <a:srgbClr val="E6E6E6"/>
                </a:solidFill>
                <a:latin typeface="Century Gothic" panose="020B0502020202020204" pitchFamily="34" charset="0"/>
              </a:rPr>
              <a:t>k€* </a:t>
            </a:r>
          </a:p>
          <a:p>
            <a:pPr algn="ctr"/>
            <a:r>
              <a:rPr lang="fr-FR" sz="1600" b="1" dirty="0">
                <a:solidFill>
                  <a:srgbClr val="E6E6E6"/>
                </a:solidFill>
                <a:latin typeface="Century Gothic" panose="020B0502020202020204" pitchFamily="34" charset="0"/>
              </a:rPr>
              <a:t> 210 400 </a:t>
            </a:r>
            <a:r>
              <a:rPr lang="fr-FR" sz="1600" dirty="0">
                <a:solidFill>
                  <a:srgbClr val="E6E6E6"/>
                </a:solidFill>
                <a:latin typeface="Century Gothic" panose="020B0502020202020204" pitchFamily="34" charset="0"/>
              </a:rPr>
              <a:t>k€**</a:t>
            </a:r>
          </a:p>
        </p:txBody>
      </p:sp>
      <p:sp>
        <p:nvSpPr>
          <p:cNvPr id="24" name="ZoneTexte 23">
            <a:extLst>
              <a:ext uri="{FF2B5EF4-FFF2-40B4-BE49-F238E27FC236}">
                <a16:creationId xmlns:a16="http://schemas.microsoft.com/office/drawing/2014/main" id="{80BB7C7D-8EB7-C809-372C-FB87AF056C99}"/>
              </a:ext>
            </a:extLst>
          </p:cNvPr>
          <p:cNvSpPr txBox="1"/>
          <p:nvPr/>
        </p:nvSpPr>
        <p:spPr>
          <a:xfrm>
            <a:off x="-4503113" y="4096327"/>
            <a:ext cx="2700000" cy="360000"/>
          </a:xfrm>
          <a:prstGeom prst="rect">
            <a:avLst/>
          </a:prstGeom>
          <a:noFill/>
          <a:effectLst>
            <a:outerShdw blurRad="88900" dist="76200" dir="3000000" algn="tl" rotWithShape="0">
              <a:schemeClr val="bg1">
                <a:lumMod val="85000"/>
                <a:alpha val="40000"/>
              </a:schemeClr>
            </a:outerShdw>
          </a:effectLst>
        </p:spPr>
        <p:txBody>
          <a:bodyPr wrap="square">
            <a:noAutofit/>
          </a:bodyPr>
          <a:lstStyle/>
          <a:p>
            <a:pPr algn="ctr"/>
            <a:r>
              <a:rPr lang="fr-FR" sz="1400" dirty="0">
                <a:solidFill>
                  <a:srgbClr val="E6E6E6"/>
                </a:solidFill>
                <a:latin typeface="Century Gothic" panose="020B0502020202020204" pitchFamily="34" charset="0"/>
              </a:rPr>
              <a:t>Atterrissage</a:t>
            </a:r>
          </a:p>
        </p:txBody>
      </p:sp>
    </p:spTree>
    <p:extLst>
      <p:ext uri="{BB962C8B-B14F-4D97-AF65-F5344CB8AC3E}">
        <p14:creationId xmlns:p14="http://schemas.microsoft.com/office/powerpoint/2010/main" val="3818166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a16="http://schemas.microsoft.com/office/drawing/2014/main" id="{E84B9A3C-032B-37FC-CE3F-2A021E1364FD}"/>
              </a:ext>
            </a:extLst>
          </p:cNvPr>
          <p:cNvPicPr>
            <a:picLocks noChangeAspect="1"/>
          </p:cNvPicPr>
          <p:nvPr/>
        </p:nvPicPr>
        <p:blipFill rotWithShape="1">
          <a:blip r:embed="rId2"/>
          <a:srcRect l="38590" t="76816" r="51461" b="13580"/>
          <a:stretch/>
        </p:blipFill>
        <p:spPr>
          <a:xfrm>
            <a:off x="-2823330" y="1806187"/>
            <a:ext cx="1956883" cy="1818108"/>
          </a:xfrm>
          <a:custGeom>
            <a:avLst/>
            <a:gdLst>
              <a:gd name="connsiteX0" fmla="*/ 0 w 1956883"/>
              <a:gd name="connsiteY0" fmla="*/ 0 h 1818108"/>
              <a:gd name="connsiteX1" fmla="*/ 1791664 w 1956883"/>
              <a:gd name="connsiteY1" fmla="*/ 1155337 h 1818108"/>
              <a:gd name="connsiteX2" fmla="*/ 1791646 w 1956883"/>
              <a:gd name="connsiteY2" fmla="*/ 1155365 h 1818108"/>
              <a:gd name="connsiteX3" fmla="*/ 1791937 w 1956883"/>
              <a:gd name="connsiteY3" fmla="*/ 1155514 h 1818108"/>
              <a:gd name="connsiteX4" fmla="*/ 1899391 w 1956883"/>
              <a:gd name="connsiteY4" fmla="*/ 1653161 h 1818108"/>
              <a:gd name="connsiteX5" fmla="*/ 1401743 w 1956883"/>
              <a:gd name="connsiteY5" fmla="*/ 1760616 h 1818108"/>
              <a:gd name="connsiteX6" fmla="*/ 1401486 w 1956883"/>
              <a:gd name="connsiteY6" fmla="*/ 1760412 h 1818108"/>
              <a:gd name="connsiteX7" fmla="*/ 1401469 w 1956883"/>
              <a:gd name="connsiteY7" fmla="*/ 1760439 h 1818108"/>
              <a:gd name="connsiteX8" fmla="*/ 0 w 1956883"/>
              <a:gd name="connsiteY8" fmla="*/ 856717 h 181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883" h="1818108">
                <a:moveTo>
                  <a:pt x="0" y="0"/>
                </a:moveTo>
                <a:lnTo>
                  <a:pt x="1791664" y="1155337"/>
                </a:lnTo>
                <a:lnTo>
                  <a:pt x="1791646" y="1155365"/>
                </a:lnTo>
                <a:lnTo>
                  <a:pt x="1791937" y="1155514"/>
                </a:lnTo>
                <a:cubicBezTo>
                  <a:pt x="1959031" y="1263263"/>
                  <a:pt x="2007141" y="1486067"/>
                  <a:pt x="1899391" y="1653161"/>
                </a:cubicBezTo>
                <a:cubicBezTo>
                  <a:pt x="1791642" y="1820256"/>
                  <a:pt x="1568837" y="1868365"/>
                  <a:pt x="1401743" y="1760616"/>
                </a:cubicBezTo>
                <a:lnTo>
                  <a:pt x="1401486" y="1760412"/>
                </a:lnTo>
                <a:lnTo>
                  <a:pt x="1401469" y="1760439"/>
                </a:lnTo>
                <a:lnTo>
                  <a:pt x="0" y="856717"/>
                </a:lnTo>
                <a:close/>
              </a:path>
            </a:pathLst>
          </a:custGeom>
        </p:spPr>
      </p:pic>
      <p:pic>
        <p:nvPicPr>
          <p:cNvPr id="41" name="Image 40">
            <a:extLst>
              <a:ext uri="{FF2B5EF4-FFF2-40B4-BE49-F238E27FC236}">
                <a16:creationId xmlns:a16="http://schemas.microsoft.com/office/drawing/2014/main" id="{B3EB469E-8ABF-A29E-3E1E-33EDBCA13281}"/>
              </a:ext>
            </a:extLst>
          </p:cNvPr>
          <p:cNvPicPr>
            <a:picLocks noChangeAspect="1"/>
          </p:cNvPicPr>
          <p:nvPr/>
        </p:nvPicPr>
        <p:blipFill rotWithShape="1">
          <a:blip r:embed="rId2"/>
          <a:srcRect l="38590" t="71159" r="47442" b="16545"/>
          <a:stretch/>
        </p:blipFill>
        <p:spPr>
          <a:xfrm>
            <a:off x="-3513161" y="-89038"/>
            <a:ext cx="2747178" cy="2327721"/>
          </a:xfrm>
          <a:custGeom>
            <a:avLst/>
            <a:gdLst>
              <a:gd name="connsiteX0" fmla="*/ 0 w 2747178"/>
              <a:gd name="connsiteY0" fmla="*/ 0 h 2327721"/>
              <a:gd name="connsiteX1" fmla="*/ 2581959 w 2747178"/>
              <a:gd name="connsiteY1" fmla="*/ 1664950 h 2327721"/>
              <a:gd name="connsiteX2" fmla="*/ 2581940 w 2747178"/>
              <a:gd name="connsiteY2" fmla="*/ 1664977 h 2327721"/>
              <a:gd name="connsiteX3" fmla="*/ 2582231 w 2747178"/>
              <a:gd name="connsiteY3" fmla="*/ 1665126 h 2327721"/>
              <a:gd name="connsiteX4" fmla="*/ 2689686 w 2747178"/>
              <a:gd name="connsiteY4" fmla="*/ 2162774 h 2327721"/>
              <a:gd name="connsiteX5" fmla="*/ 2192036 w 2747178"/>
              <a:gd name="connsiteY5" fmla="*/ 2270229 h 2327721"/>
              <a:gd name="connsiteX6" fmla="*/ 2191782 w 2747178"/>
              <a:gd name="connsiteY6" fmla="*/ 2270025 h 2327721"/>
              <a:gd name="connsiteX7" fmla="*/ 2191764 w 2747178"/>
              <a:gd name="connsiteY7" fmla="*/ 2270052 h 2327721"/>
              <a:gd name="connsiteX8" fmla="*/ 0 w 2747178"/>
              <a:gd name="connsiteY8" fmla="*/ 856716 h 23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178" h="2327721">
                <a:moveTo>
                  <a:pt x="0" y="0"/>
                </a:moveTo>
                <a:lnTo>
                  <a:pt x="2581959" y="1664950"/>
                </a:lnTo>
                <a:lnTo>
                  <a:pt x="2581940" y="1664977"/>
                </a:lnTo>
                <a:lnTo>
                  <a:pt x="2582231" y="1665126"/>
                </a:lnTo>
                <a:cubicBezTo>
                  <a:pt x="2749327" y="1772875"/>
                  <a:pt x="2797435" y="1995680"/>
                  <a:pt x="2689686" y="2162774"/>
                </a:cubicBezTo>
                <a:cubicBezTo>
                  <a:pt x="2581936" y="2329870"/>
                  <a:pt x="2359133" y="2377978"/>
                  <a:pt x="2192036" y="2270229"/>
                </a:cubicBezTo>
                <a:lnTo>
                  <a:pt x="2191782" y="2270025"/>
                </a:lnTo>
                <a:lnTo>
                  <a:pt x="2191764" y="2270052"/>
                </a:lnTo>
                <a:lnTo>
                  <a:pt x="0" y="856716"/>
                </a:lnTo>
                <a:close/>
              </a:path>
            </a:pathLst>
          </a:custGeom>
        </p:spPr>
      </p:pic>
      <p:pic>
        <p:nvPicPr>
          <p:cNvPr id="42" name="Image 41">
            <a:extLst>
              <a:ext uri="{FF2B5EF4-FFF2-40B4-BE49-F238E27FC236}">
                <a16:creationId xmlns:a16="http://schemas.microsoft.com/office/drawing/2014/main" id="{F63AE43C-630E-CC9A-DF3D-1B230C475823}"/>
              </a:ext>
            </a:extLst>
          </p:cNvPr>
          <p:cNvPicPr>
            <a:picLocks noChangeAspect="1"/>
          </p:cNvPicPr>
          <p:nvPr/>
        </p:nvPicPr>
        <p:blipFill rotWithShape="1">
          <a:blip r:embed="rId2"/>
          <a:srcRect l="38590" t="65503" r="43424" b="19510"/>
          <a:stretch/>
        </p:blipFill>
        <p:spPr>
          <a:xfrm>
            <a:off x="-3963142" y="-1869200"/>
            <a:ext cx="3537469" cy="2837334"/>
          </a:xfrm>
          <a:custGeom>
            <a:avLst/>
            <a:gdLst>
              <a:gd name="connsiteX0" fmla="*/ 0 w 3537469"/>
              <a:gd name="connsiteY0" fmla="*/ 0 h 2837334"/>
              <a:gd name="connsiteX1" fmla="*/ 3372251 w 3537469"/>
              <a:gd name="connsiteY1" fmla="*/ 2174564 h 2837334"/>
              <a:gd name="connsiteX2" fmla="*/ 3372233 w 3537469"/>
              <a:gd name="connsiteY2" fmla="*/ 2174591 h 2837334"/>
              <a:gd name="connsiteX3" fmla="*/ 3372524 w 3537469"/>
              <a:gd name="connsiteY3" fmla="*/ 2174741 h 2837334"/>
              <a:gd name="connsiteX4" fmla="*/ 3479977 w 3537469"/>
              <a:gd name="connsiteY4" fmla="*/ 2672388 h 2837334"/>
              <a:gd name="connsiteX5" fmla="*/ 2982331 w 3537469"/>
              <a:gd name="connsiteY5" fmla="*/ 2779842 h 2837334"/>
              <a:gd name="connsiteX6" fmla="*/ 2982076 w 3537469"/>
              <a:gd name="connsiteY6" fmla="*/ 2779639 h 2837334"/>
              <a:gd name="connsiteX7" fmla="*/ 2982059 w 3537469"/>
              <a:gd name="connsiteY7" fmla="*/ 2779666 h 2837334"/>
              <a:gd name="connsiteX8" fmla="*/ 0 w 3537469"/>
              <a:gd name="connsiteY8" fmla="*/ 856715 h 283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469" h="2837334">
                <a:moveTo>
                  <a:pt x="0" y="0"/>
                </a:moveTo>
                <a:lnTo>
                  <a:pt x="3372251" y="2174564"/>
                </a:lnTo>
                <a:lnTo>
                  <a:pt x="3372233" y="2174591"/>
                </a:lnTo>
                <a:lnTo>
                  <a:pt x="3372524" y="2174741"/>
                </a:lnTo>
                <a:cubicBezTo>
                  <a:pt x="3539618" y="2282490"/>
                  <a:pt x="3587726" y="2505294"/>
                  <a:pt x="3479977" y="2672388"/>
                </a:cubicBezTo>
                <a:cubicBezTo>
                  <a:pt x="3372229" y="2839483"/>
                  <a:pt x="3149425" y="2887591"/>
                  <a:pt x="2982331" y="2779842"/>
                </a:cubicBezTo>
                <a:lnTo>
                  <a:pt x="2982076" y="2779639"/>
                </a:lnTo>
                <a:lnTo>
                  <a:pt x="2982059" y="2779666"/>
                </a:lnTo>
                <a:lnTo>
                  <a:pt x="0" y="856715"/>
                </a:lnTo>
                <a:close/>
              </a:path>
            </a:pathLst>
          </a:custGeom>
        </p:spPr>
      </p:pic>
      <p:pic>
        <p:nvPicPr>
          <p:cNvPr id="43" name="Image 42">
            <a:extLst>
              <a:ext uri="{FF2B5EF4-FFF2-40B4-BE49-F238E27FC236}">
                <a16:creationId xmlns:a16="http://schemas.microsoft.com/office/drawing/2014/main" id="{46C9BA45-187A-E4CA-9D85-2AEF4F09EBE6}"/>
              </a:ext>
            </a:extLst>
          </p:cNvPr>
          <p:cNvPicPr>
            <a:picLocks noChangeAspect="1"/>
          </p:cNvPicPr>
          <p:nvPr/>
        </p:nvPicPr>
        <p:blipFill rotWithShape="1">
          <a:blip r:embed="rId2"/>
          <a:srcRect l="38590" t="59846" r="39406" b="22474"/>
          <a:stretch/>
        </p:blipFill>
        <p:spPr>
          <a:xfrm>
            <a:off x="-4555317" y="-3797478"/>
            <a:ext cx="4327763" cy="3346945"/>
          </a:xfrm>
          <a:custGeom>
            <a:avLst/>
            <a:gdLst>
              <a:gd name="connsiteX0" fmla="*/ 0 w 4327763"/>
              <a:gd name="connsiteY0" fmla="*/ 0 h 3346945"/>
              <a:gd name="connsiteX1" fmla="*/ 4162544 w 4327763"/>
              <a:gd name="connsiteY1" fmla="*/ 2684175 h 3346945"/>
              <a:gd name="connsiteX2" fmla="*/ 4162525 w 4327763"/>
              <a:gd name="connsiteY2" fmla="*/ 2684203 h 3346945"/>
              <a:gd name="connsiteX3" fmla="*/ 4162817 w 4327763"/>
              <a:gd name="connsiteY3" fmla="*/ 2684352 h 3346945"/>
              <a:gd name="connsiteX4" fmla="*/ 4270270 w 4327763"/>
              <a:gd name="connsiteY4" fmla="*/ 3182000 h 3346945"/>
              <a:gd name="connsiteX5" fmla="*/ 3772623 w 4327763"/>
              <a:gd name="connsiteY5" fmla="*/ 3289453 h 3346945"/>
              <a:gd name="connsiteX6" fmla="*/ 3772367 w 4327763"/>
              <a:gd name="connsiteY6" fmla="*/ 3289250 h 3346945"/>
              <a:gd name="connsiteX7" fmla="*/ 3772350 w 4327763"/>
              <a:gd name="connsiteY7" fmla="*/ 3289277 h 3346945"/>
              <a:gd name="connsiteX8" fmla="*/ 0 w 4327763"/>
              <a:gd name="connsiteY8" fmla="*/ 856715 h 334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7763" h="3346945">
                <a:moveTo>
                  <a:pt x="0" y="0"/>
                </a:moveTo>
                <a:lnTo>
                  <a:pt x="4162544" y="2684175"/>
                </a:lnTo>
                <a:lnTo>
                  <a:pt x="4162525" y="2684203"/>
                </a:lnTo>
                <a:lnTo>
                  <a:pt x="4162817" y="2684352"/>
                </a:lnTo>
                <a:cubicBezTo>
                  <a:pt x="4329912" y="2792100"/>
                  <a:pt x="4378020" y="3014904"/>
                  <a:pt x="4270270" y="3182000"/>
                </a:cubicBezTo>
                <a:cubicBezTo>
                  <a:pt x="4162521" y="3349094"/>
                  <a:pt x="3939717" y="3397203"/>
                  <a:pt x="3772623" y="3289453"/>
                </a:cubicBezTo>
                <a:lnTo>
                  <a:pt x="3772367" y="3289250"/>
                </a:lnTo>
                <a:lnTo>
                  <a:pt x="3772350" y="3289277"/>
                </a:lnTo>
                <a:lnTo>
                  <a:pt x="0" y="856715"/>
                </a:lnTo>
                <a:close/>
              </a:path>
            </a:pathLst>
          </a:custGeom>
        </p:spPr>
      </p:pic>
      <p:pic>
        <p:nvPicPr>
          <p:cNvPr id="44" name="Image 43">
            <a:extLst>
              <a:ext uri="{FF2B5EF4-FFF2-40B4-BE49-F238E27FC236}">
                <a16:creationId xmlns:a16="http://schemas.microsoft.com/office/drawing/2014/main" id="{03CF9CD5-5D0B-20CF-16CE-2C1645CABB0B}"/>
              </a:ext>
            </a:extLst>
          </p:cNvPr>
          <p:cNvPicPr>
            <a:picLocks noChangeAspect="1"/>
          </p:cNvPicPr>
          <p:nvPr/>
        </p:nvPicPr>
        <p:blipFill rotWithShape="1">
          <a:blip r:embed="rId2"/>
          <a:srcRect l="38970" t="58969" r="35388" b="25439"/>
          <a:stretch/>
        </p:blipFill>
        <p:spPr>
          <a:xfrm>
            <a:off x="-3666622" y="-3555796"/>
            <a:ext cx="5043332" cy="2951657"/>
          </a:xfrm>
          <a:custGeom>
            <a:avLst/>
            <a:gdLst>
              <a:gd name="connsiteX0" fmla="*/ 0 w 5043332"/>
              <a:gd name="connsiteY0" fmla="*/ 0 h 2951657"/>
              <a:gd name="connsiteX1" fmla="*/ 1328570 w 5043332"/>
              <a:gd name="connsiteY1" fmla="*/ 0 h 2951657"/>
              <a:gd name="connsiteX2" fmla="*/ 4878113 w 5043332"/>
              <a:gd name="connsiteY2" fmla="*/ 2288887 h 2951657"/>
              <a:gd name="connsiteX3" fmla="*/ 4878095 w 5043332"/>
              <a:gd name="connsiteY3" fmla="*/ 2288915 h 2951657"/>
              <a:gd name="connsiteX4" fmla="*/ 4878386 w 5043332"/>
              <a:gd name="connsiteY4" fmla="*/ 2289063 h 2951657"/>
              <a:gd name="connsiteX5" fmla="*/ 4985840 w 5043332"/>
              <a:gd name="connsiteY5" fmla="*/ 2786711 h 2951657"/>
              <a:gd name="connsiteX6" fmla="*/ 4488192 w 5043332"/>
              <a:gd name="connsiteY6" fmla="*/ 2894165 h 2951657"/>
              <a:gd name="connsiteX7" fmla="*/ 4487936 w 5043332"/>
              <a:gd name="connsiteY7" fmla="*/ 2893961 h 2951657"/>
              <a:gd name="connsiteX8" fmla="*/ 4487918 w 5043332"/>
              <a:gd name="connsiteY8" fmla="*/ 2893989 h 29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3332" h="2951657">
                <a:moveTo>
                  <a:pt x="0" y="0"/>
                </a:moveTo>
                <a:lnTo>
                  <a:pt x="1328570" y="0"/>
                </a:lnTo>
                <a:lnTo>
                  <a:pt x="4878113" y="2288887"/>
                </a:lnTo>
                <a:lnTo>
                  <a:pt x="4878095" y="2288915"/>
                </a:lnTo>
                <a:lnTo>
                  <a:pt x="4878386" y="2289063"/>
                </a:lnTo>
                <a:cubicBezTo>
                  <a:pt x="5045481" y="2396813"/>
                  <a:pt x="5093589" y="2619617"/>
                  <a:pt x="4985840" y="2786711"/>
                </a:cubicBezTo>
                <a:cubicBezTo>
                  <a:pt x="4878090" y="2953806"/>
                  <a:pt x="4655286" y="3001915"/>
                  <a:pt x="4488192" y="2894165"/>
                </a:cubicBezTo>
                <a:lnTo>
                  <a:pt x="4487936" y="2893961"/>
                </a:lnTo>
                <a:lnTo>
                  <a:pt x="4487918" y="2893989"/>
                </a:lnTo>
                <a:close/>
              </a:path>
            </a:pathLst>
          </a:custGeom>
        </p:spPr>
      </p:pic>
      <p:pic>
        <p:nvPicPr>
          <p:cNvPr id="45" name="Image 44">
            <a:extLst>
              <a:ext uri="{FF2B5EF4-FFF2-40B4-BE49-F238E27FC236}">
                <a16:creationId xmlns:a16="http://schemas.microsoft.com/office/drawing/2014/main" id="{148B2BDB-AC15-BA99-18C6-A9C0F7A675A0}"/>
              </a:ext>
            </a:extLst>
          </p:cNvPr>
          <p:cNvPicPr>
            <a:picLocks noChangeAspect="1"/>
          </p:cNvPicPr>
          <p:nvPr/>
        </p:nvPicPr>
        <p:blipFill rotWithShape="1">
          <a:blip r:embed="rId2"/>
          <a:srcRect l="47414" t="58969" r="31373" b="28406"/>
          <a:stretch/>
        </p:blipFill>
        <p:spPr>
          <a:xfrm>
            <a:off x="-1366185" y="-3274981"/>
            <a:ext cx="4172369" cy="2390026"/>
          </a:xfrm>
          <a:custGeom>
            <a:avLst/>
            <a:gdLst>
              <a:gd name="connsiteX0" fmla="*/ 0 w 4172369"/>
              <a:gd name="connsiteY0" fmla="*/ 0 h 2390026"/>
              <a:gd name="connsiteX1" fmla="*/ 1328570 w 4172369"/>
              <a:gd name="connsiteY1" fmla="*/ 0 h 2390026"/>
              <a:gd name="connsiteX2" fmla="*/ 4007417 w 4172369"/>
              <a:gd name="connsiteY2" fmla="*/ 1727429 h 2390026"/>
              <a:gd name="connsiteX3" fmla="*/ 4007423 w 4172369"/>
              <a:gd name="connsiteY3" fmla="*/ 1727431 h 2390026"/>
              <a:gd name="connsiteX4" fmla="*/ 4007427 w 4172369"/>
              <a:gd name="connsiteY4" fmla="*/ 1727435 h 2390026"/>
              <a:gd name="connsiteX5" fmla="*/ 4007694 w 4172369"/>
              <a:gd name="connsiteY5" fmla="*/ 1727608 h 2390026"/>
              <a:gd name="connsiteX6" fmla="*/ 4007677 w 4172369"/>
              <a:gd name="connsiteY6" fmla="*/ 1727635 h 2390026"/>
              <a:gd name="connsiteX7" fmla="*/ 4064434 w 4172369"/>
              <a:gd name="connsiteY7" fmla="*/ 1772897 h 2390026"/>
              <a:gd name="connsiteX8" fmla="*/ 4114877 w 4172369"/>
              <a:gd name="connsiteY8" fmla="*/ 2225079 h 2390026"/>
              <a:gd name="connsiteX9" fmla="*/ 3682167 w 4172369"/>
              <a:gd name="connsiteY9" fmla="*/ 2365706 h 2390026"/>
              <a:gd name="connsiteX10" fmla="*/ 3617520 w 4172369"/>
              <a:gd name="connsiteY10" fmla="*/ 2332682 h 2390026"/>
              <a:gd name="connsiteX11" fmla="*/ 3617501 w 4172369"/>
              <a:gd name="connsiteY11" fmla="*/ 2332710 h 239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2369" h="2390026">
                <a:moveTo>
                  <a:pt x="0" y="0"/>
                </a:moveTo>
                <a:lnTo>
                  <a:pt x="1328570" y="0"/>
                </a:lnTo>
                <a:lnTo>
                  <a:pt x="4007417" y="1727429"/>
                </a:lnTo>
                <a:lnTo>
                  <a:pt x="4007423" y="1727431"/>
                </a:lnTo>
                <a:lnTo>
                  <a:pt x="4007427" y="1727435"/>
                </a:lnTo>
                <a:lnTo>
                  <a:pt x="4007694" y="1727608"/>
                </a:lnTo>
                <a:lnTo>
                  <a:pt x="4007677" y="1727635"/>
                </a:lnTo>
                <a:lnTo>
                  <a:pt x="4064434" y="1772897"/>
                </a:lnTo>
                <a:cubicBezTo>
                  <a:pt x="4184110" y="1890011"/>
                  <a:pt x="4209157" y="2078872"/>
                  <a:pt x="4114877" y="2225079"/>
                </a:cubicBezTo>
                <a:cubicBezTo>
                  <a:pt x="4020596" y="2371287"/>
                  <a:pt x="3838226" y="2426397"/>
                  <a:pt x="3682167" y="2365706"/>
                </a:cubicBezTo>
                <a:lnTo>
                  <a:pt x="3617520" y="2332682"/>
                </a:lnTo>
                <a:lnTo>
                  <a:pt x="3617501" y="2332710"/>
                </a:lnTo>
                <a:close/>
              </a:path>
            </a:pathLst>
          </a:custGeom>
        </p:spPr>
      </p:pic>
      <p:pic>
        <p:nvPicPr>
          <p:cNvPr id="46" name="Image 45">
            <a:extLst>
              <a:ext uri="{FF2B5EF4-FFF2-40B4-BE49-F238E27FC236}">
                <a16:creationId xmlns:a16="http://schemas.microsoft.com/office/drawing/2014/main" id="{5A1BFE37-7A10-A969-9AE8-9C763362B74A}"/>
              </a:ext>
            </a:extLst>
          </p:cNvPr>
          <p:cNvPicPr>
            <a:picLocks noChangeAspect="1"/>
          </p:cNvPicPr>
          <p:nvPr/>
        </p:nvPicPr>
        <p:blipFill rotWithShape="1">
          <a:blip r:embed="rId2"/>
          <a:srcRect l="55857" t="58969" r="27352" b="31369"/>
          <a:stretch/>
        </p:blipFill>
        <p:spPr>
          <a:xfrm>
            <a:off x="1272714" y="-2658758"/>
            <a:ext cx="3302494" cy="1829096"/>
          </a:xfrm>
          <a:custGeom>
            <a:avLst/>
            <a:gdLst>
              <a:gd name="connsiteX0" fmla="*/ 0 w 3302494"/>
              <a:gd name="connsiteY0" fmla="*/ 0 h 1829096"/>
              <a:gd name="connsiteX1" fmla="*/ 1328570 w 3302494"/>
              <a:gd name="connsiteY1" fmla="*/ 0 h 1829096"/>
              <a:gd name="connsiteX2" fmla="*/ 3137275 w 3302494"/>
              <a:gd name="connsiteY2" fmla="*/ 1166326 h 1829096"/>
              <a:gd name="connsiteX3" fmla="*/ 3137257 w 3302494"/>
              <a:gd name="connsiteY3" fmla="*/ 1166354 h 1829096"/>
              <a:gd name="connsiteX4" fmla="*/ 3137547 w 3302494"/>
              <a:gd name="connsiteY4" fmla="*/ 1166501 h 1829096"/>
              <a:gd name="connsiteX5" fmla="*/ 3245001 w 3302494"/>
              <a:gd name="connsiteY5" fmla="*/ 1664150 h 1829096"/>
              <a:gd name="connsiteX6" fmla="*/ 2747353 w 3302494"/>
              <a:gd name="connsiteY6" fmla="*/ 1771604 h 1829096"/>
              <a:gd name="connsiteX7" fmla="*/ 2747098 w 3302494"/>
              <a:gd name="connsiteY7" fmla="*/ 1771401 h 1829096"/>
              <a:gd name="connsiteX8" fmla="*/ 2747081 w 3302494"/>
              <a:gd name="connsiteY8" fmla="*/ 1771428 h 182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494" h="1829096">
                <a:moveTo>
                  <a:pt x="0" y="0"/>
                </a:moveTo>
                <a:lnTo>
                  <a:pt x="1328570" y="0"/>
                </a:lnTo>
                <a:lnTo>
                  <a:pt x="3137275" y="1166326"/>
                </a:lnTo>
                <a:lnTo>
                  <a:pt x="3137257" y="1166354"/>
                </a:lnTo>
                <a:lnTo>
                  <a:pt x="3137547" y="1166501"/>
                </a:lnTo>
                <a:cubicBezTo>
                  <a:pt x="3304643" y="1274252"/>
                  <a:pt x="3352752" y="1497056"/>
                  <a:pt x="3245001" y="1664150"/>
                </a:cubicBezTo>
                <a:cubicBezTo>
                  <a:pt x="3137252" y="1831244"/>
                  <a:pt x="2914448" y="1879353"/>
                  <a:pt x="2747353" y="1771604"/>
                </a:cubicBezTo>
                <a:lnTo>
                  <a:pt x="2747098" y="1771401"/>
                </a:lnTo>
                <a:lnTo>
                  <a:pt x="2747081" y="1771428"/>
                </a:lnTo>
                <a:close/>
              </a:path>
            </a:pathLst>
          </a:custGeom>
        </p:spPr>
      </p:pic>
      <p:pic>
        <p:nvPicPr>
          <p:cNvPr id="47" name="Image 46">
            <a:extLst>
              <a:ext uri="{FF2B5EF4-FFF2-40B4-BE49-F238E27FC236}">
                <a16:creationId xmlns:a16="http://schemas.microsoft.com/office/drawing/2014/main" id="{8B851E3E-CA6E-BCD2-64A6-410EBE09B3E6}"/>
              </a:ext>
            </a:extLst>
          </p:cNvPr>
          <p:cNvPicPr>
            <a:picLocks noChangeAspect="1"/>
          </p:cNvPicPr>
          <p:nvPr/>
        </p:nvPicPr>
        <p:blipFill rotWithShape="1">
          <a:blip r:embed="rId2"/>
          <a:srcRect l="64301" t="58969" r="23334" b="34334"/>
          <a:stretch/>
        </p:blipFill>
        <p:spPr>
          <a:xfrm>
            <a:off x="3684528" y="-2641387"/>
            <a:ext cx="2432078" cy="1267817"/>
          </a:xfrm>
          <a:custGeom>
            <a:avLst/>
            <a:gdLst>
              <a:gd name="connsiteX0" fmla="*/ 0 w 2432078"/>
              <a:gd name="connsiteY0" fmla="*/ 0 h 1267817"/>
              <a:gd name="connsiteX1" fmla="*/ 1328568 w 2432078"/>
              <a:gd name="connsiteY1" fmla="*/ 0 h 1267817"/>
              <a:gd name="connsiteX2" fmla="*/ 2266859 w 2432078"/>
              <a:gd name="connsiteY2" fmla="*/ 605048 h 1267817"/>
              <a:gd name="connsiteX3" fmla="*/ 2266841 w 2432078"/>
              <a:gd name="connsiteY3" fmla="*/ 605075 h 1267817"/>
              <a:gd name="connsiteX4" fmla="*/ 2267131 w 2432078"/>
              <a:gd name="connsiteY4" fmla="*/ 605223 h 1267817"/>
              <a:gd name="connsiteX5" fmla="*/ 2374585 w 2432078"/>
              <a:gd name="connsiteY5" fmla="*/ 1102871 h 1267817"/>
              <a:gd name="connsiteX6" fmla="*/ 1876937 w 2432078"/>
              <a:gd name="connsiteY6" fmla="*/ 1210325 h 1267817"/>
              <a:gd name="connsiteX7" fmla="*/ 1876683 w 2432078"/>
              <a:gd name="connsiteY7" fmla="*/ 1210121 h 1267817"/>
              <a:gd name="connsiteX8" fmla="*/ 1876665 w 2432078"/>
              <a:gd name="connsiteY8" fmla="*/ 1210149 h 126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2078" h="1267817">
                <a:moveTo>
                  <a:pt x="0" y="0"/>
                </a:moveTo>
                <a:lnTo>
                  <a:pt x="1328568" y="0"/>
                </a:lnTo>
                <a:lnTo>
                  <a:pt x="2266859" y="605048"/>
                </a:lnTo>
                <a:lnTo>
                  <a:pt x="2266841" y="605075"/>
                </a:lnTo>
                <a:lnTo>
                  <a:pt x="2267131" y="605223"/>
                </a:lnTo>
                <a:cubicBezTo>
                  <a:pt x="2434227" y="712972"/>
                  <a:pt x="2482335" y="935776"/>
                  <a:pt x="2374585" y="1102871"/>
                </a:cubicBezTo>
                <a:cubicBezTo>
                  <a:pt x="2266836" y="1269965"/>
                  <a:pt x="2044032" y="1318074"/>
                  <a:pt x="1876937" y="1210325"/>
                </a:cubicBezTo>
                <a:lnTo>
                  <a:pt x="1876683" y="1210121"/>
                </a:lnTo>
                <a:lnTo>
                  <a:pt x="1876665" y="1210149"/>
                </a:lnTo>
                <a:close/>
              </a:path>
            </a:pathLst>
          </a:custGeom>
        </p:spPr>
      </p:pic>
      <p:pic>
        <p:nvPicPr>
          <p:cNvPr id="48" name="Image 47">
            <a:extLst>
              <a:ext uri="{FF2B5EF4-FFF2-40B4-BE49-F238E27FC236}">
                <a16:creationId xmlns:a16="http://schemas.microsoft.com/office/drawing/2014/main" id="{2262BDFE-4B95-2BA2-A51F-2195C51AD8F0}"/>
              </a:ext>
            </a:extLst>
          </p:cNvPr>
          <p:cNvPicPr>
            <a:picLocks noChangeAspect="1"/>
          </p:cNvPicPr>
          <p:nvPr/>
        </p:nvPicPr>
        <p:blipFill rotWithShape="1">
          <a:blip r:embed="rId2"/>
          <a:srcRect l="72744" t="58969" r="19317" b="37300"/>
          <a:stretch/>
        </p:blipFill>
        <p:spPr>
          <a:xfrm>
            <a:off x="6116606" y="-2477186"/>
            <a:ext cx="1561385" cy="706360"/>
          </a:xfrm>
          <a:custGeom>
            <a:avLst/>
            <a:gdLst>
              <a:gd name="connsiteX0" fmla="*/ 0 w 1561385"/>
              <a:gd name="connsiteY0" fmla="*/ 0 h 706360"/>
              <a:gd name="connsiteX1" fmla="*/ 1328565 w 1561385"/>
              <a:gd name="connsiteY1" fmla="*/ 0 h 706360"/>
              <a:gd name="connsiteX2" fmla="*/ 1396436 w 1561385"/>
              <a:gd name="connsiteY2" fmla="*/ 43766 h 706360"/>
              <a:gd name="connsiteX3" fmla="*/ 1396439 w 1561385"/>
              <a:gd name="connsiteY3" fmla="*/ 43768 h 706360"/>
              <a:gd name="connsiteX4" fmla="*/ 1503892 w 1561385"/>
              <a:gd name="connsiteY4" fmla="*/ 541415 h 706360"/>
              <a:gd name="connsiteX5" fmla="*/ 1071183 w 1561385"/>
              <a:gd name="connsiteY5" fmla="*/ 682040 h 706360"/>
              <a:gd name="connsiteX6" fmla="*/ 1006245 w 1561385"/>
              <a:gd name="connsiteY6" fmla="*/ 648868 h 7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385" h="706360">
                <a:moveTo>
                  <a:pt x="0" y="0"/>
                </a:moveTo>
                <a:lnTo>
                  <a:pt x="1328565" y="0"/>
                </a:lnTo>
                <a:lnTo>
                  <a:pt x="1396436" y="43766"/>
                </a:lnTo>
                <a:lnTo>
                  <a:pt x="1396439" y="43768"/>
                </a:lnTo>
                <a:cubicBezTo>
                  <a:pt x="1563534" y="151517"/>
                  <a:pt x="1611642" y="374320"/>
                  <a:pt x="1503892" y="541415"/>
                </a:cubicBezTo>
                <a:cubicBezTo>
                  <a:pt x="1409611" y="687622"/>
                  <a:pt x="1227243" y="742731"/>
                  <a:pt x="1071183" y="682040"/>
                </a:cubicBezTo>
                <a:lnTo>
                  <a:pt x="1006245" y="648868"/>
                </a:lnTo>
                <a:close/>
              </a:path>
            </a:pathLst>
          </a:custGeom>
        </p:spPr>
      </p:pic>
      <p:sp>
        <p:nvSpPr>
          <p:cNvPr id="6" name="Ellipse 5">
            <a:extLst>
              <a:ext uri="{FF2B5EF4-FFF2-40B4-BE49-F238E27FC236}">
                <a16:creationId xmlns:a16="http://schemas.microsoft.com/office/drawing/2014/main" id="{C93CABCC-0554-0711-93EE-880045B23A79}"/>
              </a:ext>
            </a:extLst>
          </p:cNvPr>
          <p:cNvSpPr/>
          <p:nvPr/>
        </p:nvSpPr>
        <p:spPr>
          <a:xfrm>
            <a:off x="360000" y="360000"/>
            <a:ext cx="720000" cy="7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49" name="Rectangle 48">
            <a:extLst>
              <a:ext uri="{FF2B5EF4-FFF2-40B4-BE49-F238E27FC236}">
                <a16:creationId xmlns:a16="http://schemas.microsoft.com/office/drawing/2014/main" id="{90711D4F-7D24-53B1-E135-8D4E5ABF12B1}"/>
              </a:ext>
            </a:extLst>
          </p:cNvPr>
          <p:cNvSpPr/>
          <p:nvPr/>
        </p:nvSpPr>
        <p:spPr>
          <a:xfrm>
            <a:off x="-4555317" y="-3996000"/>
            <a:ext cx="12240000" cy="396000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pic>
        <p:nvPicPr>
          <p:cNvPr id="12" name="Image 11">
            <a:extLst>
              <a:ext uri="{FF2B5EF4-FFF2-40B4-BE49-F238E27FC236}">
                <a16:creationId xmlns:a16="http://schemas.microsoft.com/office/drawing/2014/main" id="{6DC46861-9726-490B-AE31-3624B2BFC33F}"/>
              </a:ext>
            </a:extLst>
          </p:cNvPr>
          <p:cNvPicPr>
            <a:picLocks noChangeAspect="1"/>
          </p:cNvPicPr>
          <p:nvPr/>
        </p:nvPicPr>
        <p:blipFill rotWithShape="1">
          <a:blip r:embed="rId2"/>
          <a:srcRect l="38590" t="82473" r="55479" b="10615"/>
          <a:stretch/>
        </p:blipFill>
        <p:spPr>
          <a:xfrm>
            <a:off x="-2722867" y="3125590"/>
            <a:ext cx="1166589" cy="1308493"/>
          </a:xfrm>
          <a:custGeom>
            <a:avLst/>
            <a:gdLst>
              <a:gd name="connsiteX0" fmla="*/ 0 w 1166589"/>
              <a:gd name="connsiteY0" fmla="*/ 0 h 1308493"/>
              <a:gd name="connsiteX1" fmla="*/ 1001370 w 1166589"/>
              <a:gd name="connsiteY1" fmla="*/ 645723 h 1308493"/>
              <a:gd name="connsiteX2" fmla="*/ 1001351 w 1166589"/>
              <a:gd name="connsiteY2" fmla="*/ 645751 h 1308493"/>
              <a:gd name="connsiteX3" fmla="*/ 1001643 w 1166589"/>
              <a:gd name="connsiteY3" fmla="*/ 645900 h 1308493"/>
              <a:gd name="connsiteX4" fmla="*/ 1109097 w 1166589"/>
              <a:gd name="connsiteY4" fmla="*/ 1143548 h 1308493"/>
              <a:gd name="connsiteX5" fmla="*/ 611448 w 1166589"/>
              <a:gd name="connsiteY5" fmla="*/ 1251001 h 1308493"/>
              <a:gd name="connsiteX6" fmla="*/ 611193 w 1166589"/>
              <a:gd name="connsiteY6" fmla="*/ 1250798 h 1308493"/>
              <a:gd name="connsiteX7" fmla="*/ 611175 w 1166589"/>
              <a:gd name="connsiteY7" fmla="*/ 1250825 h 1308493"/>
              <a:gd name="connsiteX8" fmla="*/ 0 w 1166589"/>
              <a:gd name="connsiteY8" fmla="*/ 856715 h 130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89" h="1308493">
                <a:moveTo>
                  <a:pt x="0" y="0"/>
                </a:moveTo>
                <a:lnTo>
                  <a:pt x="1001370" y="645723"/>
                </a:lnTo>
                <a:lnTo>
                  <a:pt x="1001351" y="645751"/>
                </a:lnTo>
                <a:lnTo>
                  <a:pt x="1001643" y="645900"/>
                </a:lnTo>
                <a:cubicBezTo>
                  <a:pt x="1168738" y="753649"/>
                  <a:pt x="1216846" y="976453"/>
                  <a:pt x="1109097" y="1143548"/>
                </a:cubicBezTo>
                <a:cubicBezTo>
                  <a:pt x="1001348" y="1310642"/>
                  <a:pt x="778543" y="1358750"/>
                  <a:pt x="611448" y="1251001"/>
                </a:cubicBezTo>
                <a:lnTo>
                  <a:pt x="611193" y="1250798"/>
                </a:lnTo>
                <a:lnTo>
                  <a:pt x="611175" y="1250825"/>
                </a:lnTo>
                <a:lnTo>
                  <a:pt x="0" y="856715"/>
                </a:lnTo>
                <a:close/>
              </a:path>
            </a:pathLst>
          </a:custGeom>
        </p:spPr>
      </p:pic>
      <p:sp>
        <p:nvSpPr>
          <p:cNvPr id="57" name="Forme libre : forme 56">
            <a:extLst>
              <a:ext uri="{FF2B5EF4-FFF2-40B4-BE49-F238E27FC236}">
                <a16:creationId xmlns:a16="http://schemas.microsoft.com/office/drawing/2014/main" id="{DC2C9F5A-870A-7C4F-EE6B-F50753B05BB9}"/>
              </a:ext>
            </a:extLst>
          </p:cNvPr>
          <p:cNvSpPr/>
          <p:nvPr/>
        </p:nvSpPr>
        <p:spPr>
          <a:xfrm rot="18180000">
            <a:off x="-2665488" y="2967849"/>
            <a:ext cx="756537" cy="1705113"/>
          </a:xfrm>
          <a:custGeom>
            <a:avLst/>
            <a:gdLst>
              <a:gd name="connsiteX0" fmla="*/ 718501 w 722339"/>
              <a:gd name="connsiteY0" fmla="*/ 0 h 1552989"/>
              <a:gd name="connsiteX1" fmla="*/ 722338 w 722339"/>
              <a:gd name="connsiteY1" fmla="*/ 1191505 h 1552989"/>
              <a:gd name="connsiteX2" fmla="*/ 722304 w 722339"/>
              <a:gd name="connsiteY2" fmla="*/ 1191505 h 1552989"/>
              <a:gd name="connsiteX3" fmla="*/ 722338 w 722339"/>
              <a:gd name="connsiteY3" fmla="*/ 1191831 h 1552989"/>
              <a:gd name="connsiteX4" fmla="*/ 363499 w 722339"/>
              <a:gd name="connsiteY4" fmla="*/ 1552988 h 1552989"/>
              <a:gd name="connsiteX5" fmla="*/ 2342 w 722339"/>
              <a:gd name="connsiteY5" fmla="*/ 1194147 h 1552989"/>
              <a:gd name="connsiteX6" fmla="*/ 2373 w 722339"/>
              <a:gd name="connsiteY6" fmla="*/ 1193823 h 1552989"/>
              <a:gd name="connsiteX7" fmla="*/ 2341 w 722339"/>
              <a:gd name="connsiteY7" fmla="*/ 1193823 h 1552989"/>
              <a:gd name="connsiteX8" fmla="*/ 0 w 722339"/>
              <a:gd name="connsiteY8" fmla="*/ 466600 h 155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339" h="1552989">
                <a:moveTo>
                  <a:pt x="718501" y="0"/>
                </a:moveTo>
                <a:lnTo>
                  <a:pt x="722338" y="1191505"/>
                </a:lnTo>
                <a:lnTo>
                  <a:pt x="722304" y="1191505"/>
                </a:lnTo>
                <a:lnTo>
                  <a:pt x="722338" y="1191831"/>
                </a:lnTo>
                <a:cubicBezTo>
                  <a:pt x="722978" y="1390653"/>
                  <a:pt x="562321" y="1552347"/>
                  <a:pt x="363499" y="1552988"/>
                </a:cubicBezTo>
                <a:cubicBezTo>
                  <a:pt x="164678" y="1553628"/>
                  <a:pt x="2982" y="1392969"/>
                  <a:pt x="2342" y="1194147"/>
                </a:cubicBezTo>
                <a:lnTo>
                  <a:pt x="2373" y="1193823"/>
                </a:lnTo>
                <a:lnTo>
                  <a:pt x="2341" y="1193823"/>
                </a:lnTo>
                <a:lnTo>
                  <a:pt x="0" y="466600"/>
                </a:lnTo>
                <a:close/>
              </a:path>
            </a:pathLst>
          </a:custGeom>
          <a:solidFill>
            <a:schemeClr val="bg1">
              <a:alpha val="6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0" name="Rectangle 49">
            <a:extLst>
              <a:ext uri="{FF2B5EF4-FFF2-40B4-BE49-F238E27FC236}">
                <a16:creationId xmlns:a16="http://schemas.microsoft.com/office/drawing/2014/main" id="{DDE6D724-EAB2-A54B-2CDD-D024D5FE0159}"/>
              </a:ext>
            </a:extLst>
          </p:cNvPr>
          <p:cNvSpPr/>
          <p:nvPr/>
        </p:nvSpPr>
        <p:spPr>
          <a:xfrm>
            <a:off x="-3616121" y="-454064"/>
            <a:ext cx="3600000" cy="6598592"/>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4" name="ZoneTexte 3">
            <a:extLst>
              <a:ext uri="{FF2B5EF4-FFF2-40B4-BE49-F238E27FC236}">
                <a16:creationId xmlns:a16="http://schemas.microsoft.com/office/drawing/2014/main" id="{D532667A-359B-A21E-DB47-B187EE01C8BB}"/>
              </a:ext>
            </a:extLst>
          </p:cNvPr>
          <p:cNvSpPr txBox="1"/>
          <p:nvPr/>
        </p:nvSpPr>
        <p:spPr>
          <a:xfrm>
            <a:off x="1080000" y="360000"/>
            <a:ext cx="5400000" cy="720000"/>
          </a:xfrm>
          <a:prstGeom prst="rect">
            <a:avLst/>
          </a:prstGeom>
          <a:noFill/>
        </p:spPr>
        <p:txBody>
          <a:bodyPr wrap="none" lIns="216000" rtlCol="0" anchor="ctr" anchorCtr="0">
            <a:noAutofit/>
          </a:bodyPr>
          <a:lstStyle/>
          <a:p>
            <a:r>
              <a:rPr lang="fr-FR" sz="2000" dirty="0">
                <a:solidFill>
                  <a:schemeClr val="bg2">
                    <a:lumMod val="25000"/>
                  </a:schemeClr>
                </a:solidFill>
                <a:latin typeface="Century Gothic" panose="020B0502020202020204" pitchFamily="34" charset="0"/>
              </a:rPr>
              <a:t>Index de rémunération Hommes/Femmes, une note élevée</a:t>
            </a:r>
          </a:p>
        </p:txBody>
      </p:sp>
      <p:grpSp>
        <p:nvGrpSpPr>
          <p:cNvPr id="13" name="Groupe 12">
            <a:extLst>
              <a:ext uri="{FF2B5EF4-FFF2-40B4-BE49-F238E27FC236}">
                <a16:creationId xmlns:a16="http://schemas.microsoft.com/office/drawing/2014/main" id="{87CB20E4-9421-8725-D0E7-AEA83B51E5BD}"/>
              </a:ext>
            </a:extLst>
          </p:cNvPr>
          <p:cNvGrpSpPr/>
          <p:nvPr/>
        </p:nvGrpSpPr>
        <p:grpSpPr>
          <a:xfrm>
            <a:off x="360000" y="360000"/>
            <a:ext cx="720000" cy="720000"/>
            <a:chOff x="-3039151" y="5228395"/>
            <a:chExt cx="720000" cy="720000"/>
          </a:xfrm>
        </p:grpSpPr>
        <p:sp>
          <p:nvSpPr>
            <p:cNvPr id="15" name="Ellipse 14">
              <a:extLst>
                <a:ext uri="{FF2B5EF4-FFF2-40B4-BE49-F238E27FC236}">
                  <a16:creationId xmlns:a16="http://schemas.microsoft.com/office/drawing/2014/main" id="{87803EA3-2A47-4391-367C-901B942DF808}"/>
                </a:ext>
              </a:extLst>
            </p:cNvPr>
            <p:cNvSpPr/>
            <p:nvPr/>
          </p:nvSpPr>
          <p:spPr>
            <a:xfrm>
              <a:off x="-3039151" y="5228395"/>
              <a:ext cx="720000" cy="7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Une image contenant texte, Police, logo, Graphique&#10;&#10;Description générée automatiquement">
              <a:extLst>
                <a:ext uri="{FF2B5EF4-FFF2-40B4-BE49-F238E27FC236}">
                  <a16:creationId xmlns:a16="http://schemas.microsoft.com/office/drawing/2014/main" id="{85821715-6118-C328-C4DE-3C3D1ECBEDC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484" b="96471" l="1071" r="31384">
                          <a14:foregroundMark x1="18699" y1="66013" x2="18699" y2="66013"/>
                          <a14:foregroundMark x1="19563" y1="74641" x2="19563" y2="74641"/>
                          <a14:foregroundMark x1="15362" y1="87843" x2="15362" y2="87843"/>
                          <a14:foregroundMark x1="20181" y1="30719" x2="20181" y2="30719"/>
                          <a14:foregroundMark x1="13468" y1="14771" x2="13468" y2="14771"/>
                          <a14:foregroundMark x1="7002" y1="53987" x2="7002" y2="53987"/>
                          <a14:foregroundMark x1="15157" y1="6144" x2="15157" y2="6144"/>
                          <a14:foregroundMark x1="15568" y1="2745" x2="15568" y2="2745"/>
                          <a14:foregroundMark x1="30231" y1="47974" x2="30231" y2="47974"/>
                          <a14:foregroundMark x1="13056" y1="96471" x2="13056" y2="96471"/>
                          <a14:foregroundMark x1="1112" y1="46013" x2="1112" y2="46013"/>
                          <a14:foregroundMark x1="31384" y1="50719" x2="31384" y2="50719"/>
                          <a14:backgroundMark x1="3213" y1="6797" x2="3213" y2="6797"/>
                          <a14:backgroundMark x1="10132" y1="25359" x2="10132" y2="25359"/>
                          <a14:backgroundMark x1="2595" y1="87843" x2="2595" y2="87843"/>
                          <a14:backgroundMark x1="26277" y1="30719" x2="26277" y2="30719"/>
                        </a14:backgroundRemoval>
                      </a14:imgEffect>
                    </a14:imgLayer>
                  </a14:imgProps>
                </a:ext>
                <a:ext uri="{28A0092B-C50C-407E-A947-70E740481C1C}">
                  <a14:useLocalDpi xmlns:a14="http://schemas.microsoft.com/office/drawing/2010/main" val="0"/>
                </a:ext>
              </a:extLst>
            </a:blip>
            <a:srcRect r="68492"/>
            <a:stretch/>
          </p:blipFill>
          <p:spPr>
            <a:xfrm>
              <a:off x="-3039151" y="5228395"/>
              <a:ext cx="720000" cy="720000"/>
            </a:xfrm>
            <a:prstGeom prst="rect">
              <a:avLst/>
            </a:prstGeom>
          </p:spPr>
        </p:pic>
      </p:grpSp>
      <p:sp>
        <p:nvSpPr>
          <p:cNvPr id="11" name="Ellipse 10">
            <a:extLst>
              <a:ext uri="{FF2B5EF4-FFF2-40B4-BE49-F238E27FC236}">
                <a16:creationId xmlns:a16="http://schemas.microsoft.com/office/drawing/2014/main" id="{57F054D4-7800-84B3-54A4-2EF41516462E}"/>
              </a:ext>
            </a:extLst>
          </p:cNvPr>
          <p:cNvSpPr/>
          <p:nvPr/>
        </p:nvSpPr>
        <p:spPr>
          <a:xfrm>
            <a:off x="3185906" y="1619837"/>
            <a:ext cx="4320000" cy="4320000"/>
          </a:xfrm>
          <a:prstGeom prst="ellipse">
            <a:avLst/>
          </a:prstGeom>
          <a:gradFill flip="none" rotWithShape="1">
            <a:gsLst>
              <a:gs pos="72985">
                <a:srgbClr val="F7F7F7"/>
              </a:gs>
              <a:gs pos="93000">
                <a:srgbClr val="F3F3F3"/>
              </a:gs>
              <a:gs pos="80466">
                <a:srgbClr val="F6F6F6"/>
              </a:gs>
              <a:gs pos="33000">
                <a:srgbClr val="FDFDFD"/>
              </a:gs>
              <a:gs pos="41370">
                <a:srgbClr val="FCFCFC"/>
              </a:gs>
              <a:gs pos="49433">
                <a:srgbClr val="FBFBFB"/>
              </a:gs>
              <a:gs pos="58062">
                <a:srgbClr val="FAFAFA"/>
              </a:gs>
              <a:gs pos="67225">
                <a:srgbClr val="F8F8F8"/>
              </a:gs>
              <a:gs pos="25000">
                <a:schemeClr val="bg1">
                  <a:lumMod val="100000"/>
                </a:schemeClr>
              </a:gs>
              <a:gs pos="100000">
                <a:schemeClr val="bg1">
                  <a:lumMod val="95000"/>
                </a:schemeClr>
              </a:gs>
            </a:gsLst>
            <a:lin ang="2700000" scaled="0"/>
            <a:tileRect/>
          </a:gradFill>
          <a:ln w="0">
            <a:gradFill>
              <a:gsLst>
                <a:gs pos="25000">
                  <a:schemeClr val="bg1">
                    <a:lumMod val="95000"/>
                    <a:alpha val="20000"/>
                  </a:schemeClr>
                </a:gs>
                <a:gs pos="100000">
                  <a:schemeClr val="bg1">
                    <a:lumMod val="75000"/>
                  </a:schemeClr>
                </a:gs>
              </a:gsLst>
              <a:lin ang="2700000" scaled="0"/>
            </a:gradFill>
          </a:ln>
          <a:effectLst>
            <a:reflection blurRad="76200" stA="20000" endPos="60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AFFF6392-1BFA-7567-C103-8BB31C83F199}"/>
              </a:ext>
            </a:extLst>
          </p:cNvPr>
          <p:cNvSpPr txBox="1"/>
          <p:nvPr/>
        </p:nvSpPr>
        <p:spPr>
          <a:xfrm>
            <a:off x="792000" y="1800000"/>
            <a:ext cx="2520000" cy="540000"/>
          </a:xfrm>
          <a:prstGeom prst="rect">
            <a:avLst/>
          </a:prstGeom>
          <a:noFill/>
        </p:spPr>
        <p:txBody>
          <a:bodyPr wrap="square" rtlCol="0" anchor="ctr" anchorCtr="0">
            <a:noAutofit/>
          </a:bodyPr>
          <a:lstStyle/>
          <a:p>
            <a:pPr algn="r"/>
            <a:r>
              <a:rPr lang="fr-FR" sz="1200" dirty="0">
                <a:latin typeface="Century Gothic" panose="020B0502020202020204" pitchFamily="34" charset="0"/>
              </a:rPr>
              <a:t> Ecart de rémunération pour les </a:t>
            </a:r>
            <a:r>
              <a:rPr lang="fr-FR" sz="1200" b="1" dirty="0">
                <a:latin typeface="Century Gothic" panose="020B0502020202020204" pitchFamily="34" charset="0"/>
              </a:rPr>
              <a:t>fonctionnaires </a:t>
            </a:r>
            <a:r>
              <a:rPr lang="fr-FR" sz="1200" dirty="0">
                <a:latin typeface="Century Gothic" panose="020B0502020202020204" pitchFamily="34" charset="0"/>
              </a:rPr>
              <a:t>H/F</a:t>
            </a:r>
            <a:endParaRPr lang="fr-FR" sz="1200" b="1" dirty="0">
              <a:latin typeface="Century Gothic" panose="020B0502020202020204" pitchFamily="34" charset="0"/>
            </a:endParaRPr>
          </a:p>
        </p:txBody>
      </p:sp>
      <p:sp>
        <p:nvSpPr>
          <p:cNvPr id="54" name="ZoneTexte 53">
            <a:extLst>
              <a:ext uri="{FF2B5EF4-FFF2-40B4-BE49-F238E27FC236}">
                <a16:creationId xmlns:a16="http://schemas.microsoft.com/office/drawing/2014/main" id="{A64B8333-AB85-4A81-F9C3-58CCCC998164}"/>
              </a:ext>
            </a:extLst>
          </p:cNvPr>
          <p:cNvSpPr txBox="1"/>
          <p:nvPr/>
        </p:nvSpPr>
        <p:spPr>
          <a:xfrm>
            <a:off x="792000" y="5219675"/>
            <a:ext cx="2520000" cy="540000"/>
          </a:xfrm>
          <a:prstGeom prst="rect">
            <a:avLst/>
          </a:prstGeom>
          <a:noFill/>
        </p:spPr>
        <p:txBody>
          <a:bodyPr wrap="square" rtlCol="0" anchor="ctr" anchorCtr="0">
            <a:noAutofit/>
          </a:bodyPr>
          <a:lstStyle/>
          <a:p>
            <a:pPr algn="r"/>
            <a:r>
              <a:rPr lang="fr-FR" sz="1200" dirty="0">
                <a:latin typeface="Century Gothic" panose="020B0502020202020204" pitchFamily="34" charset="0"/>
              </a:rPr>
              <a:t> Ecart de rémunération pour les </a:t>
            </a:r>
            <a:r>
              <a:rPr lang="fr-FR" sz="1200" b="1" dirty="0">
                <a:latin typeface="Century Gothic" panose="020B0502020202020204" pitchFamily="34" charset="0"/>
              </a:rPr>
              <a:t>contractuels</a:t>
            </a:r>
            <a:r>
              <a:rPr lang="fr-FR" sz="1200" dirty="0">
                <a:latin typeface="Century Gothic" panose="020B0502020202020204" pitchFamily="34" charset="0"/>
              </a:rPr>
              <a:t> H/F</a:t>
            </a:r>
            <a:endParaRPr lang="fr-FR" sz="1200" b="1" dirty="0">
              <a:latin typeface="Century Gothic" panose="020B0502020202020204" pitchFamily="34" charset="0"/>
            </a:endParaRPr>
          </a:p>
        </p:txBody>
      </p:sp>
      <p:sp>
        <p:nvSpPr>
          <p:cNvPr id="58" name="ZoneTexte 57">
            <a:extLst>
              <a:ext uri="{FF2B5EF4-FFF2-40B4-BE49-F238E27FC236}">
                <a16:creationId xmlns:a16="http://schemas.microsoft.com/office/drawing/2014/main" id="{A31C5289-FFFC-06D6-5769-4445C7EAA33F}"/>
              </a:ext>
            </a:extLst>
          </p:cNvPr>
          <p:cNvSpPr txBox="1"/>
          <p:nvPr/>
        </p:nvSpPr>
        <p:spPr>
          <a:xfrm>
            <a:off x="7379812" y="1800000"/>
            <a:ext cx="2520000" cy="540000"/>
          </a:xfrm>
          <a:prstGeom prst="rect">
            <a:avLst/>
          </a:prstGeom>
          <a:noFill/>
        </p:spPr>
        <p:txBody>
          <a:bodyPr wrap="square" rtlCol="0" anchor="ctr" anchorCtr="0">
            <a:noAutofit/>
          </a:bodyPr>
          <a:lstStyle/>
          <a:p>
            <a:r>
              <a:rPr lang="fr-FR" sz="1200" dirty="0">
                <a:latin typeface="Century Gothic" panose="020B0502020202020204" pitchFamily="34" charset="0"/>
              </a:rPr>
              <a:t>Ecart de taux de promotion H/F</a:t>
            </a:r>
            <a:endParaRPr lang="fr-FR" sz="1200" b="1" dirty="0">
              <a:latin typeface="Century Gothic" panose="020B0502020202020204" pitchFamily="34" charset="0"/>
            </a:endParaRPr>
          </a:p>
        </p:txBody>
      </p:sp>
      <p:sp>
        <p:nvSpPr>
          <p:cNvPr id="59" name="ZoneTexte 58">
            <a:extLst>
              <a:ext uri="{FF2B5EF4-FFF2-40B4-BE49-F238E27FC236}">
                <a16:creationId xmlns:a16="http://schemas.microsoft.com/office/drawing/2014/main" id="{4E19A361-D19B-1C7E-2F7A-0D49787841AA}"/>
              </a:ext>
            </a:extLst>
          </p:cNvPr>
          <p:cNvSpPr txBox="1"/>
          <p:nvPr/>
        </p:nvSpPr>
        <p:spPr>
          <a:xfrm>
            <a:off x="7379812" y="5219675"/>
            <a:ext cx="2664000" cy="540000"/>
          </a:xfrm>
          <a:prstGeom prst="rect">
            <a:avLst/>
          </a:prstGeom>
          <a:noFill/>
        </p:spPr>
        <p:txBody>
          <a:bodyPr wrap="square" rtlCol="0" anchor="ctr" anchorCtr="0">
            <a:noAutofit/>
          </a:bodyPr>
          <a:lstStyle/>
          <a:p>
            <a:r>
              <a:rPr lang="fr-FR" sz="1200" dirty="0">
                <a:latin typeface="Century Gothic" panose="020B0502020202020204" pitchFamily="34" charset="0"/>
              </a:rPr>
              <a:t> Les 10 plus hautes rémunérations</a:t>
            </a:r>
            <a:endParaRPr lang="fr-FR" sz="1200" b="1" dirty="0">
              <a:latin typeface="Century Gothic" panose="020B0502020202020204" pitchFamily="34" charset="0"/>
            </a:endParaRPr>
          </a:p>
        </p:txBody>
      </p:sp>
      <p:sp>
        <p:nvSpPr>
          <p:cNvPr id="73" name="ZoneTexte 72">
            <a:extLst>
              <a:ext uri="{FF2B5EF4-FFF2-40B4-BE49-F238E27FC236}">
                <a16:creationId xmlns:a16="http://schemas.microsoft.com/office/drawing/2014/main" id="{1DC4F0AB-6D34-69F6-5424-B85F396563D9}"/>
              </a:ext>
            </a:extLst>
          </p:cNvPr>
          <p:cNvSpPr txBox="1"/>
          <p:nvPr/>
        </p:nvSpPr>
        <p:spPr>
          <a:xfrm>
            <a:off x="792000" y="2340000"/>
            <a:ext cx="2520000" cy="461665"/>
          </a:xfrm>
          <a:prstGeom prst="rect">
            <a:avLst/>
          </a:prstGeom>
          <a:noFill/>
        </p:spPr>
        <p:txBody>
          <a:bodyPr wrap="square" rtlCol="0" anchor="ctr" anchorCtr="0">
            <a:spAutoFit/>
          </a:bodyPr>
          <a:lstStyle/>
          <a:p>
            <a:pPr algn="ctr"/>
            <a:r>
              <a:rPr lang="fr-FR" sz="2400" dirty="0">
                <a:latin typeface="Century Gothic" panose="020B0502020202020204" pitchFamily="34" charset="0"/>
              </a:rPr>
              <a:t>40</a:t>
            </a:r>
            <a:r>
              <a:rPr lang="fr-FR" dirty="0">
                <a:latin typeface="Century Gothic" panose="020B0502020202020204" pitchFamily="34" charset="0"/>
              </a:rPr>
              <a:t>/ 50</a:t>
            </a:r>
            <a:endParaRPr lang="fr-FR" sz="2400" dirty="0">
              <a:latin typeface="Century Gothic" panose="020B0502020202020204" pitchFamily="34" charset="0"/>
            </a:endParaRPr>
          </a:p>
        </p:txBody>
      </p:sp>
      <p:sp>
        <p:nvSpPr>
          <p:cNvPr id="74" name="ZoneTexte 73">
            <a:extLst>
              <a:ext uri="{FF2B5EF4-FFF2-40B4-BE49-F238E27FC236}">
                <a16:creationId xmlns:a16="http://schemas.microsoft.com/office/drawing/2014/main" id="{A2880091-9DB3-E71D-4672-ADEC961EFA21}"/>
              </a:ext>
            </a:extLst>
          </p:cNvPr>
          <p:cNvSpPr txBox="1"/>
          <p:nvPr/>
        </p:nvSpPr>
        <p:spPr>
          <a:xfrm>
            <a:off x="792000" y="4752000"/>
            <a:ext cx="2520000" cy="461665"/>
          </a:xfrm>
          <a:prstGeom prst="rect">
            <a:avLst/>
          </a:prstGeom>
          <a:noFill/>
        </p:spPr>
        <p:txBody>
          <a:bodyPr wrap="square" rtlCol="0" anchor="ctr" anchorCtr="0">
            <a:spAutoFit/>
          </a:bodyPr>
          <a:lstStyle/>
          <a:p>
            <a:pPr algn="ctr"/>
            <a:r>
              <a:rPr lang="fr-FR" sz="2400" dirty="0">
                <a:latin typeface="Century Gothic" panose="020B0502020202020204" pitchFamily="34" charset="0"/>
              </a:rPr>
              <a:t>15 </a:t>
            </a:r>
            <a:r>
              <a:rPr lang="fr-FR" dirty="0">
                <a:latin typeface="Century Gothic" panose="020B0502020202020204" pitchFamily="34" charset="0"/>
              </a:rPr>
              <a:t>/ 15</a:t>
            </a:r>
            <a:endParaRPr lang="fr-FR" sz="2400" dirty="0">
              <a:latin typeface="Century Gothic" panose="020B0502020202020204" pitchFamily="34" charset="0"/>
            </a:endParaRPr>
          </a:p>
        </p:txBody>
      </p:sp>
      <p:sp>
        <p:nvSpPr>
          <p:cNvPr id="75" name="ZoneTexte 74">
            <a:extLst>
              <a:ext uri="{FF2B5EF4-FFF2-40B4-BE49-F238E27FC236}">
                <a16:creationId xmlns:a16="http://schemas.microsoft.com/office/drawing/2014/main" id="{4AF9EEEB-E933-07C8-E0E2-C3C2D5DC3F82}"/>
              </a:ext>
            </a:extLst>
          </p:cNvPr>
          <p:cNvSpPr txBox="1"/>
          <p:nvPr/>
        </p:nvSpPr>
        <p:spPr>
          <a:xfrm>
            <a:off x="7379812" y="2340000"/>
            <a:ext cx="2520000" cy="461665"/>
          </a:xfrm>
          <a:prstGeom prst="rect">
            <a:avLst/>
          </a:prstGeom>
          <a:noFill/>
        </p:spPr>
        <p:txBody>
          <a:bodyPr wrap="square" rtlCol="0" anchor="ctr" anchorCtr="0">
            <a:spAutoFit/>
          </a:bodyPr>
          <a:lstStyle/>
          <a:p>
            <a:pPr algn="ctr"/>
            <a:r>
              <a:rPr lang="fr-FR" sz="2400" dirty="0">
                <a:latin typeface="Century Gothic" panose="020B0502020202020204" pitchFamily="34" charset="0"/>
              </a:rPr>
              <a:t>25 </a:t>
            </a:r>
            <a:r>
              <a:rPr lang="fr-FR" dirty="0">
                <a:latin typeface="Century Gothic" panose="020B0502020202020204" pitchFamily="34" charset="0"/>
              </a:rPr>
              <a:t>/ 25</a:t>
            </a:r>
            <a:endParaRPr lang="fr-FR" sz="2400" dirty="0">
              <a:latin typeface="Century Gothic" panose="020B0502020202020204" pitchFamily="34" charset="0"/>
            </a:endParaRPr>
          </a:p>
        </p:txBody>
      </p:sp>
      <p:sp>
        <p:nvSpPr>
          <p:cNvPr id="76" name="ZoneTexte 75">
            <a:extLst>
              <a:ext uri="{FF2B5EF4-FFF2-40B4-BE49-F238E27FC236}">
                <a16:creationId xmlns:a16="http://schemas.microsoft.com/office/drawing/2014/main" id="{A19916FD-09CB-E425-CEA3-13F625E579D3}"/>
              </a:ext>
            </a:extLst>
          </p:cNvPr>
          <p:cNvSpPr txBox="1"/>
          <p:nvPr/>
        </p:nvSpPr>
        <p:spPr>
          <a:xfrm>
            <a:off x="7379812" y="4752000"/>
            <a:ext cx="2520000" cy="461665"/>
          </a:xfrm>
          <a:prstGeom prst="rect">
            <a:avLst/>
          </a:prstGeom>
          <a:noFill/>
        </p:spPr>
        <p:txBody>
          <a:bodyPr wrap="square" rtlCol="0" anchor="ctr" anchorCtr="0">
            <a:spAutoFit/>
          </a:bodyPr>
          <a:lstStyle/>
          <a:p>
            <a:pPr algn="ctr"/>
            <a:r>
              <a:rPr lang="fr-FR" sz="2400" dirty="0">
                <a:latin typeface="Century Gothic" panose="020B0502020202020204" pitchFamily="34" charset="0"/>
              </a:rPr>
              <a:t>10 </a:t>
            </a:r>
            <a:r>
              <a:rPr lang="fr-FR" dirty="0">
                <a:latin typeface="Century Gothic" panose="020B0502020202020204" pitchFamily="34" charset="0"/>
              </a:rPr>
              <a:t>/ 10</a:t>
            </a:r>
            <a:endParaRPr lang="fr-FR" sz="2400" dirty="0">
              <a:latin typeface="Century Gothic" panose="020B0502020202020204" pitchFamily="34" charset="0"/>
            </a:endParaRPr>
          </a:p>
        </p:txBody>
      </p:sp>
      <p:sp>
        <p:nvSpPr>
          <p:cNvPr id="5" name="ZoneTexte 4">
            <a:extLst>
              <a:ext uri="{FF2B5EF4-FFF2-40B4-BE49-F238E27FC236}">
                <a16:creationId xmlns:a16="http://schemas.microsoft.com/office/drawing/2014/main" id="{A0A63E3E-11DA-3FF2-81D9-210E47060CB3}"/>
              </a:ext>
            </a:extLst>
          </p:cNvPr>
          <p:cNvSpPr txBox="1"/>
          <p:nvPr/>
        </p:nvSpPr>
        <p:spPr>
          <a:xfrm>
            <a:off x="3545906" y="2339837"/>
            <a:ext cx="3600000" cy="2880000"/>
          </a:xfrm>
          <a:prstGeom prst="rect">
            <a:avLst/>
          </a:prstGeom>
          <a:noFill/>
          <a:effectLst>
            <a:outerShdw blurRad="76200" dist="63500" dir="2700000" algn="tl" rotWithShape="0">
              <a:schemeClr val="bg1">
                <a:lumMod val="75000"/>
                <a:alpha val="30000"/>
              </a:schemeClr>
            </a:outerShdw>
          </a:effectLst>
        </p:spPr>
        <p:txBody>
          <a:bodyPr wrap="square" rtlCol="0" anchor="ctr" anchorCtr="0">
            <a:noAutofit/>
          </a:bodyPr>
          <a:lstStyle/>
          <a:p>
            <a:pPr algn="ctr"/>
            <a:r>
              <a:rPr lang="fr-FR" sz="5400" dirty="0">
                <a:solidFill>
                  <a:schemeClr val="bg1">
                    <a:lumMod val="85000"/>
                  </a:schemeClr>
                </a:solidFill>
                <a:effectLst>
                  <a:outerShdw blurRad="50800" dist="38100" dir="2700000" algn="tl" rotWithShape="0">
                    <a:schemeClr val="bg1">
                      <a:lumMod val="95000"/>
                      <a:alpha val="40000"/>
                    </a:schemeClr>
                  </a:outerShdw>
                </a:effectLst>
                <a:latin typeface="Century Gothic" panose="020B0502020202020204" pitchFamily="34" charset="0"/>
              </a:rPr>
              <a:t>90 / 100</a:t>
            </a:r>
          </a:p>
        </p:txBody>
      </p:sp>
      <p:sp>
        <p:nvSpPr>
          <p:cNvPr id="2" name="ZoneTexte 1">
            <a:extLst>
              <a:ext uri="{FF2B5EF4-FFF2-40B4-BE49-F238E27FC236}">
                <a16:creationId xmlns:a16="http://schemas.microsoft.com/office/drawing/2014/main" id="{9441506B-A584-D547-00FE-68A5CFC5105E}"/>
              </a:ext>
            </a:extLst>
          </p:cNvPr>
          <p:cNvSpPr txBox="1"/>
          <p:nvPr/>
        </p:nvSpPr>
        <p:spPr>
          <a:xfrm>
            <a:off x="658761" y="7039897"/>
            <a:ext cx="8642555" cy="276999"/>
          </a:xfrm>
          <a:prstGeom prst="rect">
            <a:avLst/>
          </a:prstGeom>
          <a:noFill/>
        </p:spPr>
        <p:txBody>
          <a:bodyPr wrap="square" rtlCol="0">
            <a:spAutoFit/>
          </a:bodyPr>
          <a:lstStyle/>
          <a:p>
            <a:r>
              <a:rPr lang="fr-FR" sz="1200" i="1" dirty="0">
                <a:latin typeface="Century Gothic" panose="020B0502020202020204" pitchFamily="34" charset="0"/>
              </a:rPr>
              <a:t>Selon </a:t>
            </a:r>
            <a:r>
              <a:rPr lang="fr-FR" sz="1200" i="1" dirty="0">
                <a:latin typeface="Century Gothic" panose="020B0502020202020204" pitchFamily="34" charset="0"/>
                <a:hlinkClick r:id="rId5"/>
              </a:rPr>
              <a:t>https://travail-emploi.gouv.fr/</a:t>
            </a:r>
            <a:r>
              <a:rPr lang="fr-FR" sz="1200" i="1" dirty="0">
                <a:latin typeface="Century Gothic" panose="020B0502020202020204" pitchFamily="34" charset="0"/>
              </a:rPr>
              <a:t> la moyenne de l’index des entreprises du secteur privé en 2024 est de 88/100</a:t>
            </a:r>
          </a:p>
        </p:txBody>
      </p:sp>
    </p:spTree>
    <p:extLst>
      <p:ext uri="{BB962C8B-B14F-4D97-AF65-F5344CB8AC3E}">
        <p14:creationId xmlns:p14="http://schemas.microsoft.com/office/powerpoint/2010/main" val="7516321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C93CABCC-0554-0711-93EE-880045B23A79}"/>
              </a:ext>
            </a:extLst>
          </p:cNvPr>
          <p:cNvSpPr/>
          <p:nvPr/>
        </p:nvSpPr>
        <p:spPr>
          <a:xfrm>
            <a:off x="360000" y="360000"/>
            <a:ext cx="720000" cy="7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4" name="ZoneTexte 3">
            <a:extLst>
              <a:ext uri="{FF2B5EF4-FFF2-40B4-BE49-F238E27FC236}">
                <a16:creationId xmlns:a16="http://schemas.microsoft.com/office/drawing/2014/main" id="{D532667A-359B-A21E-DB47-B187EE01C8BB}"/>
              </a:ext>
            </a:extLst>
          </p:cNvPr>
          <p:cNvSpPr txBox="1"/>
          <p:nvPr/>
        </p:nvSpPr>
        <p:spPr>
          <a:xfrm>
            <a:off x="1080000" y="360000"/>
            <a:ext cx="5400000" cy="720000"/>
          </a:xfrm>
          <a:prstGeom prst="rect">
            <a:avLst/>
          </a:prstGeom>
          <a:noFill/>
        </p:spPr>
        <p:txBody>
          <a:bodyPr wrap="none" lIns="216000" rtlCol="0" anchor="ctr" anchorCtr="0">
            <a:noAutofit/>
          </a:bodyPr>
          <a:lstStyle/>
          <a:p>
            <a:r>
              <a:rPr lang="fr-FR" sz="2000" dirty="0">
                <a:solidFill>
                  <a:schemeClr val="bg2">
                    <a:lumMod val="25000"/>
                  </a:schemeClr>
                </a:solidFill>
                <a:latin typeface="Century Gothic" panose="020B0502020202020204" pitchFamily="34" charset="0"/>
              </a:rPr>
              <a:t>Index de rémunération Hommes/Femmes</a:t>
            </a:r>
            <a:r>
              <a:rPr lang="fr-FR" sz="1400" dirty="0">
                <a:solidFill>
                  <a:schemeClr val="bg2">
                    <a:lumMod val="25000"/>
                  </a:schemeClr>
                </a:solidFill>
                <a:latin typeface="Century Gothic" panose="020B0502020202020204" pitchFamily="34" charset="0"/>
              </a:rPr>
              <a:t> (source </a:t>
            </a:r>
            <a:r>
              <a:rPr lang="fr-FR" sz="1200" u="sng" dirty="0">
                <a:solidFill>
                  <a:srgbClr val="0563C1"/>
                </a:solidFill>
                <a:effectLst/>
                <a:latin typeface="Century Gothic" panose="020B0502020202020204" pitchFamily="34" charset="0"/>
                <a:ea typeface="Calibri" panose="020F0502020204030204" pitchFamily="34" charset="0"/>
                <a:hlinkClick r:id="rId2"/>
              </a:rPr>
              <a:t>décret n°2024-802</a:t>
            </a:r>
            <a:r>
              <a:rPr lang="fr-FR" sz="1200" u="sng" dirty="0">
                <a:effectLst/>
                <a:latin typeface="Century Gothic" panose="020B0502020202020204" pitchFamily="34" charset="0"/>
                <a:ea typeface="Calibri" panose="020F0502020204030204" pitchFamily="34" charset="0"/>
              </a:rPr>
              <a:t>)</a:t>
            </a:r>
            <a:endParaRPr lang="fr-FR" sz="2000" dirty="0">
              <a:latin typeface="Century Gothic" panose="020B0502020202020204" pitchFamily="34" charset="0"/>
            </a:endParaRPr>
          </a:p>
        </p:txBody>
      </p:sp>
      <p:grpSp>
        <p:nvGrpSpPr>
          <p:cNvPr id="13" name="Groupe 12">
            <a:extLst>
              <a:ext uri="{FF2B5EF4-FFF2-40B4-BE49-F238E27FC236}">
                <a16:creationId xmlns:a16="http://schemas.microsoft.com/office/drawing/2014/main" id="{87CB20E4-9421-8725-D0E7-AEA83B51E5BD}"/>
              </a:ext>
            </a:extLst>
          </p:cNvPr>
          <p:cNvGrpSpPr/>
          <p:nvPr/>
        </p:nvGrpSpPr>
        <p:grpSpPr>
          <a:xfrm>
            <a:off x="360000" y="360000"/>
            <a:ext cx="720000" cy="720000"/>
            <a:chOff x="-3039151" y="5228395"/>
            <a:chExt cx="720000" cy="720000"/>
          </a:xfrm>
        </p:grpSpPr>
        <p:sp>
          <p:nvSpPr>
            <p:cNvPr id="15" name="Ellipse 14">
              <a:extLst>
                <a:ext uri="{FF2B5EF4-FFF2-40B4-BE49-F238E27FC236}">
                  <a16:creationId xmlns:a16="http://schemas.microsoft.com/office/drawing/2014/main" id="{87803EA3-2A47-4391-367C-901B942DF808}"/>
                </a:ext>
              </a:extLst>
            </p:cNvPr>
            <p:cNvSpPr/>
            <p:nvPr/>
          </p:nvSpPr>
          <p:spPr>
            <a:xfrm>
              <a:off x="-3039151" y="5228395"/>
              <a:ext cx="720000" cy="7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pic>
          <p:nvPicPr>
            <p:cNvPr id="16" name="Image 15" descr="Une image contenant texte, Police, logo, Graphique&#10;&#10;Description générée automatiquement">
              <a:extLst>
                <a:ext uri="{FF2B5EF4-FFF2-40B4-BE49-F238E27FC236}">
                  <a16:creationId xmlns:a16="http://schemas.microsoft.com/office/drawing/2014/main" id="{85821715-6118-C328-C4DE-3C3D1ECBEDC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484" b="96471" l="1071" r="31384">
                          <a14:foregroundMark x1="18699" y1="66013" x2="18699" y2="66013"/>
                          <a14:foregroundMark x1="19563" y1="74641" x2="19563" y2="74641"/>
                          <a14:foregroundMark x1="15362" y1="87843" x2="15362" y2="87843"/>
                          <a14:foregroundMark x1="20181" y1="30719" x2="20181" y2="30719"/>
                          <a14:foregroundMark x1="13468" y1="14771" x2="13468" y2="14771"/>
                          <a14:foregroundMark x1="7002" y1="53987" x2="7002" y2="53987"/>
                          <a14:foregroundMark x1="15157" y1="6144" x2="15157" y2="6144"/>
                          <a14:foregroundMark x1="15568" y1="2745" x2="15568" y2="2745"/>
                          <a14:foregroundMark x1="30231" y1="47974" x2="30231" y2="47974"/>
                          <a14:foregroundMark x1="13056" y1="96471" x2="13056" y2="96471"/>
                          <a14:foregroundMark x1="1112" y1="46013" x2="1112" y2="46013"/>
                          <a14:foregroundMark x1="31384" y1="50719" x2="31384" y2="50719"/>
                          <a14:backgroundMark x1="3213" y1="6797" x2="3213" y2="6797"/>
                          <a14:backgroundMark x1="10132" y1="25359" x2="10132" y2="25359"/>
                          <a14:backgroundMark x1="2595" y1="87843" x2="2595" y2="87843"/>
                          <a14:backgroundMark x1="26277" y1="30719" x2="26277" y2="30719"/>
                        </a14:backgroundRemoval>
                      </a14:imgEffect>
                    </a14:imgLayer>
                  </a14:imgProps>
                </a:ext>
                <a:ext uri="{28A0092B-C50C-407E-A947-70E740481C1C}">
                  <a14:useLocalDpi xmlns:a14="http://schemas.microsoft.com/office/drawing/2010/main" val="0"/>
                </a:ext>
              </a:extLst>
            </a:blip>
            <a:srcRect r="68492"/>
            <a:stretch/>
          </p:blipFill>
          <p:spPr>
            <a:xfrm>
              <a:off x="-3039151" y="5228395"/>
              <a:ext cx="720000" cy="720000"/>
            </a:xfrm>
            <a:prstGeom prst="rect">
              <a:avLst/>
            </a:prstGeom>
          </p:spPr>
        </p:pic>
      </p:grpSp>
      <p:sp>
        <p:nvSpPr>
          <p:cNvPr id="2" name="ZoneTexte 1">
            <a:extLst>
              <a:ext uri="{FF2B5EF4-FFF2-40B4-BE49-F238E27FC236}">
                <a16:creationId xmlns:a16="http://schemas.microsoft.com/office/drawing/2014/main" id="{569DAE6A-3807-15B3-C421-B7A615477545}"/>
              </a:ext>
            </a:extLst>
          </p:cNvPr>
          <p:cNvSpPr txBox="1"/>
          <p:nvPr/>
        </p:nvSpPr>
        <p:spPr>
          <a:xfrm>
            <a:off x="360000" y="1260000"/>
            <a:ext cx="2520000" cy="504000"/>
          </a:xfrm>
          <a:prstGeom prst="rect">
            <a:avLst/>
          </a:prstGeom>
          <a:noFill/>
        </p:spPr>
        <p:txBody>
          <a:bodyPr wrap="square" rtlCol="0" anchor="ctr" anchorCtr="0">
            <a:noAutofit/>
          </a:bodyPr>
          <a:lstStyle/>
          <a:p>
            <a:pPr algn="just"/>
            <a:r>
              <a:rPr lang="fr-FR" sz="1200" dirty="0">
                <a:latin typeface="Century Gothic" panose="020B0502020202020204" pitchFamily="34" charset="0"/>
              </a:rPr>
              <a:t>Ecart de rémunération pour les </a:t>
            </a:r>
            <a:r>
              <a:rPr lang="fr-FR" sz="1200" b="1" dirty="0">
                <a:latin typeface="Century Gothic" panose="020B0502020202020204" pitchFamily="34" charset="0"/>
              </a:rPr>
              <a:t>fonctionnaires </a:t>
            </a:r>
            <a:r>
              <a:rPr lang="fr-FR" sz="1200" dirty="0">
                <a:latin typeface="Century Gothic" panose="020B0502020202020204" pitchFamily="34" charset="0"/>
              </a:rPr>
              <a:t>H/F</a:t>
            </a:r>
            <a:endParaRPr lang="fr-FR" sz="1200" b="1" dirty="0">
              <a:latin typeface="Century Gothic" panose="020B0502020202020204" pitchFamily="34" charset="0"/>
            </a:endParaRPr>
          </a:p>
        </p:txBody>
      </p:sp>
      <p:sp>
        <p:nvSpPr>
          <p:cNvPr id="7" name="ZoneTexte 6">
            <a:extLst>
              <a:ext uri="{FF2B5EF4-FFF2-40B4-BE49-F238E27FC236}">
                <a16:creationId xmlns:a16="http://schemas.microsoft.com/office/drawing/2014/main" id="{49AAE65A-14E5-0B20-7FFD-6462380FFCE0}"/>
              </a:ext>
            </a:extLst>
          </p:cNvPr>
          <p:cNvSpPr txBox="1"/>
          <p:nvPr/>
        </p:nvSpPr>
        <p:spPr>
          <a:xfrm>
            <a:off x="360000" y="6336000"/>
            <a:ext cx="2520000" cy="504000"/>
          </a:xfrm>
          <a:prstGeom prst="rect">
            <a:avLst/>
          </a:prstGeom>
          <a:noFill/>
        </p:spPr>
        <p:txBody>
          <a:bodyPr wrap="square" rtlCol="0" anchor="ctr" anchorCtr="0">
            <a:noAutofit/>
          </a:bodyPr>
          <a:lstStyle/>
          <a:p>
            <a:pPr algn="just"/>
            <a:r>
              <a:rPr lang="fr-FR" sz="1200" dirty="0">
                <a:latin typeface="Century Gothic" panose="020B0502020202020204" pitchFamily="34" charset="0"/>
              </a:rPr>
              <a:t> Les 10 plus hautes rémunérations</a:t>
            </a:r>
            <a:endParaRPr lang="fr-FR" sz="1200" b="1" dirty="0">
              <a:latin typeface="Century Gothic" panose="020B0502020202020204" pitchFamily="34" charset="0"/>
            </a:endParaRPr>
          </a:p>
        </p:txBody>
      </p:sp>
      <p:sp>
        <p:nvSpPr>
          <p:cNvPr id="8" name="ZoneTexte 7">
            <a:extLst>
              <a:ext uri="{FF2B5EF4-FFF2-40B4-BE49-F238E27FC236}">
                <a16:creationId xmlns:a16="http://schemas.microsoft.com/office/drawing/2014/main" id="{943764C6-7CC1-DFDF-E6F9-4CD927200EBD}"/>
              </a:ext>
            </a:extLst>
          </p:cNvPr>
          <p:cNvSpPr txBox="1"/>
          <p:nvPr/>
        </p:nvSpPr>
        <p:spPr>
          <a:xfrm>
            <a:off x="2880000" y="1260000"/>
            <a:ext cx="7560000" cy="504000"/>
          </a:xfrm>
          <a:prstGeom prst="rect">
            <a:avLst/>
          </a:prstGeom>
          <a:noFill/>
        </p:spPr>
        <p:txBody>
          <a:bodyPr wrap="square" rtlCol="0" anchor="ctr" anchorCtr="0">
            <a:noAutofit/>
          </a:bodyPr>
          <a:lstStyle/>
          <a:p>
            <a:pPr algn="just"/>
            <a:r>
              <a:rPr lang="fr-FR" sz="1200" dirty="0">
                <a:latin typeface="Century Gothic" panose="020B0502020202020204" pitchFamily="34" charset="0"/>
              </a:rPr>
              <a:t>Ecart global de rémunération en équivalent temps plein entre les femmes et les hommes, pour les fonctionnaires, par filières et catégorie hiérarchiques équivalentes</a:t>
            </a:r>
          </a:p>
        </p:txBody>
      </p:sp>
      <p:sp>
        <p:nvSpPr>
          <p:cNvPr id="3" name="ZoneTexte 2">
            <a:extLst>
              <a:ext uri="{FF2B5EF4-FFF2-40B4-BE49-F238E27FC236}">
                <a16:creationId xmlns:a16="http://schemas.microsoft.com/office/drawing/2014/main" id="{DB9563B6-8964-0EF6-74CB-191289C82535}"/>
              </a:ext>
            </a:extLst>
          </p:cNvPr>
          <p:cNvSpPr txBox="1"/>
          <p:nvPr/>
        </p:nvSpPr>
        <p:spPr>
          <a:xfrm>
            <a:off x="360000" y="1944000"/>
            <a:ext cx="2520000" cy="504000"/>
          </a:xfrm>
          <a:prstGeom prst="rect">
            <a:avLst/>
          </a:prstGeom>
          <a:noFill/>
        </p:spPr>
        <p:txBody>
          <a:bodyPr wrap="square" rtlCol="0" anchor="ctr" anchorCtr="0">
            <a:noAutofit/>
          </a:bodyPr>
          <a:lstStyle/>
          <a:p>
            <a:pPr algn="just"/>
            <a:r>
              <a:rPr lang="fr-FR" sz="1200" dirty="0">
                <a:latin typeface="Century Gothic" panose="020B0502020202020204" pitchFamily="34" charset="0"/>
              </a:rPr>
              <a:t>Ecart de rémunération pour les </a:t>
            </a:r>
            <a:r>
              <a:rPr lang="fr-FR" sz="1200" b="1" dirty="0">
                <a:latin typeface="Century Gothic" panose="020B0502020202020204" pitchFamily="34" charset="0"/>
              </a:rPr>
              <a:t>contractuels</a:t>
            </a:r>
            <a:r>
              <a:rPr lang="fr-FR" sz="1200" dirty="0">
                <a:latin typeface="Century Gothic" panose="020B0502020202020204" pitchFamily="34" charset="0"/>
              </a:rPr>
              <a:t> H/F</a:t>
            </a:r>
            <a:endParaRPr lang="fr-FR" sz="1200" b="1" dirty="0">
              <a:latin typeface="Century Gothic" panose="020B0502020202020204" pitchFamily="34" charset="0"/>
            </a:endParaRPr>
          </a:p>
        </p:txBody>
      </p:sp>
      <p:sp>
        <p:nvSpPr>
          <p:cNvPr id="14" name="ZoneTexte 13">
            <a:extLst>
              <a:ext uri="{FF2B5EF4-FFF2-40B4-BE49-F238E27FC236}">
                <a16:creationId xmlns:a16="http://schemas.microsoft.com/office/drawing/2014/main" id="{C57E3745-C582-5818-B2A3-BAB47D2DE4B3}"/>
              </a:ext>
            </a:extLst>
          </p:cNvPr>
          <p:cNvSpPr txBox="1"/>
          <p:nvPr/>
        </p:nvSpPr>
        <p:spPr>
          <a:xfrm>
            <a:off x="2880000" y="1944000"/>
            <a:ext cx="7560000" cy="504000"/>
          </a:xfrm>
          <a:prstGeom prst="rect">
            <a:avLst/>
          </a:prstGeom>
          <a:noFill/>
        </p:spPr>
        <p:txBody>
          <a:bodyPr wrap="square" rtlCol="0" anchor="ctr" anchorCtr="0">
            <a:noAutofit/>
          </a:bodyPr>
          <a:lstStyle/>
          <a:p>
            <a:pPr algn="just"/>
            <a:r>
              <a:rPr lang="fr-FR" sz="1200" dirty="0">
                <a:latin typeface="Century Gothic" panose="020B0502020202020204" pitchFamily="34" charset="0"/>
              </a:rPr>
              <a:t>Ecart global de rémunération en équivalent temps plein entre les femmes et les hommes, pour les agents contractuels sur emploi permanent, par filières et catégorie hiérarchiques équivalentes</a:t>
            </a:r>
          </a:p>
        </p:txBody>
      </p:sp>
      <p:sp>
        <p:nvSpPr>
          <p:cNvPr id="17" name="ZoneTexte 16">
            <a:extLst>
              <a:ext uri="{FF2B5EF4-FFF2-40B4-BE49-F238E27FC236}">
                <a16:creationId xmlns:a16="http://schemas.microsoft.com/office/drawing/2014/main" id="{7B46187E-8705-BC05-F0EF-C094EF47162C}"/>
              </a:ext>
            </a:extLst>
          </p:cNvPr>
          <p:cNvSpPr txBox="1"/>
          <p:nvPr/>
        </p:nvSpPr>
        <p:spPr>
          <a:xfrm>
            <a:off x="2880000" y="2484000"/>
            <a:ext cx="7560000" cy="1223412"/>
          </a:xfrm>
          <a:prstGeom prst="rect">
            <a:avLst/>
          </a:prstGeom>
          <a:noFill/>
        </p:spPr>
        <p:txBody>
          <a:bodyPr wrap="square" anchor="ctr" anchorCtr="0">
            <a:spAutoFit/>
          </a:bodyPr>
          <a:lstStyle/>
          <a:p>
            <a:pPr algn="just"/>
            <a:r>
              <a:rPr lang="fr-FR" sz="1050" b="1" dirty="0">
                <a:latin typeface="Century Gothic" panose="020B0502020202020204" pitchFamily="34" charset="0"/>
              </a:rPr>
              <a:t>Méthode de calcul des indicateurs 1 et 2</a:t>
            </a:r>
          </a:p>
          <a:p>
            <a:pPr algn="just"/>
            <a:r>
              <a:rPr lang="fr-FR" sz="1050" i="1" dirty="0">
                <a:latin typeface="Century Gothic" panose="020B0502020202020204" pitchFamily="34" charset="0"/>
              </a:rPr>
              <a:t>Ratio écart (% (F-H) /H) en EQTP</a:t>
            </a:r>
          </a:p>
          <a:p>
            <a:pPr algn="just"/>
            <a:r>
              <a:rPr lang="fr-FR" sz="1050" i="1" dirty="0">
                <a:latin typeface="Century Gothic" panose="020B0502020202020204" pitchFamily="34" charset="0"/>
              </a:rPr>
              <a:t>F : Rémunération brute payée femmes</a:t>
            </a:r>
          </a:p>
          <a:p>
            <a:pPr algn="just"/>
            <a:r>
              <a:rPr lang="fr-FR" sz="1050" i="1" dirty="0">
                <a:latin typeface="Century Gothic" panose="020B0502020202020204" pitchFamily="34" charset="0"/>
              </a:rPr>
              <a:t>H : Rémunération brute payée hommes</a:t>
            </a:r>
          </a:p>
          <a:p>
            <a:pPr algn="just"/>
            <a:r>
              <a:rPr lang="fr-FR" sz="1050" i="1" dirty="0">
                <a:latin typeface="Century Gothic" panose="020B0502020202020204" pitchFamily="34" charset="0"/>
              </a:rPr>
              <a:t>Unité : en points de pourcentage</a:t>
            </a:r>
          </a:p>
          <a:p>
            <a:pPr algn="just"/>
            <a:r>
              <a:rPr lang="fr-FR" sz="1050" i="1" dirty="0">
                <a:latin typeface="Century Gothic" panose="020B0502020202020204" pitchFamily="34" charset="0"/>
              </a:rPr>
              <a:t>Lorsque l'effectif de fonctionnaires/contractuels comprend au moins 10 hommes et 10 femmes, les indicateurs 1 et 2 sont calculables.</a:t>
            </a:r>
          </a:p>
        </p:txBody>
      </p:sp>
      <p:sp>
        <p:nvSpPr>
          <p:cNvPr id="22" name="ZoneTexte 21">
            <a:extLst>
              <a:ext uri="{FF2B5EF4-FFF2-40B4-BE49-F238E27FC236}">
                <a16:creationId xmlns:a16="http://schemas.microsoft.com/office/drawing/2014/main" id="{D0E8B6CE-E8DC-4241-1B59-6BF737E724C9}"/>
              </a:ext>
            </a:extLst>
          </p:cNvPr>
          <p:cNvSpPr txBox="1"/>
          <p:nvPr/>
        </p:nvSpPr>
        <p:spPr>
          <a:xfrm>
            <a:off x="2879999" y="6336000"/>
            <a:ext cx="7559999" cy="504000"/>
          </a:xfrm>
          <a:prstGeom prst="rect">
            <a:avLst/>
          </a:prstGeom>
          <a:noFill/>
        </p:spPr>
        <p:txBody>
          <a:bodyPr wrap="square" rtlCol="0" anchor="ctr" anchorCtr="0">
            <a:noAutofit/>
          </a:bodyPr>
          <a:lstStyle>
            <a:defPPr>
              <a:defRPr lang="en-US"/>
            </a:defPPr>
            <a:lvl1pPr algn="just">
              <a:defRPr sz="1200">
                <a:latin typeface="Century Gothic" panose="020B0502020202020204" pitchFamily="34" charset="0"/>
              </a:defRPr>
            </a:lvl1pPr>
          </a:lstStyle>
          <a:p>
            <a:r>
              <a:rPr lang="fr-FR" dirty="0"/>
              <a:t>Nombre d'agents publics du sexe sous-représenté parmi les dix agents publics ayant perçu les plus hautes rémunérations</a:t>
            </a:r>
          </a:p>
        </p:txBody>
      </p:sp>
      <p:sp>
        <p:nvSpPr>
          <p:cNvPr id="5" name="ZoneTexte 4">
            <a:extLst>
              <a:ext uri="{FF2B5EF4-FFF2-40B4-BE49-F238E27FC236}">
                <a16:creationId xmlns:a16="http://schemas.microsoft.com/office/drawing/2014/main" id="{D7E8AFFE-BCA9-BB17-1B97-9D4A7EE7BF58}"/>
              </a:ext>
            </a:extLst>
          </p:cNvPr>
          <p:cNvSpPr txBox="1"/>
          <p:nvPr/>
        </p:nvSpPr>
        <p:spPr>
          <a:xfrm>
            <a:off x="360000" y="3888000"/>
            <a:ext cx="2520000" cy="756000"/>
          </a:xfrm>
          <a:prstGeom prst="rect">
            <a:avLst/>
          </a:prstGeom>
          <a:noFill/>
        </p:spPr>
        <p:txBody>
          <a:bodyPr wrap="square" rtlCol="0" anchor="ctr" anchorCtr="0">
            <a:noAutofit/>
          </a:bodyPr>
          <a:lstStyle/>
          <a:p>
            <a:pPr algn="just"/>
            <a:r>
              <a:rPr lang="fr-FR" sz="1200" dirty="0">
                <a:latin typeface="Century Gothic" panose="020B0502020202020204" pitchFamily="34" charset="0"/>
              </a:rPr>
              <a:t>Ecart de taux de promotion H/F</a:t>
            </a:r>
            <a:endParaRPr lang="fr-FR" sz="1200" b="1" dirty="0">
              <a:latin typeface="Century Gothic" panose="020B0502020202020204" pitchFamily="34" charset="0"/>
            </a:endParaRPr>
          </a:p>
        </p:txBody>
      </p:sp>
      <p:sp>
        <p:nvSpPr>
          <p:cNvPr id="20" name="ZoneTexte 19">
            <a:extLst>
              <a:ext uri="{FF2B5EF4-FFF2-40B4-BE49-F238E27FC236}">
                <a16:creationId xmlns:a16="http://schemas.microsoft.com/office/drawing/2014/main" id="{A91BF741-5870-483D-1DAA-ADD287A6F53A}"/>
              </a:ext>
            </a:extLst>
          </p:cNvPr>
          <p:cNvSpPr txBox="1"/>
          <p:nvPr/>
        </p:nvSpPr>
        <p:spPr>
          <a:xfrm>
            <a:off x="2880000" y="3888000"/>
            <a:ext cx="7560000" cy="756000"/>
          </a:xfrm>
          <a:prstGeom prst="rect">
            <a:avLst/>
          </a:prstGeom>
          <a:noFill/>
        </p:spPr>
        <p:txBody>
          <a:bodyPr wrap="square" anchor="ctr" anchorCtr="0">
            <a:noAutofit/>
          </a:bodyPr>
          <a:lstStyle/>
          <a:p>
            <a:pPr algn="just"/>
            <a:r>
              <a:rPr lang="fr-FR" sz="1200" dirty="0">
                <a:latin typeface="Century Gothic" panose="020B0502020202020204" pitchFamily="34" charset="0"/>
              </a:rPr>
              <a:t>Pour chacun des avancements (promotion au choix, examen professionnel), les taux de promotions des femmes et des hommes sont calculés, en pourcentage, comme la proportion d'agents ayant bénéficié d'une promotion au cours de la période de référence.</a:t>
            </a:r>
          </a:p>
        </p:txBody>
      </p:sp>
      <p:sp>
        <p:nvSpPr>
          <p:cNvPr id="12" name="ZoneTexte 11">
            <a:extLst>
              <a:ext uri="{FF2B5EF4-FFF2-40B4-BE49-F238E27FC236}">
                <a16:creationId xmlns:a16="http://schemas.microsoft.com/office/drawing/2014/main" id="{0812931C-2500-A9B6-08E8-75F3D59440AA}"/>
              </a:ext>
            </a:extLst>
          </p:cNvPr>
          <p:cNvSpPr txBox="1"/>
          <p:nvPr/>
        </p:nvSpPr>
        <p:spPr>
          <a:xfrm>
            <a:off x="2880000" y="4680000"/>
            <a:ext cx="7560000" cy="1476000"/>
          </a:xfrm>
          <a:prstGeom prst="rect">
            <a:avLst/>
          </a:prstGeom>
          <a:noFill/>
        </p:spPr>
        <p:txBody>
          <a:bodyPr wrap="square" anchor="ctr" anchorCtr="0">
            <a:spAutoFit/>
          </a:bodyPr>
          <a:lstStyle/>
          <a:p>
            <a:pPr algn="just"/>
            <a:r>
              <a:rPr lang="fr-FR" sz="1050" b="1" dirty="0">
                <a:latin typeface="Century Gothic" panose="020B0502020202020204" pitchFamily="34" charset="0"/>
              </a:rPr>
              <a:t>Méthode de calcul de l’indicateur 3</a:t>
            </a:r>
          </a:p>
          <a:p>
            <a:pPr algn="just"/>
            <a:r>
              <a:rPr lang="fr-FR" sz="1050" dirty="0">
                <a:latin typeface="Century Gothic" panose="020B0502020202020204" pitchFamily="34" charset="0"/>
              </a:rPr>
              <a:t>= taux de promus/promouvables par grade.</a:t>
            </a:r>
          </a:p>
          <a:p>
            <a:pPr algn="just"/>
            <a:r>
              <a:rPr lang="fr-FR" sz="1050" dirty="0">
                <a:latin typeface="Century Gothic" panose="020B0502020202020204" pitchFamily="34" charset="0"/>
              </a:rPr>
              <a:t>L'écart de taux de promotions est calculé, en points de pourcentage, pour chacun des avancements, en soustrayant le taux de promotions des femmes au taux de promotions des hommes.</a:t>
            </a:r>
          </a:p>
          <a:p>
            <a:pPr algn="just"/>
            <a:r>
              <a:rPr lang="fr-FR" sz="1050" dirty="0">
                <a:latin typeface="Century Gothic" panose="020B0502020202020204" pitchFamily="34" charset="0"/>
              </a:rPr>
              <a:t>Les écarts ainsi obtenus sont multipliés par le ratio de l'effectif du groupe à l'effectif total des groupes pris en compte, puis additionnés pour obtenir l'écart global de taux de promotions entre les femmes et les hommes.</a:t>
            </a:r>
          </a:p>
          <a:p>
            <a:pPr algn="just"/>
            <a:r>
              <a:rPr lang="fr-FR" sz="1050" dirty="0">
                <a:latin typeface="Century Gothic" panose="020B0502020202020204" pitchFamily="34" charset="0"/>
              </a:rPr>
              <a:t>Le résultat final est la valeur absolue de l'écart global de taux de promotions, arrondie à la première décimale.</a:t>
            </a:r>
          </a:p>
          <a:p>
            <a:pPr algn="just"/>
            <a:r>
              <a:rPr lang="fr-FR" sz="1050" dirty="0">
                <a:latin typeface="Century Gothic" panose="020B0502020202020204" pitchFamily="34" charset="0"/>
              </a:rPr>
              <a:t>Lorsque l'effectif de fonctionnaires concerné comprend au moins 10 hommes et 10 femmes promus, l'indicateur 3 est calculable.</a:t>
            </a:r>
          </a:p>
        </p:txBody>
      </p:sp>
      <p:sp>
        <p:nvSpPr>
          <p:cNvPr id="10" name="ZoneTexte 9">
            <a:extLst>
              <a:ext uri="{FF2B5EF4-FFF2-40B4-BE49-F238E27FC236}">
                <a16:creationId xmlns:a16="http://schemas.microsoft.com/office/drawing/2014/main" id="{87D2D64B-596F-60D2-EF59-9E48149AAA1D}"/>
              </a:ext>
            </a:extLst>
          </p:cNvPr>
          <p:cNvSpPr txBox="1"/>
          <p:nvPr/>
        </p:nvSpPr>
        <p:spPr>
          <a:xfrm>
            <a:off x="2880000" y="6840000"/>
            <a:ext cx="7560000" cy="577081"/>
          </a:xfrm>
          <a:prstGeom prst="rect">
            <a:avLst/>
          </a:prstGeom>
          <a:noFill/>
        </p:spPr>
        <p:txBody>
          <a:bodyPr wrap="square" anchor="ctr" anchorCtr="0">
            <a:spAutoFit/>
          </a:bodyPr>
          <a:lstStyle/>
          <a:p>
            <a:pPr algn="just"/>
            <a:r>
              <a:rPr lang="fr-FR" sz="1050" b="1" dirty="0">
                <a:latin typeface="Century Gothic" panose="020B0502020202020204" pitchFamily="34" charset="0"/>
              </a:rPr>
              <a:t>Méthode de calcul de l’indicateur 3</a:t>
            </a:r>
          </a:p>
          <a:p>
            <a:pPr algn="just"/>
            <a:r>
              <a:rPr lang="fr-FR" sz="1050" dirty="0">
                <a:latin typeface="Century Gothic" panose="020B0502020202020204" pitchFamily="34" charset="0"/>
              </a:rPr>
              <a:t>L'indicateur est le plus petit des deux nombres suivants : le nombre de femmes et le nombre d'hommes parmi les agents publics ayant perçu les 10 plus hautes rémunérations (nombres compris entre 0 et 10).</a:t>
            </a:r>
          </a:p>
        </p:txBody>
      </p:sp>
      <p:cxnSp>
        <p:nvCxnSpPr>
          <p:cNvPr id="21" name="Connecteur droit 20">
            <a:extLst>
              <a:ext uri="{FF2B5EF4-FFF2-40B4-BE49-F238E27FC236}">
                <a16:creationId xmlns:a16="http://schemas.microsoft.com/office/drawing/2014/main" id="{D703D13C-3907-A7B8-D810-C5EE2F64C20C}"/>
              </a:ext>
            </a:extLst>
          </p:cNvPr>
          <p:cNvCxnSpPr>
            <a:cxnSpLocks/>
          </p:cNvCxnSpPr>
          <p:nvPr/>
        </p:nvCxnSpPr>
        <p:spPr>
          <a:xfrm>
            <a:off x="1745906" y="1854000"/>
            <a:ext cx="72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E27BFE2-E5F8-EB4B-9F61-1390FDC5A068}"/>
              </a:ext>
            </a:extLst>
          </p:cNvPr>
          <p:cNvCxnSpPr>
            <a:cxnSpLocks/>
          </p:cNvCxnSpPr>
          <p:nvPr/>
        </p:nvCxnSpPr>
        <p:spPr>
          <a:xfrm>
            <a:off x="1745906" y="3797706"/>
            <a:ext cx="72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6DF7C880-BE19-FA9E-BD0C-3CBD9A459259}"/>
              </a:ext>
            </a:extLst>
          </p:cNvPr>
          <p:cNvCxnSpPr>
            <a:cxnSpLocks/>
          </p:cNvCxnSpPr>
          <p:nvPr/>
        </p:nvCxnSpPr>
        <p:spPr>
          <a:xfrm>
            <a:off x="1745906" y="6246000"/>
            <a:ext cx="72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9545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C93CABCC-0554-0711-93EE-880045B23A79}"/>
              </a:ext>
            </a:extLst>
          </p:cNvPr>
          <p:cNvSpPr/>
          <p:nvPr/>
        </p:nvSpPr>
        <p:spPr>
          <a:xfrm>
            <a:off x="360000" y="360000"/>
            <a:ext cx="720000" cy="7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sp>
        <p:nvSpPr>
          <p:cNvPr id="4" name="ZoneTexte 3">
            <a:extLst>
              <a:ext uri="{FF2B5EF4-FFF2-40B4-BE49-F238E27FC236}">
                <a16:creationId xmlns:a16="http://schemas.microsoft.com/office/drawing/2014/main" id="{D532667A-359B-A21E-DB47-B187EE01C8BB}"/>
              </a:ext>
            </a:extLst>
          </p:cNvPr>
          <p:cNvSpPr txBox="1"/>
          <p:nvPr/>
        </p:nvSpPr>
        <p:spPr>
          <a:xfrm>
            <a:off x="1080000" y="360000"/>
            <a:ext cx="5400000" cy="720000"/>
          </a:xfrm>
          <a:prstGeom prst="rect">
            <a:avLst/>
          </a:prstGeom>
          <a:noFill/>
        </p:spPr>
        <p:txBody>
          <a:bodyPr wrap="none" lIns="216000" rtlCol="0" anchor="ctr" anchorCtr="0">
            <a:noAutofit/>
          </a:bodyPr>
          <a:lstStyle/>
          <a:p>
            <a:r>
              <a:rPr lang="fr-FR" sz="2000" dirty="0">
                <a:solidFill>
                  <a:schemeClr val="bg2">
                    <a:lumMod val="25000"/>
                  </a:schemeClr>
                </a:solidFill>
                <a:latin typeface="Century Gothic" panose="020B0502020202020204" pitchFamily="34" charset="0"/>
              </a:rPr>
              <a:t>Actions de renforcement  </a:t>
            </a:r>
          </a:p>
        </p:txBody>
      </p:sp>
      <p:grpSp>
        <p:nvGrpSpPr>
          <p:cNvPr id="13" name="Groupe 12">
            <a:extLst>
              <a:ext uri="{FF2B5EF4-FFF2-40B4-BE49-F238E27FC236}">
                <a16:creationId xmlns:a16="http://schemas.microsoft.com/office/drawing/2014/main" id="{87CB20E4-9421-8725-D0E7-AEA83B51E5BD}"/>
              </a:ext>
            </a:extLst>
          </p:cNvPr>
          <p:cNvGrpSpPr/>
          <p:nvPr/>
        </p:nvGrpSpPr>
        <p:grpSpPr>
          <a:xfrm>
            <a:off x="360000" y="360000"/>
            <a:ext cx="720000" cy="720000"/>
            <a:chOff x="-3039151" y="5228395"/>
            <a:chExt cx="720000" cy="720000"/>
          </a:xfrm>
        </p:grpSpPr>
        <p:sp>
          <p:nvSpPr>
            <p:cNvPr id="15" name="Ellipse 14">
              <a:extLst>
                <a:ext uri="{FF2B5EF4-FFF2-40B4-BE49-F238E27FC236}">
                  <a16:creationId xmlns:a16="http://schemas.microsoft.com/office/drawing/2014/main" id="{87803EA3-2A47-4391-367C-901B942DF808}"/>
                </a:ext>
              </a:extLst>
            </p:cNvPr>
            <p:cNvSpPr/>
            <p:nvPr/>
          </p:nvSpPr>
          <p:spPr>
            <a:xfrm>
              <a:off x="-3039151" y="5228395"/>
              <a:ext cx="720000" cy="7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anose="020B0502020202020204" pitchFamily="34" charset="0"/>
              </a:endParaRPr>
            </a:p>
          </p:txBody>
        </p:sp>
        <p:pic>
          <p:nvPicPr>
            <p:cNvPr id="16" name="Image 15" descr="Une image contenant texte, Police, logo, Graphique&#10;&#10;Description générée automatiquement">
              <a:extLst>
                <a:ext uri="{FF2B5EF4-FFF2-40B4-BE49-F238E27FC236}">
                  <a16:creationId xmlns:a16="http://schemas.microsoft.com/office/drawing/2014/main" id="{85821715-6118-C328-C4DE-3C3D1ECBEDC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84" b="96471" l="1071" r="31384">
                          <a14:foregroundMark x1="18699" y1="66013" x2="18699" y2="66013"/>
                          <a14:foregroundMark x1="19563" y1="74641" x2="19563" y2="74641"/>
                          <a14:foregroundMark x1="15362" y1="87843" x2="15362" y2="87843"/>
                          <a14:foregroundMark x1="20181" y1="30719" x2="20181" y2="30719"/>
                          <a14:foregroundMark x1="13468" y1="14771" x2="13468" y2="14771"/>
                          <a14:foregroundMark x1="7002" y1="53987" x2="7002" y2="53987"/>
                          <a14:foregroundMark x1="15157" y1="6144" x2="15157" y2="6144"/>
                          <a14:foregroundMark x1="15568" y1="2745" x2="15568" y2="2745"/>
                          <a14:foregroundMark x1="30231" y1="47974" x2="30231" y2="47974"/>
                          <a14:foregroundMark x1="13056" y1="96471" x2="13056" y2="96471"/>
                          <a14:foregroundMark x1="1112" y1="46013" x2="1112" y2="46013"/>
                          <a14:foregroundMark x1="31384" y1="50719" x2="31384" y2="50719"/>
                          <a14:backgroundMark x1="3213" y1="6797" x2="3213" y2="6797"/>
                          <a14:backgroundMark x1="10132" y1="25359" x2="10132" y2="25359"/>
                          <a14:backgroundMark x1="2595" y1="87843" x2="2595" y2="87843"/>
                          <a14:backgroundMark x1="26277" y1="30719" x2="26277" y2="30719"/>
                        </a14:backgroundRemoval>
                      </a14:imgEffect>
                    </a14:imgLayer>
                  </a14:imgProps>
                </a:ext>
                <a:ext uri="{28A0092B-C50C-407E-A947-70E740481C1C}">
                  <a14:useLocalDpi xmlns:a14="http://schemas.microsoft.com/office/drawing/2010/main" val="0"/>
                </a:ext>
              </a:extLst>
            </a:blip>
            <a:srcRect r="68492"/>
            <a:stretch/>
          </p:blipFill>
          <p:spPr>
            <a:xfrm>
              <a:off x="-3039151" y="5228395"/>
              <a:ext cx="720000" cy="720000"/>
            </a:xfrm>
            <a:prstGeom prst="rect">
              <a:avLst/>
            </a:prstGeom>
          </p:spPr>
        </p:pic>
      </p:grpSp>
      <p:sp>
        <p:nvSpPr>
          <p:cNvPr id="2" name="ZoneTexte 1">
            <a:extLst>
              <a:ext uri="{FF2B5EF4-FFF2-40B4-BE49-F238E27FC236}">
                <a16:creationId xmlns:a16="http://schemas.microsoft.com/office/drawing/2014/main" id="{569DAE6A-3807-15B3-C421-B7A615477545}"/>
              </a:ext>
            </a:extLst>
          </p:cNvPr>
          <p:cNvSpPr txBox="1"/>
          <p:nvPr/>
        </p:nvSpPr>
        <p:spPr>
          <a:xfrm>
            <a:off x="360000" y="2892157"/>
            <a:ext cx="2520000" cy="504000"/>
          </a:xfrm>
          <a:prstGeom prst="rect">
            <a:avLst/>
          </a:prstGeom>
          <a:noFill/>
        </p:spPr>
        <p:txBody>
          <a:bodyPr wrap="square" rtlCol="0" anchor="ctr" anchorCtr="0">
            <a:noAutofit/>
          </a:bodyPr>
          <a:lstStyle/>
          <a:p>
            <a:pPr algn="just"/>
            <a:r>
              <a:rPr lang="fr-FR" sz="1200" dirty="0">
                <a:latin typeface="Century Gothic" panose="020B0502020202020204" pitchFamily="34" charset="0"/>
              </a:rPr>
              <a:t>Ecart de rémunération pour les </a:t>
            </a:r>
            <a:r>
              <a:rPr lang="fr-FR" sz="1200" b="1" dirty="0">
                <a:latin typeface="Century Gothic" panose="020B0502020202020204" pitchFamily="34" charset="0"/>
              </a:rPr>
              <a:t>fonctionnaires </a:t>
            </a:r>
            <a:r>
              <a:rPr lang="fr-FR" sz="1200" dirty="0">
                <a:latin typeface="Century Gothic" panose="020B0502020202020204" pitchFamily="34" charset="0"/>
              </a:rPr>
              <a:t>H/F</a:t>
            </a:r>
            <a:endParaRPr lang="fr-FR" sz="1200" b="1" dirty="0">
              <a:latin typeface="Century Gothic" panose="020B0502020202020204" pitchFamily="34" charset="0"/>
            </a:endParaRPr>
          </a:p>
        </p:txBody>
      </p:sp>
      <p:sp>
        <p:nvSpPr>
          <p:cNvPr id="8" name="ZoneTexte 7">
            <a:extLst>
              <a:ext uri="{FF2B5EF4-FFF2-40B4-BE49-F238E27FC236}">
                <a16:creationId xmlns:a16="http://schemas.microsoft.com/office/drawing/2014/main" id="{943764C6-7CC1-DFDF-E6F9-4CD927200EBD}"/>
              </a:ext>
            </a:extLst>
          </p:cNvPr>
          <p:cNvSpPr txBox="1"/>
          <p:nvPr/>
        </p:nvSpPr>
        <p:spPr>
          <a:xfrm>
            <a:off x="4129548" y="2892157"/>
            <a:ext cx="6310452" cy="504000"/>
          </a:xfrm>
          <a:prstGeom prst="rect">
            <a:avLst/>
          </a:prstGeom>
          <a:noFill/>
        </p:spPr>
        <p:txBody>
          <a:bodyPr wrap="square" rtlCol="0" anchor="ctr" anchorCtr="0">
            <a:noAutofit/>
          </a:bodyPr>
          <a:lstStyle/>
          <a:p>
            <a:pPr algn="just"/>
            <a:r>
              <a:rPr lang="fr-FR" sz="1200" dirty="0">
                <a:latin typeface="Century Gothic" panose="020B0502020202020204" pitchFamily="34" charset="0"/>
              </a:rPr>
              <a:t>Création d’indicateurs de suivi des écarts lors des campagnes de rémunération afin de favoriser les augmentations des femmes</a:t>
            </a:r>
          </a:p>
        </p:txBody>
      </p:sp>
      <p:sp>
        <p:nvSpPr>
          <p:cNvPr id="3" name="ZoneTexte 2">
            <a:extLst>
              <a:ext uri="{FF2B5EF4-FFF2-40B4-BE49-F238E27FC236}">
                <a16:creationId xmlns:a16="http://schemas.microsoft.com/office/drawing/2014/main" id="{DB9563B6-8964-0EF6-74CB-191289C82535}"/>
              </a:ext>
            </a:extLst>
          </p:cNvPr>
          <p:cNvSpPr txBox="1"/>
          <p:nvPr/>
        </p:nvSpPr>
        <p:spPr>
          <a:xfrm>
            <a:off x="360000" y="3576157"/>
            <a:ext cx="2520000" cy="504000"/>
          </a:xfrm>
          <a:prstGeom prst="rect">
            <a:avLst/>
          </a:prstGeom>
          <a:noFill/>
        </p:spPr>
        <p:txBody>
          <a:bodyPr wrap="square" rtlCol="0" anchor="ctr" anchorCtr="0">
            <a:noAutofit/>
          </a:bodyPr>
          <a:lstStyle/>
          <a:p>
            <a:pPr algn="just"/>
            <a:r>
              <a:rPr lang="fr-FR" sz="1200" dirty="0">
                <a:latin typeface="Century Gothic" panose="020B0502020202020204" pitchFamily="34" charset="0"/>
              </a:rPr>
              <a:t>Ecart de rémunération pour les </a:t>
            </a:r>
            <a:r>
              <a:rPr lang="fr-FR" sz="1200" b="1" dirty="0">
                <a:latin typeface="Century Gothic" panose="020B0502020202020204" pitchFamily="34" charset="0"/>
              </a:rPr>
              <a:t>contractuels</a:t>
            </a:r>
            <a:r>
              <a:rPr lang="fr-FR" sz="1200" dirty="0">
                <a:latin typeface="Century Gothic" panose="020B0502020202020204" pitchFamily="34" charset="0"/>
              </a:rPr>
              <a:t> H/F</a:t>
            </a:r>
            <a:endParaRPr lang="fr-FR" sz="1200" b="1" dirty="0">
              <a:latin typeface="Century Gothic" panose="020B0502020202020204" pitchFamily="34" charset="0"/>
            </a:endParaRPr>
          </a:p>
        </p:txBody>
      </p:sp>
      <p:sp>
        <p:nvSpPr>
          <p:cNvPr id="14" name="ZoneTexte 13">
            <a:extLst>
              <a:ext uri="{FF2B5EF4-FFF2-40B4-BE49-F238E27FC236}">
                <a16:creationId xmlns:a16="http://schemas.microsoft.com/office/drawing/2014/main" id="{C57E3745-C582-5818-B2A3-BAB47D2DE4B3}"/>
              </a:ext>
            </a:extLst>
          </p:cNvPr>
          <p:cNvSpPr txBox="1"/>
          <p:nvPr/>
        </p:nvSpPr>
        <p:spPr>
          <a:xfrm>
            <a:off x="4129548" y="3576157"/>
            <a:ext cx="6310452" cy="504000"/>
          </a:xfrm>
          <a:prstGeom prst="rect">
            <a:avLst/>
          </a:prstGeom>
          <a:noFill/>
        </p:spPr>
        <p:txBody>
          <a:bodyPr wrap="square" rtlCol="0" anchor="ctr" anchorCtr="0">
            <a:noAutofit/>
          </a:bodyPr>
          <a:lstStyle/>
          <a:p>
            <a:pPr algn="just"/>
            <a:r>
              <a:rPr lang="fr-FR" sz="1200" dirty="0">
                <a:latin typeface="Century Gothic" panose="020B0502020202020204" pitchFamily="34" charset="0"/>
              </a:rPr>
              <a:t>Création d’indicateurs de suivi des écarts lors des campagnes de rémunération afin de conserver un traitement équitable entre les hommes et les femmes</a:t>
            </a:r>
          </a:p>
        </p:txBody>
      </p:sp>
      <p:sp>
        <p:nvSpPr>
          <p:cNvPr id="5" name="ZoneTexte 4">
            <a:extLst>
              <a:ext uri="{FF2B5EF4-FFF2-40B4-BE49-F238E27FC236}">
                <a16:creationId xmlns:a16="http://schemas.microsoft.com/office/drawing/2014/main" id="{D7E8AFFE-BCA9-BB17-1B97-9D4A7EE7BF58}"/>
              </a:ext>
            </a:extLst>
          </p:cNvPr>
          <p:cNvSpPr txBox="1"/>
          <p:nvPr/>
        </p:nvSpPr>
        <p:spPr>
          <a:xfrm>
            <a:off x="307761" y="4170156"/>
            <a:ext cx="2520000" cy="756000"/>
          </a:xfrm>
          <a:prstGeom prst="rect">
            <a:avLst/>
          </a:prstGeom>
          <a:noFill/>
        </p:spPr>
        <p:txBody>
          <a:bodyPr wrap="square" rtlCol="0" anchor="ctr" anchorCtr="0">
            <a:noAutofit/>
          </a:bodyPr>
          <a:lstStyle/>
          <a:p>
            <a:pPr algn="just"/>
            <a:r>
              <a:rPr lang="fr-FR" sz="1200" dirty="0">
                <a:latin typeface="Century Gothic" panose="020B0502020202020204" pitchFamily="34" charset="0"/>
              </a:rPr>
              <a:t>Ecart de taux de promotion H/F</a:t>
            </a:r>
            <a:endParaRPr lang="fr-FR" sz="1200" b="1" dirty="0">
              <a:latin typeface="Century Gothic" panose="020B0502020202020204" pitchFamily="34" charset="0"/>
            </a:endParaRPr>
          </a:p>
        </p:txBody>
      </p:sp>
      <p:sp>
        <p:nvSpPr>
          <p:cNvPr id="20" name="ZoneTexte 19">
            <a:extLst>
              <a:ext uri="{FF2B5EF4-FFF2-40B4-BE49-F238E27FC236}">
                <a16:creationId xmlns:a16="http://schemas.microsoft.com/office/drawing/2014/main" id="{A91BF741-5870-483D-1DAA-ADD287A6F53A}"/>
              </a:ext>
            </a:extLst>
          </p:cNvPr>
          <p:cNvSpPr txBox="1"/>
          <p:nvPr/>
        </p:nvSpPr>
        <p:spPr>
          <a:xfrm>
            <a:off x="4129548" y="4170156"/>
            <a:ext cx="6310452" cy="756000"/>
          </a:xfrm>
          <a:prstGeom prst="rect">
            <a:avLst/>
          </a:prstGeom>
          <a:noFill/>
        </p:spPr>
        <p:txBody>
          <a:bodyPr wrap="square" anchor="ctr" anchorCtr="0">
            <a:noAutofit/>
          </a:bodyPr>
          <a:lstStyle/>
          <a:p>
            <a:pPr algn="just"/>
            <a:r>
              <a:rPr lang="fr-FR" sz="1200" dirty="0">
                <a:latin typeface="Century Gothic" panose="020B0502020202020204" pitchFamily="34" charset="0"/>
              </a:rPr>
              <a:t>Intégration d’indicateurs lors du plan de promotion afin de s’assurer de l’égalité homme/femme </a:t>
            </a:r>
          </a:p>
        </p:txBody>
      </p:sp>
      <p:cxnSp>
        <p:nvCxnSpPr>
          <p:cNvPr id="21" name="Connecteur droit 20">
            <a:extLst>
              <a:ext uri="{FF2B5EF4-FFF2-40B4-BE49-F238E27FC236}">
                <a16:creationId xmlns:a16="http://schemas.microsoft.com/office/drawing/2014/main" id="{D703D13C-3907-A7B8-D810-C5EE2F64C20C}"/>
              </a:ext>
            </a:extLst>
          </p:cNvPr>
          <p:cNvCxnSpPr>
            <a:cxnSpLocks/>
          </p:cNvCxnSpPr>
          <p:nvPr/>
        </p:nvCxnSpPr>
        <p:spPr>
          <a:xfrm>
            <a:off x="1745906" y="3486157"/>
            <a:ext cx="72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E27BFE2-E5F8-EB4B-9F61-1390FDC5A068}"/>
              </a:ext>
            </a:extLst>
          </p:cNvPr>
          <p:cNvCxnSpPr>
            <a:cxnSpLocks/>
          </p:cNvCxnSpPr>
          <p:nvPr/>
        </p:nvCxnSpPr>
        <p:spPr>
          <a:xfrm>
            <a:off x="1745906" y="4249992"/>
            <a:ext cx="720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lèche : droite 6">
            <a:extLst>
              <a:ext uri="{FF2B5EF4-FFF2-40B4-BE49-F238E27FC236}">
                <a16:creationId xmlns:a16="http://schemas.microsoft.com/office/drawing/2014/main" id="{7B53072F-BA6A-2807-2742-D7D813D0BD1C}"/>
              </a:ext>
            </a:extLst>
          </p:cNvPr>
          <p:cNvSpPr/>
          <p:nvPr/>
        </p:nvSpPr>
        <p:spPr>
          <a:xfrm>
            <a:off x="3131574" y="3009409"/>
            <a:ext cx="914400" cy="269495"/>
          </a:xfrm>
          <a:prstGeom prst="rightArrow">
            <a:avLst/>
          </a:prstGeom>
          <a:noFill/>
          <a:ln>
            <a:solidFill>
              <a:srgbClr val="E6E6E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3B33E985-4CE2-0F53-00BB-F0B2A198E62D}"/>
              </a:ext>
            </a:extLst>
          </p:cNvPr>
          <p:cNvSpPr/>
          <p:nvPr/>
        </p:nvSpPr>
        <p:spPr>
          <a:xfrm>
            <a:off x="3131574" y="3684087"/>
            <a:ext cx="914400" cy="269495"/>
          </a:xfrm>
          <a:prstGeom prst="rightArrow">
            <a:avLst/>
          </a:prstGeom>
          <a:noFill/>
          <a:ln>
            <a:solidFill>
              <a:srgbClr val="E6E6E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65061204-14CA-B8C7-408A-29CE79A79D8D}"/>
              </a:ext>
            </a:extLst>
          </p:cNvPr>
          <p:cNvSpPr/>
          <p:nvPr/>
        </p:nvSpPr>
        <p:spPr>
          <a:xfrm>
            <a:off x="3131574" y="4379810"/>
            <a:ext cx="914400" cy="269495"/>
          </a:xfrm>
          <a:prstGeom prst="rightArrow">
            <a:avLst/>
          </a:prstGeom>
          <a:noFill/>
          <a:ln>
            <a:solidFill>
              <a:srgbClr val="E6E6E6"/>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F2A6CFE-6640-B3EC-2837-02346FA7A26A}"/>
              </a:ext>
            </a:extLst>
          </p:cNvPr>
          <p:cNvSpPr txBox="1"/>
          <p:nvPr/>
        </p:nvSpPr>
        <p:spPr>
          <a:xfrm>
            <a:off x="825909" y="1802191"/>
            <a:ext cx="8318090" cy="523220"/>
          </a:xfrm>
          <a:prstGeom prst="rect">
            <a:avLst/>
          </a:prstGeom>
          <a:solidFill>
            <a:schemeClr val="bg1">
              <a:lumMod val="95000"/>
            </a:schemeClr>
          </a:solidFill>
        </p:spPr>
        <p:txBody>
          <a:bodyPr wrap="square" rtlCol="0">
            <a:spAutoFit/>
          </a:bodyPr>
          <a:lstStyle/>
          <a:p>
            <a:r>
              <a:rPr lang="fr-FR" sz="1400" dirty="0">
                <a:latin typeface="Century Gothic" panose="020B0502020202020204" pitchFamily="34" charset="0"/>
              </a:rPr>
              <a:t>Afin de maintenir cet index et d’aller toujours plus loin en matière d’égalité H/F au sein du CD, les actions seront les suivantes : </a:t>
            </a:r>
          </a:p>
        </p:txBody>
      </p:sp>
    </p:spTree>
    <p:extLst>
      <p:ext uri="{BB962C8B-B14F-4D97-AF65-F5344CB8AC3E}">
        <p14:creationId xmlns:p14="http://schemas.microsoft.com/office/powerpoint/2010/main" val="1470608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3522</TotalTime>
  <Words>735</Words>
  <Application>Microsoft Office PowerPoint</Application>
  <PresentationFormat>Personnalisé</PresentationFormat>
  <Paragraphs>70</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Calibri Light</vt:lpstr>
      <vt:lpstr>Century Gothic</vt:lpstr>
      <vt:lpstr>Thème Office</vt:lpstr>
      <vt:lpstr>Présentation PowerPoint</vt:lpstr>
      <vt:lpstr>Présentation PowerPoint</vt:lpstr>
      <vt:lpstr>Présentation PowerPoint</vt:lpstr>
      <vt:lpstr>Présentation PowerPoint</vt:lpstr>
    </vt:vector>
  </TitlesOfParts>
  <Company>Conseil Departemental des Yvelines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SGarciaFernandez@yvelines.fr</dc:creator>
  <cp:lastModifiedBy>GARCIA-FERNANDEZ Shirley</cp:lastModifiedBy>
  <cp:revision>52</cp:revision>
  <dcterms:created xsi:type="dcterms:W3CDTF">2024-07-10T10:56:08Z</dcterms:created>
  <dcterms:modified xsi:type="dcterms:W3CDTF">2025-09-29T12:53:19Z</dcterms:modified>
</cp:coreProperties>
</file>