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11" r:id="rId2"/>
    <p:sldId id="512" r:id="rId3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UY Béatrice" initials="BB" lastIdx="5" clrIdx="0">
    <p:extLst>
      <p:ext uri="{19B8F6BF-5375-455C-9EA6-DF929625EA0E}">
        <p15:presenceInfo xmlns:p15="http://schemas.microsoft.com/office/powerpoint/2012/main" userId="S-1-5-21-3390126325-212327632-3205074737-40561" providerId="AD"/>
      </p:ext>
    </p:extLst>
  </p:cmAuthor>
  <p:cmAuthor id="2" name="PLOTEAU Florence" initials="PF" lastIdx="1" clrIdx="1">
    <p:extLst>
      <p:ext uri="{19B8F6BF-5375-455C-9EA6-DF929625EA0E}">
        <p15:presenceInfo xmlns:p15="http://schemas.microsoft.com/office/powerpoint/2012/main" userId="S-1-5-21-3390126325-212327632-3205074737-45857" providerId="AD"/>
      </p:ext>
    </p:extLst>
  </p:cmAuthor>
  <p:cmAuthor id="3" name="DUPAS Stéphanie" initials="DS" lastIdx="2" clrIdx="2">
    <p:extLst>
      <p:ext uri="{19B8F6BF-5375-455C-9EA6-DF929625EA0E}">
        <p15:presenceInfo xmlns:p15="http://schemas.microsoft.com/office/powerpoint/2012/main" userId="S-1-5-21-3390126325-212327632-3205074737-12354" providerId="AD"/>
      </p:ext>
    </p:extLst>
  </p:cmAuthor>
  <p:cmAuthor id="4" name="Gagnet Sylvie" initials="GS" lastIdx="6" clrIdx="3">
    <p:extLst>
      <p:ext uri="{19B8F6BF-5375-455C-9EA6-DF929625EA0E}">
        <p15:presenceInfo xmlns:p15="http://schemas.microsoft.com/office/powerpoint/2012/main" userId="S-1-5-21-3390126325-212327632-3205074737-126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0073"/>
    <a:srgbClr val="FF4BBA"/>
    <a:srgbClr val="99CC00"/>
    <a:srgbClr val="B5CF49"/>
    <a:srgbClr val="BCD359"/>
    <a:srgbClr val="FF9966"/>
    <a:srgbClr val="BAD256"/>
    <a:srgbClr val="C4D86E"/>
    <a:srgbClr val="8FAAD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3792" autoAdjust="0"/>
  </p:normalViewPr>
  <p:slideViewPr>
    <p:cSldViewPr snapToGrid="0">
      <p:cViewPr varScale="1">
        <p:scale>
          <a:sx n="114" d="100"/>
          <a:sy n="114" d="100"/>
        </p:scale>
        <p:origin x="44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10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91607-0F40-4D6F-B2A6-276A745FA6DD}" type="datetimeFigureOut">
              <a:rPr lang="fr-FR" smtClean="0"/>
              <a:t>07/03/2024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dirty="0"/>
              <a:t>Direction Autonomie - MDA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B914B-F969-4B69-84D5-66F9EEEA7076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6" name="Espace réservé de la date 2"/>
          <p:cNvSpPr txBox="1">
            <a:spLocks/>
          </p:cNvSpPr>
          <p:nvPr/>
        </p:nvSpPr>
        <p:spPr>
          <a:xfrm>
            <a:off x="0" y="34241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9" name="Espace réservé de l'en-tête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dirty="0"/>
              <a:t>Direction Autonomie - MDA</a:t>
            </a:r>
          </a:p>
        </p:txBody>
      </p:sp>
    </p:spTree>
    <p:extLst>
      <p:ext uri="{BB962C8B-B14F-4D97-AF65-F5344CB8AC3E}">
        <p14:creationId xmlns:p14="http://schemas.microsoft.com/office/powerpoint/2010/main" val="1022511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7BFAF-4BE1-4516-B869-4BA391B75A2C}" type="datetimeFigureOut">
              <a:rPr lang="fr-FR" smtClean="0"/>
              <a:t>07/03/2024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dirty="0"/>
              <a:t>Direction Autonomie - MDA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6D20D-689C-49C7-83C8-BD7DFA25D49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0090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4 </a:t>
            </a:r>
            <a:r>
              <a:rPr lang="fr-FR" dirty="0" err="1"/>
              <a:t>pieces</a:t>
            </a:r>
            <a:r>
              <a:rPr lang="fr-FR" dirty="0"/>
              <a:t> à joindre</a:t>
            </a:r>
          </a:p>
          <a:p>
            <a:r>
              <a:rPr lang="fr-FR" dirty="0"/>
              <a:t>Formulaire de demande</a:t>
            </a:r>
          </a:p>
          <a:p>
            <a:r>
              <a:rPr lang="fr-FR" dirty="0"/>
              <a:t>Piece d’identité</a:t>
            </a:r>
          </a:p>
          <a:p>
            <a:r>
              <a:rPr lang="fr-FR" dirty="0"/>
              <a:t>Justificatif de domicile</a:t>
            </a:r>
          </a:p>
          <a:p>
            <a:r>
              <a:rPr lang="fr-FR" dirty="0"/>
              <a:t>Certificat médical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56D20D-689C-49C7-83C8-BD7DFA25D49B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5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9960F-7A5D-4E69-A8E1-7AECED274CA8}" type="datetime1">
              <a:rPr lang="fr-FR" smtClean="0"/>
              <a:t>07/03/2024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9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0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1785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C909-5426-4E9C-945A-5BD607D8433A}" type="datetime1">
              <a:rPr lang="fr-FR" smtClean="0"/>
              <a:t>07/03/2024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5546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D7B11-D06C-4572-8D15-D7E0939725D5}" type="datetime1">
              <a:rPr lang="fr-FR" smtClean="0"/>
              <a:t>07/03/2024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24668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8F188-C8A6-4944-BE58-85270C71603D}" type="datetime1">
              <a:rPr lang="fr-FR" smtClean="0"/>
              <a:t>07/03/2024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00563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F2DBF-9BF1-49B5-947E-7941BB622F44}" type="datetime1">
              <a:rPr lang="fr-FR" smtClean="0"/>
              <a:t>07/03/2024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8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-4011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8196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1C3C-0ECE-4452-B68C-26A1C219B01A}" type="datetime1">
              <a:rPr lang="fr-FR" smtClean="0"/>
              <a:t>07/03/2024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9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-4011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7627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50B5-A5CE-422E-A138-DF06D1B40DE5}" type="datetime1">
              <a:rPr lang="fr-FR" smtClean="0"/>
              <a:t>07/03/2024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10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-4011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6544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4B3E6-4808-422B-897F-91109B636D97}" type="datetime1">
              <a:rPr lang="fr-FR" smtClean="0"/>
              <a:t>07/03/2024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11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-4011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99347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2736" y="3376529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9AF0-0918-472C-B650-A9202CE29F63}" type="datetime1">
              <a:rPr lang="fr-FR" smtClean="0"/>
              <a:t>07/03/2024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8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-4011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04252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36B1-1D62-45AA-9537-92BE828FC29B}" type="datetime1">
              <a:rPr lang="fr-FR" smtClean="0"/>
              <a:t>07/03/2024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6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-4011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06177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D832-7304-4744-986F-1BEEB5266E96}" type="datetime1">
              <a:rPr lang="fr-FR" smtClean="0"/>
              <a:t>07/03/2024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8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-4011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25578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EDC2-984B-4672-B862-937DC45DFF4C}" type="datetime1">
              <a:rPr lang="fr-FR" smtClean="0"/>
              <a:t>07/03/2024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8" name="Image 8" descr="CG78_page_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0058" b="90931"/>
          <a:stretch/>
        </p:blipFill>
        <p:spPr bwMode="auto">
          <a:xfrm>
            <a:off x="-4011" y="0"/>
            <a:ext cx="4271211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01778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F4DD9-337F-408C-87E8-0A610DE23095}" type="datetime1">
              <a:rPr lang="fr-FR" smtClean="0"/>
              <a:t>07/03/2024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7CD1-4617-4903-99B7-66D9B0C07D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304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8" r:id="rId11"/>
    <p:sldLayoutId id="2147483659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mdphenligne.cnsa.fr/mdph/78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78-92.fr/annuaire/aides-et-services/detail/les-formulaires-de-demande-mdph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78-92.fr/annuaire/aides-et-services/detail/allocation-personnalisee-dautonomie-ap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1378" y="44437"/>
            <a:ext cx="10515600" cy="1325563"/>
          </a:xfrm>
        </p:spPr>
        <p:txBody>
          <a:bodyPr>
            <a:normAutofit/>
          </a:bodyPr>
          <a:lstStyle/>
          <a:p>
            <a:r>
              <a:rPr lang="fr-FR" altLang="fr-FR" sz="3200" b="1" dirty="0">
                <a:solidFill>
                  <a:srgbClr val="D30073"/>
                </a:solidFill>
                <a:latin typeface="Berlin Sans FB Demi" panose="020E0802020502020306" pitchFamily="34" charset="0"/>
              </a:rPr>
              <a:t>Parcours d’une demande MDPH </a:t>
            </a: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F2DBF-9BF1-49B5-947E-7941BB622F44}" type="datetime1">
              <a:rPr lang="fr-FR" smtClean="0"/>
              <a:t>07/03/2024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1</a:t>
            </a:fld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453067" y="1055716"/>
            <a:ext cx="9196885" cy="649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</a:rPr>
              <a:t>?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322438" y="850194"/>
            <a:ext cx="9196885" cy="649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1800" dirty="0">
                <a:solidFill>
                  <a:srgbClr val="D30073"/>
                </a:solidFill>
                <a:latin typeface="Berlin Sans FB Demi" panose="020E0802020502020306" pitchFamily="34" charset="0"/>
              </a:rPr>
              <a:t>En situation de handicap, j’ai besoin d’aide </a:t>
            </a:r>
            <a:r>
              <a:rPr lang="fr-FR" sz="2400" dirty="0">
                <a:ln w="0"/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</a:rPr>
              <a:t>-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4542" y="2995258"/>
            <a:ext cx="9326855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Berlin Sans FB Demi" panose="020E0802020502020306" pitchFamily="34" charset="0"/>
                <a:sym typeface="Wingdings" panose="05000000000000000000" pitchFamily="2" charset="2"/>
              </a:rPr>
              <a:t>                 Saisissiez votre demande auprès de la MDPH via le télé service :</a:t>
            </a:r>
          </a:p>
          <a:p>
            <a:endParaRPr lang="fr-FR" dirty="0">
              <a:solidFill>
                <a:schemeClr val="accent5"/>
              </a:solidFill>
            </a:endParaRPr>
          </a:p>
          <a:p>
            <a:r>
              <a:rPr lang="fr-FR" dirty="0">
                <a:solidFill>
                  <a:schemeClr val="accent5"/>
                </a:solidFill>
              </a:rPr>
              <a:t>		</a:t>
            </a:r>
            <a:r>
              <a:rPr lang="fr-FR" sz="2000" dirty="0">
                <a:hlinkClick r:id="rId3"/>
              </a:rPr>
              <a:t>MDPH Yvelines | MDPH en ligne (cnsa.fr)</a:t>
            </a:r>
            <a:endParaRPr lang="fr-FR" sz="2000" dirty="0">
              <a:solidFill>
                <a:schemeClr val="accent5"/>
              </a:solidFill>
              <a:latin typeface="Berlin Sans FB Demi" panose="020E0802020502020306" pitchFamily="34" charset="0"/>
              <a:sym typeface="Wingdings" panose="05000000000000000000" pitchFamily="2" charset="2"/>
            </a:endParaRPr>
          </a:p>
          <a:p>
            <a:endParaRPr lang="fr-FR" dirty="0">
              <a:latin typeface="Berlin Sans FB Demi" panose="020E0802020502020306" pitchFamily="34" charset="0"/>
              <a:sym typeface="Wingdings" panose="05000000000000000000" pitchFamily="2" charset="2"/>
            </a:endParaRPr>
          </a:p>
          <a:p>
            <a:r>
              <a:rPr lang="fr-FR" dirty="0">
                <a:latin typeface="Berlin Sans FB Demi" panose="020E0802020502020306" pitchFamily="34" charset="0"/>
                <a:sym typeface="Wingdings" panose="05000000000000000000" pitchFamily="2" charset="2"/>
              </a:rPr>
              <a:t>Ou</a:t>
            </a:r>
          </a:p>
          <a:p>
            <a:endParaRPr lang="fr-FR" dirty="0">
              <a:latin typeface="Berlin Sans FB Demi" panose="020E0802020502020306" pitchFamily="34" charset="0"/>
              <a:sym typeface="Wingdings" panose="05000000000000000000" pitchFamily="2" charset="2"/>
            </a:endParaRPr>
          </a:p>
          <a:p>
            <a:r>
              <a:rPr lang="fr-FR" dirty="0">
                <a:latin typeface="Berlin Sans FB Demi" panose="020E0802020502020306" pitchFamily="34" charset="0"/>
                <a:sym typeface="Wingdings" panose="05000000000000000000" pitchFamily="2" charset="2"/>
              </a:rPr>
              <a:t>Téléchargez le formulaire de demande et certificat MDPH :</a:t>
            </a:r>
          </a:p>
          <a:p>
            <a:r>
              <a:rPr lang="fr-FR" dirty="0">
                <a:solidFill>
                  <a:srgbClr val="FF0000"/>
                </a:solidFill>
                <a:hlinkClick r:id="rId4"/>
              </a:rPr>
              <a:t>https://www.78-92.fr/annuaire/aides-et-services/detail/les-formulaires-de-demande-mdph</a:t>
            </a:r>
            <a:endParaRPr lang="fr-FR" dirty="0">
              <a:solidFill>
                <a:srgbClr val="FF0000"/>
              </a:solidFill>
            </a:endParaRPr>
          </a:p>
          <a:p>
            <a:endParaRPr lang="fr-FR" dirty="0">
              <a:latin typeface="Berlin Sans FB Demi" panose="020E0802020502020306" pitchFamily="34" charset="0"/>
              <a:sym typeface="Wingdings" panose="05000000000000000000" pitchFamily="2" charset="2"/>
            </a:endParaRPr>
          </a:p>
          <a:p>
            <a:r>
              <a:rPr lang="fr-FR" dirty="0">
                <a:latin typeface="Berlin Sans FB Demi" panose="020E0802020502020306" pitchFamily="34" charset="0"/>
                <a:sym typeface="Wingdings" panose="05000000000000000000" pitchFamily="2" charset="2"/>
              </a:rPr>
              <a:t>Adressez le à :</a:t>
            </a:r>
          </a:p>
          <a:p>
            <a:r>
              <a:rPr lang="fr-FR" dirty="0">
                <a:latin typeface="Berlin Sans FB Demi" panose="020E0802020502020306" pitchFamily="34" charset="0"/>
              </a:rPr>
              <a:t>MDPH 78</a:t>
            </a:r>
          </a:p>
          <a:p>
            <a:r>
              <a:rPr lang="fr-FR" dirty="0">
                <a:latin typeface="Berlin Sans FB Demi" panose="020E0802020502020306" pitchFamily="34" charset="0"/>
              </a:rPr>
              <a:t>TSA 60100</a:t>
            </a:r>
          </a:p>
          <a:p>
            <a:r>
              <a:rPr lang="fr-FR" dirty="0">
                <a:latin typeface="Berlin Sans FB Demi" panose="020E0802020502020306" pitchFamily="34" charset="0"/>
              </a:rPr>
              <a:t>78539 BUC CEDEX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3289" y="873318"/>
            <a:ext cx="1174703" cy="180032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1892" y="1299349"/>
            <a:ext cx="2019243" cy="1374290"/>
          </a:xfrm>
          <a:prstGeom prst="rect">
            <a:avLst/>
          </a:prstGeom>
        </p:spPr>
      </p:pic>
      <p:grpSp>
        <p:nvGrpSpPr>
          <p:cNvPr id="14" name="Groupe 13"/>
          <p:cNvGrpSpPr/>
          <p:nvPr/>
        </p:nvGrpSpPr>
        <p:grpSpPr>
          <a:xfrm>
            <a:off x="2731111" y="1751220"/>
            <a:ext cx="1200915" cy="792568"/>
            <a:chOff x="2399570" y="760555"/>
            <a:chExt cx="1200915" cy="792568"/>
          </a:xfrm>
          <a:scene3d>
            <a:camera prst="orthographicFront"/>
            <a:lightRig rig="flat" dir="t"/>
          </a:scene3d>
        </p:grpSpPr>
        <p:sp>
          <p:nvSpPr>
            <p:cNvPr id="15" name="Ellipse 14"/>
            <p:cNvSpPr/>
            <p:nvPr/>
          </p:nvSpPr>
          <p:spPr>
            <a:xfrm>
              <a:off x="2399570" y="760555"/>
              <a:ext cx="1200915" cy="792568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363841"/>
                <a:satOff val="-20982"/>
                <a:lumOff val="2157"/>
                <a:alphaOff val="0"/>
              </a:schemeClr>
            </a:fillRef>
            <a:effectRef idx="2">
              <a:schemeClr val="accent2">
                <a:hueOff val="-363841"/>
                <a:satOff val="-20982"/>
                <a:lumOff val="215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Ellipse 4"/>
            <p:cNvSpPr/>
            <p:nvPr/>
          </p:nvSpPr>
          <p:spPr>
            <a:xfrm>
              <a:off x="2575440" y="876624"/>
              <a:ext cx="849175" cy="5604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Demande MDPH</a:t>
              </a: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3918280" y="1563960"/>
            <a:ext cx="1478379" cy="1071736"/>
            <a:chOff x="3178546" y="453019"/>
            <a:chExt cx="1585137" cy="1385609"/>
          </a:xfrm>
          <a:scene3d>
            <a:camera prst="orthographicFront"/>
            <a:lightRig rig="flat" dir="t"/>
          </a:scene3d>
        </p:grpSpPr>
        <p:sp>
          <p:nvSpPr>
            <p:cNvPr id="18" name="Flèche droite 17"/>
            <p:cNvSpPr/>
            <p:nvPr/>
          </p:nvSpPr>
          <p:spPr>
            <a:xfrm>
              <a:off x="3178546" y="453019"/>
              <a:ext cx="1585137" cy="1385609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lnRef>
            <a:fillRef idx="1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Flèche droite 4"/>
            <p:cNvSpPr/>
            <p:nvPr/>
          </p:nvSpPr>
          <p:spPr>
            <a:xfrm>
              <a:off x="3574830" y="660860"/>
              <a:ext cx="772754" cy="969927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1524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kern="1200" dirty="0">
                  <a:solidFill>
                    <a:schemeClr val="tx1"/>
                  </a:solidFill>
                </a:rPr>
                <a:t>Envoi du dossier de demande</a:t>
              </a: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5441943" y="1719321"/>
            <a:ext cx="1073502" cy="792568"/>
            <a:chOff x="4684236" y="760555"/>
            <a:chExt cx="1073502" cy="792568"/>
          </a:xfrm>
          <a:scene3d>
            <a:camera prst="orthographicFront"/>
            <a:lightRig rig="flat" dir="t"/>
          </a:scene3d>
        </p:grpSpPr>
        <p:sp>
          <p:nvSpPr>
            <p:cNvPr id="21" name="Ellipse 20"/>
            <p:cNvSpPr/>
            <p:nvPr/>
          </p:nvSpPr>
          <p:spPr>
            <a:xfrm>
              <a:off x="4684236" y="760555"/>
              <a:ext cx="1073502" cy="792568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727682"/>
                <a:satOff val="-41964"/>
                <a:lumOff val="4314"/>
                <a:alphaOff val="0"/>
              </a:schemeClr>
            </a:fillRef>
            <a:effectRef idx="2">
              <a:schemeClr val="accent2">
                <a:hueOff val="-727682"/>
                <a:satOff val="-41964"/>
                <a:lumOff val="431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Ellipse 4"/>
            <p:cNvSpPr/>
            <p:nvPr/>
          </p:nvSpPr>
          <p:spPr>
            <a:xfrm>
              <a:off x="4841447" y="876624"/>
              <a:ext cx="759080" cy="5604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Instruction </a:t>
              </a:r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6560729" y="1607967"/>
            <a:ext cx="1373308" cy="1055950"/>
            <a:chOff x="5220987" y="464035"/>
            <a:chExt cx="1585137" cy="1385609"/>
          </a:xfrm>
          <a:scene3d>
            <a:camera prst="orthographicFront"/>
            <a:lightRig rig="flat" dir="t"/>
          </a:scene3d>
        </p:grpSpPr>
        <p:sp>
          <p:nvSpPr>
            <p:cNvPr id="24" name="Flèche droite 23"/>
            <p:cNvSpPr/>
            <p:nvPr/>
          </p:nvSpPr>
          <p:spPr>
            <a:xfrm>
              <a:off x="5220987" y="464035"/>
              <a:ext cx="1585137" cy="1385609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lnRef>
            <a:fillRef idx="1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Flèche droite 4"/>
            <p:cNvSpPr/>
            <p:nvPr/>
          </p:nvSpPr>
          <p:spPr>
            <a:xfrm>
              <a:off x="5617272" y="671876"/>
              <a:ext cx="772754" cy="969927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1524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kern="1200" dirty="0">
                  <a:solidFill>
                    <a:schemeClr val="tx1"/>
                  </a:solidFill>
                </a:rPr>
                <a:t>PAT</a:t>
              </a: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7934037" y="1684436"/>
            <a:ext cx="1148471" cy="792568"/>
            <a:chOff x="6905196" y="760555"/>
            <a:chExt cx="1148471" cy="792568"/>
          </a:xfrm>
          <a:scene3d>
            <a:camera prst="orthographicFront"/>
            <a:lightRig rig="flat" dir="t"/>
          </a:scene3d>
        </p:grpSpPr>
        <p:sp>
          <p:nvSpPr>
            <p:cNvPr id="27" name="Ellipse 26"/>
            <p:cNvSpPr/>
            <p:nvPr/>
          </p:nvSpPr>
          <p:spPr>
            <a:xfrm>
              <a:off x="6905196" y="760555"/>
              <a:ext cx="1148471" cy="792568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1091522"/>
                <a:satOff val="-62946"/>
                <a:lumOff val="6471"/>
                <a:alphaOff val="0"/>
              </a:schemeClr>
            </a:fillRef>
            <a:effectRef idx="2">
              <a:schemeClr val="accent2">
                <a:hueOff val="-1091522"/>
                <a:satOff val="-62946"/>
                <a:lumOff val="647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Ellipse 4"/>
            <p:cNvSpPr/>
            <p:nvPr/>
          </p:nvSpPr>
          <p:spPr>
            <a:xfrm>
              <a:off x="7073386" y="876624"/>
              <a:ext cx="812091" cy="5604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Evaluation </a:t>
              </a:r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9082508" y="1670861"/>
            <a:ext cx="991111" cy="839876"/>
            <a:chOff x="7479432" y="464035"/>
            <a:chExt cx="1585137" cy="1385609"/>
          </a:xfrm>
          <a:scene3d>
            <a:camera prst="orthographicFront"/>
            <a:lightRig rig="flat" dir="t"/>
          </a:scene3d>
        </p:grpSpPr>
        <p:sp>
          <p:nvSpPr>
            <p:cNvPr id="30" name="Flèche droite 29"/>
            <p:cNvSpPr/>
            <p:nvPr/>
          </p:nvSpPr>
          <p:spPr>
            <a:xfrm>
              <a:off x="7479432" y="464035"/>
              <a:ext cx="1585137" cy="1385609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-636919"/>
                <a:satOff val="-56510"/>
                <a:lumOff val="-577"/>
                <a:alphaOff val="0"/>
              </a:schemeClr>
            </a:lnRef>
            <a:fillRef idx="1">
              <a:schemeClr val="accent2">
                <a:tint val="40000"/>
                <a:alpha val="90000"/>
                <a:hueOff val="-636919"/>
                <a:satOff val="-56510"/>
                <a:lumOff val="-577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-636919"/>
                <a:satOff val="-56510"/>
                <a:lumOff val="-57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Flèche droite 4"/>
            <p:cNvSpPr/>
            <p:nvPr/>
          </p:nvSpPr>
          <p:spPr>
            <a:xfrm>
              <a:off x="7875716" y="671876"/>
              <a:ext cx="772754" cy="969927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1524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kern="1200" dirty="0">
                  <a:solidFill>
                    <a:schemeClr val="tx1"/>
                  </a:solidFill>
                </a:rPr>
                <a:t>PAT </a:t>
              </a:r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10040412" y="1678673"/>
            <a:ext cx="1290500" cy="792568"/>
            <a:chOff x="9065029" y="764344"/>
            <a:chExt cx="1290500" cy="792568"/>
          </a:xfrm>
          <a:scene3d>
            <a:camera prst="orthographicFront"/>
            <a:lightRig rig="flat" dir="t"/>
          </a:scene3d>
        </p:grpSpPr>
        <p:sp>
          <p:nvSpPr>
            <p:cNvPr id="33" name="Ellipse 32"/>
            <p:cNvSpPr/>
            <p:nvPr/>
          </p:nvSpPr>
          <p:spPr>
            <a:xfrm>
              <a:off x="9065029" y="764344"/>
              <a:ext cx="1290500" cy="792568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1455363"/>
                <a:satOff val="-83928"/>
                <a:lumOff val="8628"/>
                <a:alphaOff val="0"/>
              </a:schemeClr>
            </a:fillRef>
            <a:effectRef idx="2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Ellipse 4"/>
            <p:cNvSpPr/>
            <p:nvPr/>
          </p:nvSpPr>
          <p:spPr>
            <a:xfrm>
              <a:off x="9254018" y="880413"/>
              <a:ext cx="912522" cy="56043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Décision de la CDAPH</a:t>
              </a:r>
            </a:p>
          </p:txBody>
        </p:sp>
      </p:grpSp>
      <p:grpSp>
        <p:nvGrpSpPr>
          <p:cNvPr id="35" name="Groupe 34"/>
          <p:cNvGrpSpPr/>
          <p:nvPr/>
        </p:nvGrpSpPr>
        <p:grpSpPr>
          <a:xfrm>
            <a:off x="11353800" y="1726178"/>
            <a:ext cx="792569" cy="706368"/>
            <a:chOff x="9813603" y="476186"/>
            <a:chExt cx="1585137" cy="1385609"/>
          </a:xfrm>
          <a:scene3d>
            <a:camera prst="orthographicFront"/>
            <a:lightRig rig="flat" dir="t"/>
          </a:scene3d>
        </p:grpSpPr>
        <p:sp>
          <p:nvSpPr>
            <p:cNvPr id="36" name="Flèche droite 35"/>
            <p:cNvSpPr/>
            <p:nvPr/>
          </p:nvSpPr>
          <p:spPr>
            <a:xfrm>
              <a:off x="9813603" y="476186"/>
              <a:ext cx="1585137" cy="1385609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lnRef>
            <a:fillRef idx="1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Flèche droite 4"/>
            <p:cNvSpPr/>
            <p:nvPr/>
          </p:nvSpPr>
          <p:spPr>
            <a:xfrm>
              <a:off x="10209887" y="684027"/>
              <a:ext cx="772754" cy="969927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940" tIns="6985" rIns="13970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050" b="1" kern="12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8" name="Imag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1750" y="3429000"/>
            <a:ext cx="1359526" cy="72339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03CF0BF-36DC-4112-93BE-021ED98A7B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12506" y="2795505"/>
            <a:ext cx="3910129" cy="205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0918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9603" y="371245"/>
            <a:ext cx="11665259" cy="1325563"/>
          </a:xfrm>
        </p:spPr>
        <p:txBody>
          <a:bodyPr>
            <a:normAutofit fontScale="90000"/>
          </a:bodyPr>
          <a:lstStyle/>
          <a:p>
            <a:r>
              <a:rPr lang="fr-FR" altLang="fr-FR" sz="3200" b="1" dirty="0">
                <a:solidFill>
                  <a:srgbClr val="D30073"/>
                </a:solidFill>
                <a:latin typeface="Berlin Sans FB Demi" panose="020E0802020502020306" pitchFamily="34" charset="0"/>
              </a:rPr>
              <a:t>Parcours d’une demande d’aide à l’autonomie (DAA) pour obtenir l’ allocation personnalisée d’autonomie (APA) notamment</a:t>
            </a: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F2DBF-9BF1-49B5-947E-7941BB622F44}" type="datetime1">
              <a:rPr lang="fr-FR" smtClean="0"/>
              <a:t>07/03/2024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7CD1-4617-4903-99B7-66D9B0C07DDB}" type="slidenum">
              <a:rPr lang="fr-FR" smtClean="0"/>
              <a:t>2</a:t>
            </a:fld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409603" y="1697856"/>
            <a:ext cx="11524976" cy="649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>
                <a:solidFill>
                  <a:srgbClr val="D30073"/>
                </a:solidFill>
                <a:latin typeface="Berlin Sans FB Demi" panose="020E0802020502020306" pitchFamily="34" charset="0"/>
              </a:rPr>
              <a:t>Agé, j’ai besoin d’aide à domicile pour préparer mes repas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1373" y="3682983"/>
            <a:ext cx="110642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Berlin Sans FB Demi" panose="020E0802020502020306" pitchFamily="34" charset="0"/>
                <a:sym typeface="Wingdings" panose="05000000000000000000" pitchFamily="2" charset="2"/>
              </a:rPr>
              <a:t>Téléchargez le formulaire de demande et certificat médical de Demande d’Aide à l’Autonomie DAA : </a:t>
            </a:r>
          </a:p>
          <a:p>
            <a:r>
              <a:rPr lang="fr-FR" dirty="0">
                <a:latin typeface="Berlin Sans FB Demi" panose="020E0802020502020306" pitchFamily="34" charset="0"/>
                <a:sym typeface="Wingdings" panose="05000000000000000000" pitchFamily="2" charset="2"/>
                <a:hlinkClick r:id="rId2"/>
              </a:rPr>
              <a:t>https://78-92.fr/annuaire/aides-et-services/detail</a:t>
            </a:r>
            <a:r>
              <a:rPr lang="fr-FR">
                <a:latin typeface="Berlin Sans FB Demi" panose="020E0802020502020306" pitchFamily="34" charset="0"/>
                <a:sym typeface="Wingdings" panose="05000000000000000000" pitchFamily="2" charset="2"/>
                <a:hlinkClick r:id="rId2"/>
              </a:rPr>
              <a:t>/allocation-personnalisee-dautonomie-apa</a:t>
            </a:r>
            <a:endParaRPr lang="fr-FR">
              <a:latin typeface="Berlin Sans FB Demi" panose="020E0802020502020306" pitchFamily="34" charset="0"/>
              <a:sym typeface="Wingdings" panose="05000000000000000000" pitchFamily="2" charset="2"/>
            </a:endParaRPr>
          </a:p>
          <a:p>
            <a:r>
              <a:rPr lang="fr-FR" dirty="0">
                <a:latin typeface="Berlin Sans FB Demi" panose="020E0802020502020306" pitchFamily="34" charset="0"/>
                <a:sym typeface="Wingdings" panose="05000000000000000000" pitchFamily="2" charset="2"/>
              </a:rPr>
              <a:t></a:t>
            </a:r>
            <a:endParaRPr lang="fr-FR" dirty="0">
              <a:latin typeface="Berlin Sans FB Demi" panose="020E0802020502020306" pitchFamily="34" charset="0"/>
            </a:endParaRPr>
          </a:p>
          <a:p>
            <a:r>
              <a:rPr lang="fr-FR" dirty="0">
                <a:latin typeface="Berlin Sans FB Demi" panose="020E0802020502020306" pitchFamily="34" charset="0"/>
              </a:rPr>
              <a:t>Hôtel du Département</a:t>
            </a:r>
          </a:p>
          <a:p>
            <a:r>
              <a:rPr lang="fr-FR" dirty="0">
                <a:latin typeface="Berlin Sans FB Demi" panose="020E0802020502020306" pitchFamily="34" charset="0"/>
              </a:rPr>
              <a:t>DA MDA </a:t>
            </a:r>
          </a:p>
          <a:p>
            <a:r>
              <a:rPr lang="fr-FR" dirty="0">
                <a:latin typeface="Berlin Sans FB Demi" panose="020E0802020502020306" pitchFamily="34" charset="0"/>
              </a:rPr>
              <a:t>PGCA </a:t>
            </a:r>
          </a:p>
          <a:p>
            <a:r>
              <a:rPr lang="fr-FR" dirty="0">
                <a:latin typeface="Berlin Sans FB Demi" panose="020E0802020502020306" pitchFamily="34" charset="0"/>
              </a:rPr>
              <a:t>2, place André Mignot</a:t>
            </a:r>
          </a:p>
          <a:p>
            <a:r>
              <a:rPr lang="fr-FR" dirty="0">
                <a:latin typeface="Berlin Sans FB Demi" panose="020E0802020502020306" pitchFamily="34" charset="0"/>
              </a:rPr>
              <a:t>78012 VERSAILLES CEDEX</a:t>
            </a:r>
          </a:p>
          <a:p>
            <a:endParaRPr lang="fr-FR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  <a:p>
            <a:endParaRPr lang="fr-FR" dirty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79668" y="2334487"/>
            <a:ext cx="1085023" cy="803060"/>
            <a:chOff x="842" y="755309"/>
            <a:chExt cx="1085023" cy="803060"/>
          </a:xfrm>
          <a:scene3d>
            <a:camera prst="orthographicFront"/>
            <a:lightRig rig="flat" dir="t"/>
          </a:scene3d>
        </p:grpSpPr>
        <p:sp>
          <p:nvSpPr>
            <p:cNvPr id="9" name="Ellipse 8"/>
            <p:cNvSpPr/>
            <p:nvPr/>
          </p:nvSpPr>
          <p:spPr>
            <a:xfrm>
              <a:off x="842" y="755309"/>
              <a:ext cx="1085023" cy="803060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lipse 4"/>
            <p:cNvSpPr/>
            <p:nvPr/>
          </p:nvSpPr>
          <p:spPr>
            <a:xfrm>
              <a:off x="159740" y="872914"/>
              <a:ext cx="767227" cy="5678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Difficulté pour mes repas</a:t>
              </a:r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1146076" y="2234954"/>
            <a:ext cx="1804636" cy="966602"/>
            <a:chOff x="589064" y="534145"/>
            <a:chExt cx="1906786" cy="1403951"/>
          </a:xfrm>
          <a:scene3d>
            <a:camera prst="orthographicFront"/>
            <a:lightRig rig="flat" dir="t"/>
          </a:scene3d>
        </p:grpSpPr>
        <p:sp>
          <p:nvSpPr>
            <p:cNvPr id="13" name="Flèche droite 12"/>
            <p:cNvSpPr/>
            <p:nvPr/>
          </p:nvSpPr>
          <p:spPr>
            <a:xfrm>
              <a:off x="589064" y="534145"/>
              <a:ext cx="1906786" cy="1403951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lèche droite 4"/>
            <p:cNvSpPr/>
            <p:nvPr/>
          </p:nvSpPr>
          <p:spPr>
            <a:xfrm>
              <a:off x="1065761" y="744738"/>
              <a:ext cx="938707" cy="982765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1524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kern="1200" dirty="0">
                  <a:solidFill>
                    <a:schemeClr val="tx1"/>
                  </a:solidFill>
                </a:rPr>
                <a:t>Expression de la demande</a:t>
              </a: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2918198" y="2345396"/>
            <a:ext cx="803060" cy="803060"/>
            <a:chOff x="2400190" y="755309"/>
            <a:chExt cx="803060" cy="803060"/>
          </a:xfrm>
          <a:scene3d>
            <a:camera prst="orthographicFront"/>
            <a:lightRig rig="flat" dir="t"/>
          </a:scene3d>
        </p:grpSpPr>
        <p:sp>
          <p:nvSpPr>
            <p:cNvPr id="18" name="Ellipse 17"/>
            <p:cNvSpPr/>
            <p:nvPr/>
          </p:nvSpPr>
          <p:spPr>
            <a:xfrm>
              <a:off x="2400190" y="755309"/>
              <a:ext cx="803060" cy="803060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363841"/>
                <a:satOff val="-20982"/>
                <a:lumOff val="2157"/>
                <a:alphaOff val="0"/>
              </a:schemeClr>
            </a:fillRef>
            <a:effectRef idx="2">
              <a:schemeClr val="accent2">
                <a:hueOff val="-363841"/>
                <a:satOff val="-20982"/>
                <a:lumOff val="215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Ellipse 4"/>
            <p:cNvSpPr/>
            <p:nvPr/>
          </p:nvSpPr>
          <p:spPr>
            <a:xfrm>
              <a:off x="2517795" y="872914"/>
              <a:ext cx="567850" cy="5678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Dossier DAA</a:t>
              </a: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3721258" y="2274530"/>
            <a:ext cx="1515760" cy="821611"/>
            <a:chOff x="2855895" y="459398"/>
            <a:chExt cx="1606121" cy="1403951"/>
          </a:xfrm>
          <a:scene3d>
            <a:camera prst="orthographicFront"/>
            <a:lightRig rig="flat" dir="t"/>
          </a:scene3d>
        </p:grpSpPr>
        <p:sp>
          <p:nvSpPr>
            <p:cNvPr id="21" name="Flèche droite 20"/>
            <p:cNvSpPr/>
            <p:nvPr/>
          </p:nvSpPr>
          <p:spPr>
            <a:xfrm>
              <a:off x="2855895" y="459398"/>
              <a:ext cx="1606121" cy="1403951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lnRef>
            <a:fillRef idx="1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-212306"/>
                <a:satOff val="-18836"/>
                <a:lumOff val="-19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Flèche droite 4"/>
            <p:cNvSpPr/>
            <p:nvPr/>
          </p:nvSpPr>
          <p:spPr>
            <a:xfrm>
              <a:off x="3257425" y="669991"/>
              <a:ext cx="782984" cy="982765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1524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kern="1200" dirty="0">
                  <a:solidFill>
                    <a:schemeClr val="tx1"/>
                  </a:solidFill>
                </a:rPr>
                <a:t>Envoi du dossier de demande</a:t>
              </a:r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5237019" y="2334486"/>
            <a:ext cx="1052946" cy="742055"/>
            <a:chOff x="4508224" y="755309"/>
            <a:chExt cx="1257801" cy="803060"/>
          </a:xfrm>
          <a:scene3d>
            <a:camera prst="orthographicFront"/>
            <a:lightRig rig="flat" dir="t"/>
          </a:scene3d>
        </p:grpSpPr>
        <p:sp>
          <p:nvSpPr>
            <p:cNvPr id="24" name="Ellipse 23"/>
            <p:cNvSpPr/>
            <p:nvPr/>
          </p:nvSpPr>
          <p:spPr>
            <a:xfrm>
              <a:off x="4508224" y="755309"/>
              <a:ext cx="1257801" cy="803060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727682"/>
                <a:satOff val="-41964"/>
                <a:lumOff val="4314"/>
                <a:alphaOff val="0"/>
              </a:schemeClr>
            </a:fillRef>
            <a:effectRef idx="2">
              <a:schemeClr val="accent2">
                <a:hueOff val="-727682"/>
                <a:satOff val="-41964"/>
                <a:lumOff val="431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Ellipse 4"/>
            <p:cNvSpPr/>
            <p:nvPr/>
          </p:nvSpPr>
          <p:spPr>
            <a:xfrm>
              <a:off x="4692425" y="872914"/>
              <a:ext cx="889399" cy="5678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Instruction </a:t>
              </a: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6276048" y="2261734"/>
            <a:ext cx="1066861" cy="847202"/>
            <a:chOff x="5331144" y="475754"/>
            <a:chExt cx="1606121" cy="1403951"/>
          </a:xfrm>
          <a:scene3d>
            <a:camera prst="orthographicFront"/>
            <a:lightRig rig="flat" dir="t"/>
          </a:scene3d>
        </p:grpSpPr>
        <p:sp>
          <p:nvSpPr>
            <p:cNvPr id="27" name="Flèche droite 26"/>
            <p:cNvSpPr/>
            <p:nvPr/>
          </p:nvSpPr>
          <p:spPr>
            <a:xfrm>
              <a:off x="5331144" y="475754"/>
              <a:ext cx="1606121" cy="1403951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lnRef>
            <a:fillRef idx="1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-424613"/>
                <a:satOff val="-37673"/>
                <a:lumOff val="-38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Flèche droite 4"/>
            <p:cNvSpPr/>
            <p:nvPr/>
          </p:nvSpPr>
          <p:spPr>
            <a:xfrm>
              <a:off x="5732675" y="686347"/>
              <a:ext cx="782984" cy="982765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1524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kern="1200" dirty="0">
                  <a:solidFill>
                    <a:schemeClr val="tx1"/>
                  </a:solidFill>
                </a:rPr>
                <a:t>PGCA</a:t>
              </a:r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7291065" y="2345395"/>
            <a:ext cx="984717" cy="747283"/>
            <a:chOff x="6843628" y="755309"/>
            <a:chExt cx="1079425" cy="803060"/>
          </a:xfrm>
          <a:scene3d>
            <a:camera prst="orthographicFront"/>
            <a:lightRig rig="flat" dir="t"/>
          </a:scene3d>
        </p:grpSpPr>
        <p:sp>
          <p:nvSpPr>
            <p:cNvPr id="30" name="Ellipse 29"/>
            <p:cNvSpPr/>
            <p:nvPr/>
          </p:nvSpPr>
          <p:spPr>
            <a:xfrm>
              <a:off x="6843628" y="755309"/>
              <a:ext cx="1079425" cy="803060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1091522"/>
                <a:satOff val="-62946"/>
                <a:lumOff val="6471"/>
                <a:alphaOff val="0"/>
              </a:schemeClr>
            </a:fillRef>
            <a:effectRef idx="2">
              <a:schemeClr val="accent2">
                <a:hueOff val="-1091522"/>
                <a:satOff val="-62946"/>
                <a:lumOff val="647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Ellipse 4"/>
            <p:cNvSpPr/>
            <p:nvPr/>
          </p:nvSpPr>
          <p:spPr>
            <a:xfrm>
              <a:off x="7001706" y="872914"/>
              <a:ext cx="763269" cy="5678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Evaluation </a:t>
              </a:r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8271856" y="2297817"/>
            <a:ext cx="1018943" cy="818149"/>
            <a:chOff x="7383341" y="454864"/>
            <a:chExt cx="1606121" cy="1403951"/>
          </a:xfrm>
          <a:scene3d>
            <a:camera prst="orthographicFront"/>
            <a:lightRig rig="flat" dir="t"/>
          </a:scene3d>
        </p:grpSpPr>
        <p:sp>
          <p:nvSpPr>
            <p:cNvPr id="33" name="Flèche droite 32"/>
            <p:cNvSpPr/>
            <p:nvPr/>
          </p:nvSpPr>
          <p:spPr>
            <a:xfrm>
              <a:off x="7383341" y="454864"/>
              <a:ext cx="1606121" cy="1403951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-636919"/>
                <a:satOff val="-56510"/>
                <a:lumOff val="-577"/>
                <a:alphaOff val="0"/>
              </a:schemeClr>
            </a:lnRef>
            <a:fillRef idx="1">
              <a:schemeClr val="accent2">
                <a:tint val="40000"/>
                <a:alpha val="90000"/>
                <a:hueOff val="-636919"/>
                <a:satOff val="-56510"/>
                <a:lumOff val="-577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-636919"/>
                <a:satOff val="-56510"/>
                <a:lumOff val="-577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Flèche droite 4"/>
            <p:cNvSpPr/>
            <p:nvPr/>
          </p:nvSpPr>
          <p:spPr>
            <a:xfrm>
              <a:off x="7784872" y="665457"/>
              <a:ext cx="782984" cy="982765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1524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kern="1200" dirty="0">
                  <a:solidFill>
                    <a:schemeClr val="tx1"/>
                  </a:solidFill>
                </a:rPr>
                <a:t>PAT</a:t>
              </a:r>
            </a:p>
          </p:txBody>
        </p:sp>
      </p:grpSp>
      <p:grpSp>
        <p:nvGrpSpPr>
          <p:cNvPr id="35" name="Groupe 34"/>
          <p:cNvGrpSpPr/>
          <p:nvPr/>
        </p:nvGrpSpPr>
        <p:grpSpPr>
          <a:xfrm>
            <a:off x="9235258" y="2289618"/>
            <a:ext cx="1013301" cy="803060"/>
            <a:chOff x="9089845" y="755309"/>
            <a:chExt cx="1013301" cy="803060"/>
          </a:xfrm>
          <a:scene3d>
            <a:camera prst="orthographicFront"/>
            <a:lightRig rig="flat" dir="t"/>
          </a:scene3d>
        </p:grpSpPr>
        <p:sp>
          <p:nvSpPr>
            <p:cNvPr id="36" name="Ellipse 35"/>
            <p:cNvSpPr/>
            <p:nvPr/>
          </p:nvSpPr>
          <p:spPr>
            <a:xfrm>
              <a:off x="9089845" y="755309"/>
              <a:ext cx="1013301" cy="803060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1455363"/>
                <a:satOff val="-83928"/>
                <a:lumOff val="8628"/>
                <a:alphaOff val="0"/>
              </a:schemeClr>
            </a:fillRef>
            <a:effectRef idx="2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Ellipse 4"/>
            <p:cNvSpPr/>
            <p:nvPr/>
          </p:nvSpPr>
          <p:spPr>
            <a:xfrm>
              <a:off x="9238239" y="872914"/>
              <a:ext cx="716513" cy="56785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>
                  <a:solidFill>
                    <a:schemeClr val="tx1"/>
                  </a:solidFill>
                </a:rPr>
                <a:t>Décision du CD</a:t>
              </a:r>
            </a:p>
          </p:txBody>
        </p:sp>
      </p:grpSp>
      <p:grpSp>
        <p:nvGrpSpPr>
          <p:cNvPr id="38" name="Groupe 37"/>
          <p:cNvGrpSpPr/>
          <p:nvPr/>
        </p:nvGrpSpPr>
        <p:grpSpPr>
          <a:xfrm>
            <a:off x="10281763" y="2189133"/>
            <a:ext cx="1531546" cy="956752"/>
            <a:chOff x="9596496" y="454864"/>
            <a:chExt cx="1606121" cy="1403951"/>
          </a:xfrm>
          <a:scene3d>
            <a:camera prst="orthographicFront"/>
            <a:lightRig rig="flat" dir="t"/>
          </a:scene3d>
        </p:grpSpPr>
        <p:sp>
          <p:nvSpPr>
            <p:cNvPr id="39" name="Flèche droite 38"/>
            <p:cNvSpPr/>
            <p:nvPr/>
          </p:nvSpPr>
          <p:spPr>
            <a:xfrm>
              <a:off x="9596496" y="454864"/>
              <a:ext cx="1606121" cy="1403951"/>
            </a:xfrm>
            <a:prstGeom prst="rightArrow">
              <a:avLst>
                <a:gd name="adj1" fmla="val 70000"/>
                <a:gd name="adj2" fmla="val 50000"/>
              </a:avLst>
            </a:prstGeom>
            <a:sp3d z="-190500" extrusionH="12700" prstMaterial="plastic">
              <a:bevelT w="50800" h="50800"/>
            </a:sp3d>
          </p:spPr>
          <p:style>
            <a:lnRef idx="1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lnRef>
            <a:fillRef idx="1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fillRef>
            <a:effectRef idx="2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Flèche droite 4"/>
            <p:cNvSpPr/>
            <p:nvPr/>
          </p:nvSpPr>
          <p:spPr>
            <a:xfrm>
              <a:off x="9998026" y="665457"/>
              <a:ext cx="782984" cy="982765"/>
            </a:xfrm>
            <a:prstGeom prst="rect">
              <a:avLst/>
            </a:prstGeom>
            <a:sp3d z="-1905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7620" rIns="1524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kern="1200" dirty="0">
                  <a:solidFill>
                    <a:schemeClr val="tx1"/>
                  </a:solidFill>
                </a:rPr>
                <a:t>Plan d’aide APA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00052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32576</TotalTime>
  <Words>209</Words>
  <Application>Microsoft Office PowerPoint</Application>
  <PresentationFormat>Grand écran</PresentationFormat>
  <Paragraphs>54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Berlin Sans FB Demi</vt:lpstr>
      <vt:lpstr>Calibri</vt:lpstr>
      <vt:lpstr>Thème Office</vt:lpstr>
      <vt:lpstr>Parcours d’une demande MDPH </vt:lpstr>
      <vt:lpstr>Parcours d’une demande d’aide à l’autonomie (DAA) pour obtenir l’ allocation personnalisée d’autonomie (APA) notamment</vt:lpstr>
    </vt:vector>
  </TitlesOfParts>
  <Company>Conseil Général des Yvelines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DAMDA</dc:title>
  <dc:creator>COISPEAU-PLOTEAU Florence</dc:creator>
  <cp:lastModifiedBy>LEPICIER Sandrine</cp:lastModifiedBy>
  <cp:revision>867</cp:revision>
  <cp:lastPrinted>2022-02-22T12:28:11Z</cp:lastPrinted>
  <dcterms:created xsi:type="dcterms:W3CDTF">2020-03-19T09:00:57Z</dcterms:created>
  <dcterms:modified xsi:type="dcterms:W3CDTF">2024-03-07T10:08:09Z</dcterms:modified>
</cp:coreProperties>
</file>