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handoutMasterIdLst>
    <p:handoutMasterId r:id="rId58"/>
  </p:handoutMasterIdLst>
  <p:sldIdLst>
    <p:sldId id="318" r:id="rId2"/>
    <p:sldId id="385" r:id="rId3"/>
    <p:sldId id="387" r:id="rId4"/>
    <p:sldId id="367" r:id="rId5"/>
    <p:sldId id="423" r:id="rId6"/>
    <p:sldId id="424" r:id="rId7"/>
    <p:sldId id="323" r:id="rId8"/>
    <p:sldId id="324" r:id="rId9"/>
    <p:sldId id="325" r:id="rId10"/>
    <p:sldId id="326" r:id="rId11"/>
    <p:sldId id="327" r:id="rId12"/>
    <p:sldId id="329" r:id="rId13"/>
    <p:sldId id="330" r:id="rId14"/>
    <p:sldId id="388" r:id="rId15"/>
    <p:sldId id="333" r:id="rId16"/>
    <p:sldId id="425" r:id="rId17"/>
    <p:sldId id="416" r:id="rId18"/>
    <p:sldId id="381" r:id="rId19"/>
    <p:sldId id="391" r:id="rId20"/>
    <p:sldId id="320" r:id="rId21"/>
    <p:sldId id="321" r:id="rId22"/>
    <p:sldId id="393" r:id="rId23"/>
    <p:sldId id="417" r:id="rId24"/>
    <p:sldId id="426" r:id="rId25"/>
    <p:sldId id="420" r:id="rId26"/>
    <p:sldId id="421" r:id="rId27"/>
    <p:sldId id="427" r:id="rId28"/>
    <p:sldId id="428" r:id="rId29"/>
    <p:sldId id="378" r:id="rId30"/>
    <p:sldId id="399" r:id="rId31"/>
    <p:sldId id="403" r:id="rId32"/>
    <p:sldId id="404" r:id="rId33"/>
    <p:sldId id="405" r:id="rId34"/>
    <p:sldId id="406" r:id="rId35"/>
    <p:sldId id="407" r:id="rId36"/>
    <p:sldId id="410" r:id="rId37"/>
    <p:sldId id="408" r:id="rId38"/>
    <p:sldId id="409" r:id="rId39"/>
    <p:sldId id="413" r:id="rId40"/>
    <p:sldId id="400" r:id="rId41"/>
    <p:sldId id="394" r:id="rId42"/>
    <p:sldId id="338" r:id="rId43"/>
    <p:sldId id="365" r:id="rId44"/>
    <p:sldId id="398" r:id="rId45"/>
    <p:sldId id="397" r:id="rId46"/>
    <p:sldId id="384" r:id="rId47"/>
    <p:sldId id="335" r:id="rId48"/>
    <p:sldId id="356" r:id="rId49"/>
    <p:sldId id="357" r:id="rId50"/>
    <p:sldId id="358" r:id="rId51"/>
    <p:sldId id="359" r:id="rId52"/>
    <p:sldId id="360" r:id="rId53"/>
    <p:sldId id="361" r:id="rId54"/>
    <p:sldId id="362" r:id="rId55"/>
    <p:sldId id="364" r:id="rId56"/>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 NOC SOUDANI, Martine" initials="LNSM" lastIdx="2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9" autoAdjust="0"/>
    <p:restoredTop sz="92185" autoAdjust="0"/>
  </p:normalViewPr>
  <p:slideViewPr>
    <p:cSldViewPr snapToGrid="0">
      <p:cViewPr varScale="1">
        <p:scale>
          <a:sx n="79" d="100"/>
          <a:sy n="79" d="100"/>
        </p:scale>
        <p:origin x="22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6-02T14:02:11.227" idx="17">
    <p:pos x="10" y="10"/>
    <p:text>e niveau 3 – « alerte canicule » et d’activer les mesures du Plan de Gestion de Crise Départemental (PGCD) est de l’initiative du Préfet de département avec l’appui de l’ARS et du secrétariat de la Zone de Défense et de sécurité</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91F7245-6FE5-4A58-8419-9F52659351C9}" type="datetimeFigureOut">
              <a:rPr lang="fr-FR" smtClean="0"/>
              <a:t>23/06/2020</a:t>
            </a:fld>
            <a:endParaRPr 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6F8BB785-1BEF-45BA-880F-6DDEFD803484}" type="slidenum">
              <a:rPr lang="fr-FR" smtClean="0"/>
              <a:t>‹N°›</a:t>
            </a:fld>
            <a:endParaRPr lang="fr-FR"/>
          </a:p>
        </p:txBody>
      </p:sp>
    </p:spTree>
    <p:extLst>
      <p:ext uri="{BB962C8B-B14F-4D97-AF65-F5344CB8AC3E}">
        <p14:creationId xmlns:p14="http://schemas.microsoft.com/office/powerpoint/2010/main" val="3219208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0D68E68-2D46-409E-85D8-35A31EAF6AC8}" type="datetimeFigureOut">
              <a:rPr lang="fr-FR" smtClean="0"/>
              <a:t>23/06/2020</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4A18D42-0695-4CC4-9DD4-4FC3B4B9E0A7}" type="slidenum">
              <a:rPr lang="fr-FR" smtClean="0"/>
              <a:t>‹N°›</a:t>
            </a:fld>
            <a:endParaRPr lang="fr-FR"/>
          </a:p>
        </p:txBody>
      </p:sp>
    </p:spTree>
    <p:extLst>
      <p:ext uri="{BB962C8B-B14F-4D97-AF65-F5344CB8AC3E}">
        <p14:creationId xmlns:p14="http://schemas.microsoft.com/office/powerpoint/2010/main" val="2530953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Text Box 22"/>
          <p:cNvSpPr txBox="1">
            <a:spLocks noChangeArrowheads="1"/>
          </p:cNvSpPr>
          <p:nvPr userDrawn="1"/>
        </p:nvSpPr>
        <p:spPr bwMode="auto">
          <a:xfrm>
            <a:off x="461434" y="6375401"/>
            <a:ext cx="119803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000">
                <a:solidFill>
                  <a:srgbClr val="002395"/>
                </a:solidFill>
                <a:latin typeface="Arial" charset="0"/>
              </a:defRPr>
            </a:lvl1pPr>
            <a:lvl2pPr marL="742950" indent="-285750" eaLnBrk="0" hangingPunct="0">
              <a:defRPr sz="1000">
                <a:solidFill>
                  <a:srgbClr val="002395"/>
                </a:solidFill>
                <a:latin typeface="Arial" charset="0"/>
              </a:defRPr>
            </a:lvl2pPr>
            <a:lvl3pPr marL="1143000" indent="-228600" eaLnBrk="0" hangingPunct="0">
              <a:defRPr sz="1000">
                <a:solidFill>
                  <a:srgbClr val="002395"/>
                </a:solidFill>
                <a:latin typeface="Arial" charset="0"/>
              </a:defRPr>
            </a:lvl3pPr>
            <a:lvl4pPr marL="1600200" indent="-228600" eaLnBrk="0" hangingPunct="0">
              <a:defRPr sz="1000">
                <a:solidFill>
                  <a:srgbClr val="002395"/>
                </a:solidFill>
                <a:latin typeface="Arial" charset="0"/>
              </a:defRPr>
            </a:lvl4pPr>
            <a:lvl5pPr marL="2057400" indent="-228600" eaLnBrk="0" hangingPunct="0">
              <a:defRPr sz="1000">
                <a:solidFill>
                  <a:srgbClr val="002395"/>
                </a:solidFill>
                <a:latin typeface="Arial" charset="0"/>
              </a:defRPr>
            </a:lvl5pPr>
            <a:lvl6pPr marL="2514600" indent="-228600" eaLnBrk="0" fontAlgn="base" hangingPunct="0">
              <a:spcBef>
                <a:spcPct val="50000"/>
              </a:spcBef>
              <a:spcAft>
                <a:spcPct val="0"/>
              </a:spcAft>
              <a:defRPr sz="1000">
                <a:solidFill>
                  <a:srgbClr val="002395"/>
                </a:solidFill>
                <a:latin typeface="Arial" charset="0"/>
              </a:defRPr>
            </a:lvl6pPr>
            <a:lvl7pPr marL="2971800" indent="-228600" eaLnBrk="0" fontAlgn="base" hangingPunct="0">
              <a:spcBef>
                <a:spcPct val="50000"/>
              </a:spcBef>
              <a:spcAft>
                <a:spcPct val="0"/>
              </a:spcAft>
              <a:defRPr sz="1000">
                <a:solidFill>
                  <a:srgbClr val="002395"/>
                </a:solidFill>
                <a:latin typeface="Arial" charset="0"/>
              </a:defRPr>
            </a:lvl7pPr>
            <a:lvl8pPr marL="3429000" indent="-228600" eaLnBrk="0" fontAlgn="base" hangingPunct="0">
              <a:spcBef>
                <a:spcPct val="50000"/>
              </a:spcBef>
              <a:spcAft>
                <a:spcPct val="0"/>
              </a:spcAft>
              <a:defRPr sz="1000">
                <a:solidFill>
                  <a:srgbClr val="002395"/>
                </a:solidFill>
                <a:latin typeface="Arial" charset="0"/>
              </a:defRPr>
            </a:lvl8pPr>
            <a:lvl9pPr marL="3886200" indent="-228600" eaLnBrk="0" fontAlgn="base" hangingPunct="0">
              <a:spcBef>
                <a:spcPct val="50000"/>
              </a:spcBef>
              <a:spcAft>
                <a:spcPct val="0"/>
              </a:spcAft>
              <a:defRPr sz="1000">
                <a:solidFill>
                  <a:srgbClr val="002395"/>
                </a:solidFill>
                <a:latin typeface="Arial" charset="0"/>
              </a:defRPr>
            </a:lvl9pPr>
          </a:lstStyle>
          <a:p>
            <a:pPr eaLnBrk="1" hangingPunct="1">
              <a:spcBef>
                <a:spcPct val="50000"/>
              </a:spcBef>
              <a:defRPr/>
            </a:pPr>
            <a:r>
              <a:rPr lang="fr-FR" altLang="fr-FR" sz="1000" smtClean="0"/>
              <a:t>XX/XX/XX</a:t>
            </a:r>
          </a:p>
        </p:txBody>
      </p:sp>
      <p:pic>
        <p:nvPicPr>
          <p:cNvPr id="5" name="Picture 27" descr="LOGO_ARS_IDF_territoire graphique_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7001"/>
            <a:ext cx="12192000"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342218" y="2874963"/>
            <a:ext cx="8149167" cy="1143000"/>
          </a:xfrm>
        </p:spPr>
        <p:txBody>
          <a:bodyPr/>
          <a:lstStyle>
            <a:lvl1pPr marL="0" indent="917575">
              <a:buFontTx/>
              <a:buBlip>
                <a:blip r:embed="rId3"/>
              </a:buBlip>
              <a:tabLst>
                <a:tab pos="806450" algn="l"/>
                <a:tab pos="952500" algn="l"/>
                <a:tab pos="1141413" algn="l"/>
                <a:tab pos="5243513" algn="l"/>
              </a:tabLst>
              <a:defRPr>
                <a:solidFill>
                  <a:srgbClr val="002395"/>
                </a:solidFill>
              </a:defRPr>
            </a:lvl1pPr>
          </a:lstStyle>
          <a:p>
            <a:pPr lvl="0"/>
            <a:r>
              <a:rPr lang="fr-FR" altLang="fr-FR" noProof="0" smtClean="0"/>
              <a:t>Cliquez pour ajouter un titre</a:t>
            </a:r>
          </a:p>
        </p:txBody>
      </p:sp>
      <p:sp>
        <p:nvSpPr>
          <p:cNvPr id="3075" name="Rectangle 3"/>
          <p:cNvSpPr>
            <a:spLocks noGrp="1" noChangeArrowheads="1"/>
          </p:cNvSpPr>
          <p:nvPr>
            <p:ph type="subTitle" idx="1"/>
          </p:nvPr>
        </p:nvSpPr>
        <p:spPr>
          <a:xfrm>
            <a:off x="3327400" y="4165600"/>
            <a:ext cx="8026400" cy="1752600"/>
          </a:xfrm>
        </p:spPr>
        <p:txBody>
          <a:bodyPr/>
          <a:lstStyle>
            <a:lvl1pPr marL="0" indent="927100">
              <a:defRPr>
                <a:solidFill>
                  <a:srgbClr val="7AB800"/>
                </a:solidFill>
              </a:defRPr>
            </a:lvl1pPr>
          </a:lstStyle>
          <a:p>
            <a:pPr lvl="0"/>
            <a:r>
              <a:rPr lang="fr-FR" altLang="fr-FR" noProof="0" smtClean="0"/>
              <a:t>Cliquez pour ajouter un sous-titre</a:t>
            </a:r>
          </a:p>
        </p:txBody>
      </p:sp>
    </p:spTree>
    <p:extLst>
      <p:ext uri="{BB962C8B-B14F-4D97-AF65-F5344CB8AC3E}">
        <p14:creationId xmlns:p14="http://schemas.microsoft.com/office/powerpoint/2010/main" val="1869179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735247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559800" y="220663"/>
            <a:ext cx="2717800" cy="544195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06400" y="220663"/>
            <a:ext cx="7950200" cy="54419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679279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re de section">
    <p:bg>
      <p:bgPr>
        <a:solidFill>
          <a:srgbClr val="92D050"/>
        </a:solidFill>
        <a:effectLst/>
      </p:bgPr>
    </p:bg>
    <p:spTree>
      <p:nvGrpSpPr>
        <p:cNvPr id="1" name=""/>
        <p:cNvGrpSpPr/>
        <p:nvPr/>
      </p:nvGrpSpPr>
      <p:grpSpPr>
        <a:xfrm>
          <a:off x="0" y="0"/>
          <a:ext cx="0" cy="0"/>
          <a:chOff x="0" y="0"/>
          <a:chExt cx="0" cy="0"/>
        </a:xfrm>
      </p:grpSpPr>
      <p:pic>
        <p:nvPicPr>
          <p:cNvPr id="3" name="Imag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267" y="-31750"/>
            <a:ext cx="12310533"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llipse 3"/>
          <p:cNvSpPr/>
          <p:nvPr userDrawn="1"/>
        </p:nvSpPr>
        <p:spPr>
          <a:xfrm>
            <a:off x="5492751" y="2003426"/>
            <a:ext cx="1018116" cy="8096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fr-FR" sz="1224"/>
          </a:p>
        </p:txBody>
      </p:sp>
      <p:sp>
        <p:nvSpPr>
          <p:cNvPr id="5" name="ZoneTexte 4"/>
          <p:cNvSpPr txBox="1"/>
          <p:nvPr userDrawn="1"/>
        </p:nvSpPr>
        <p:spPr>
          <a:xfrm>
            <a:off x="5492751" y="2003426"/>
            <a:ext cx="1018116" cy="658813"/>
          </a:xfrm>
          <a:prstGeom prst="rect">
            <a:avLst/>
          </a:prstGeom>
          <a:noFill/>
        </p:spPr>
        <p:txBody>
          <a:bodyPr>
            <a:spAutoFit/>
          </a:bodyPr>
          <a:lstStyle/>
          <a:p>
            <a:pPr algn="ctr" eaLnBrk="1" hangingPunct="1">
              <a:spcBef>
                <a:spcPct val="50000"/>
              </a:spcBef>
              <a:defRPr/>
            </a:pPr>
            <a:r>
              <a:rPr lang="fr-FR" sz="3673" b="1" dirty="0">
                <a:solidFill>
                  <a:schemeClr val="accent2"/>
                </a:solidFill>
                <a:latin typeface="+mn-lt"/>
                <a:cs typeface="Arial" panose="020B0604020202020204" pitchFamily="34" charset="0"/>
              </a:rPr>
              <a:t>5</a:t>
            </a:r>
          </a:p>
        </p:txBody>
      </p:sp>
      <p:pic>
        <p:nvPicPr>
          <p:cNvPr id="6" name="Imag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60618" y="-1271588"/>
            <a:ext cx="1642533"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3"/>
          <p:cNvSpPr>
            <a:spLocks noGrp="1"/>
          </p:cNvSpPr>
          <p:nvPr>
            <p:ph sz="half" idx="2"/>
          </p:nvPr>
        </p:nvSpPr>
        <p:spPr>
          <a:xfrm>
            <a:off x="4042601" y="3233112"/>
            <a:ext cx="9117091" cy="2024205"/>
          </a:xfrm>
          <a:prstGeom prst="rect">
            <a:avLst/>
          </a:prstGeom>
        </p:spPr>
        <p:txBody>
          <a:bodyPr/>
          <a:lstStyle>
            <a:lvl1pPr marL="0" indent="0">
              <a:buNone/>
              <a:defRPr sz="1632" b="0">
                <a:latin typeface="+mj-lt"/>
              </a:defRPr>
            </a:lvl1pPr>
          </a:lstStyle>
          <a:p>
            <a:pPr lvl="0"/>
            <a:r>
              <a:rPr lang="fr-FR" smtClean="0"/>
              <a:t>Modifier les styles du texte du masque</a:t>
            </a:r>
          </a:p>
        </p:txBody>
      </p:sp>
    </p:spTree>
    <p:extLst>
      <p:ext uri="{BB962C8B-B14F-4D97-AF65-F5344CB8AC3E}">
        <p14:creationId xmlns:p14="http://schemas.microsoft.com/office/powerpoint/2010/main" val="2168848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697186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2761485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1625600" y="1547813"/>
            <a:ext cx="4724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553200" y="1547813"/>
            <a:ext cx="4724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942286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994542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3201542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875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3916616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4154703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6400" y="220663"/>
            <a:ext cx="10871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smtClean="0"/>
              <a:t> Cliquez pour modifier le style du titre</a:t>
            </a:r>
            <a:br>
              <a:rPr lang="fr-FR" altLang="fr-FR" smtClean="0"/>
            </a:br>
            <a:r>
              <a:rPr lang="fr-FR" altLang="fr-FR" smtClean="0"/>
              <a:t> du masque</a:t>
            </a:r>
          </a:p>
        </p:txBody>
      </p:sp>
      <p:sp>
        <p:nvSpPr>
          <p:cNvPr id="1027" name="Rectangle 3"/>
          <p:cNvSpPr>
            <a:spLocks noGrp="1" noChangeArrowheads="1"/>
          </p:cNvSpPr>
          <p:nvPr>
            <p:ph type="body" idx="1"/>
          </p:nvPr>
        </p:nvSpPr>
        <p:spPr bwMode="auto">
          <a:xfrm>
            <a:off x="1625600" y="1547813"/>
            <a:ext cx="9652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 xxxxxxxxxxxxxxxxxxx                                                                                                                                                                                                                                                                                </a:t>
            </a:r>
          </a:p>
          <a:p>
            <a:pPr lvl="1"/>
            <a:r>
              <a:rPr lang="fr-FR" altLang="fr-FR" smtClean="0"/>
              <a:t>Deuxième niveau</a:t>
            </a:r>
          </a:p>
          <a:p>
            <a:pPr lvl="2"/>
            <a:r>
              <a:rPr lang="fr-FR" altLang="fr-FR" smtClean="0"/>
              <a:t> Troisième niveau</a:t>
            </a:r>
          </a:p>
        </p:txBody>
      </p:sp>
      <p:pic>
        <p:nvPicPr>
          <p:cNvPr id="1028" name="Picture 14" descr="ARS-TERRITOIRE GRAPHIQU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096000"/>
            <a:ext cx="1219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10"/>
          <p:cNvSpPr>
            <a:spLocks noChangeArrowheads="1"/>
          </p:cNvSpPr>
          <p:nvPr userDrawn="1"/>
        </p:nvSpPr>
        <p:spPr bwMode="auto">
          <a:xfrm>
            <a:off x="11705167" y="64770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rgbClr val="002395"/>
                </a:solidFill>
                <a:latin typeface="Arial" panose="020B0604020202020204" pitchFamily="34" charset="0"/>
              </a:defRPr>
            </a:lvl1pPr>
            <a:lvl2pPr marL="742950" indent="-285750">
              <a:defRPr sz="1000">
                <a:solidFill>
                  <a:srgbClr val="002395"/>
                </a:solidFill>
                <a:latin typeface="Arial" panose="020B0604020202020204" pitchFamily="34" charset="0"/>
              </a:defRPr>
            </a:lvl2pPr>
            <a:lvl3pPr marL="1143000" indent="-228600">
              <a:defRPr sz="1000">
                <a:solidFill>
                  <a:srgbClr val="002395"/>
                </a:solidFill>
                <a:latin typeface="Arial" panose="020B0604020202020204" pitchFamily="34" charset="0"/>
              </a:defRPr>
            </a:lvl3pPr>
            <a:lvl4pPr marL="1600200" indent="-228600">
              <a:defRPr sz="1000">
                <a:solidFill>
                  <a:srgbClr val="002395"/>
                </a:solidFill>
                <a:latin typeface="Arial" panose="020B0604020202020204" pitchFamily="34" charset="0"/>
              </a:defRPr>
            </a:lvl4pPr>
            <a:lvl5pPr marL="2057400" indent="-228600">
              <a:defRPr sz="1000">
                <a:solidFill>
                  <a:srgbClr val="002395"/>
                </a:solidFill>
                <a:latin typeface="Arial" panose="020B0604020202020204" pitchFamily="34" charset="0"/>
              </a:defRPr>
            </a:lvl5pPr>
            <a:lvl6pPr marL="2514600" indent="-228600" eaLnBrk="0" fontAlgn="base" hangingPunct="0">
              <a:spcBef>
                <a:spcPct val="0"/>
              </a:spcBef>
              <a:spcAft>
                <a:spcPct val="0"/>
              </a:spcAft>
              <a:defRPr sz="1000">
                <a:solidFill>
                  <a:srgbClr val="002395"/>
                </a:solidFill>
                <a:latin typeface="Arial" panose="020B0604020202020204" pitchFamily="34" charset="0"/>
              </a:defRPr>
            </a:lvl6pPr>
            <a:lvl7pPr marL="2971800" indent="-228600" eaLnBrk="0" fontAlgn="base" hangingPunct="0">
              <a:spcBef>
                <a:spcPct val="0"/>
              </a:spcBef>
              <a:spcAft>
                <a:spcPct val="0"/>
              </a:spcAft>
              <a:defRPr sz="1000">
                <a:solidFill>
                  <a:srgbClr val="002395"/>
                </a:solidFill>
                <a:latin typeface="Arial" panose="020B0604020202020204" pitchFamily="34" charset="0"/>
              </a:defRPr>
            </a:lvl7pPr>
            <a:lvl8pPr marL="3429000" indent="-228600" eaLnBrk="0" fontAlgn="base" hangingPunct="0">
              <a:spcBef>
                <a:spcPct val="0"/>
              </a:spcBef>
              <a:spcAft>
                <a:spcPct val="0"/>
              </a:spcAft>
              <a:defRPr sz="1000">
                <a:solidFill>
                  <a:srgbClr val="002395"/>
                </a:solidFill>
                <a:latin typeface="Arial" panose="020B0604020202020204" pitchFamily="34" charset="0"/>
              </a:defRPr>
            </a:lvl8pPr>
            <a:lvl9pPr marL="3886200" indent="-228600" eaLnBrk="0" fontAlgn="base" hangingPunct="0">
              <a:spcBef>
                <a:spcPct val="0"/>
              </a:spcBef>
              <a:spcAft>
                <a:spcPct val="0"/>
              </a:spcAft>
              <a:defRPr sz="1000">
                <a:solidFill>
                  <a:srgbClr val="002395"/>
                </a:solidFill>
                <a:latin typeface="Arial" panose="020B0604020202020204" pitchFamily="34" charset="0"/>
              </a:defRPr>
            </a:lvl9pPr>
          </a:lstStyle>
          <a:p>
            <a:pPr algn="r" eaLnBrk="1" hangingPunct="1">
              <a:defRPr/>
            </a:pPr>
            <a:fld id="{9FCB4465-56D7-4EF1-A348-D89FF4A53A35}" type="slidenum">
              <a:rPr lang="fr-FR" altLang="fr-FR" sz="1000" smtClean="0"/>
              <a:pPr algn="r" eaLnBrk="1" hangingPunct="1">
                <a:defRPr/>
              </a:pPr>
              <a:t>‹N°›</a:t>
            </a:fld>
            <a:endParaRPr lang="fr-FR" altLang="fr-FR" sz="1000" smtClean="0"/>
          </a:p>
        </p:txBody>
      </p:sp>
    </p:spTree>
    <p:extLst>
      <p:ext uri="{BB962C8B-B14F-4D97-AF65-F5344CB8AC3E}">
        <p14:creationId xmlns:p14="http://schemas.microsoft.com/office/powerpoint/2010/main" val="1610559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marL="815975" indent="-815975" algn="l" defTabSz="512763" rtl="0" eaLnBrk="0" fontAlgn="base" hangingPunct="0">
        <a:spcBef>
          <a:spcPct val="0"/>
        </a:spcBef>
        <a:spcAft>
          <a:spcPct val="0"/>
        </a:spcAft>
        <a:buSzPct val="30000"/>
        <a:buBlip>
          <a:blip r:embed="rId15"/>
        </a:buBlip>
        <a:tabLst>
          <a:tab pos="806450" algn="l"/>
          <a:tab pos="1141413" algn="l"/>
          <a:tab pos="5243513" algn="l"/>
        </a:tabLst>
        <a:defRPr sz="2900" b="1">
          <a:solidFill>
            <a:srgbClr val="7AB800"/>
          </a:solidFill>
          <a:latin typeface="+mj-lt"/>
          <a:ea typeface="+mj-ea"/>
          <a:cs typeface="+mj-cs"/>
        </a:defRPr>
      </a:lvl1pPr>
      <a:lvl2pPr marL="815975" indent="-815975" algn="l" defTabSz="512763" rtl="0" eaLnBrk="0" fontAlgn="base" hangingPunct="0">
        <a:spcBef>
          <a:spcPct val="0"/>
        </a:spcBef>
        <a:spcAft>
          <a:spcPct val="0"/>
        </a:spcAft>
        <a:buSzPct val="30000"/>
        <a:buBlip>
          <a:blip r:embed="rId15"/>
        </a:buBlip>
        <a:tabLst>
          <a:tab pos="806450" algn="l"/>
          <a:tab pos="1141413" algn="l"/>
          <a:tab pos="5243513" algn="l"/>
        </a:tabLst>
        <a:defRPr sz="2900" b="1">
          <a:solidFill>
            <a:srgbClr val="7AB800"/>
          </a:solidFill>
          <a:latin typeface="Arial" charset="0"/>
        </a:defRPr>
      </a:lvl2pPr>
      <a:lvl3pPr marL="815975" indent="-815975" algn="l" defTabSz="512763" rtl="0" eaLnBrk="0" fontAlgn="base" hangingPunct="0">
        <a:spcBef>
          <a:spcPct val="0"/>
        </a:spcBef>
        <a:spcAft>
          <a:spcPct val="0"/>
        </a:spcAft>
        <a:buSzPct val="30000"/>
        <a:buBlip>
          <a:blip r:embed="rId15"/>
        </a:buBlip>
        <a:tabLst>
          <a:tab pos="806450" algn="l"/>
          <a:tab pos="1141413" algn="l"/>
          <a:tab pos="5243513" algn="l"/>
        </a:tabLst>
        <a:defRPr sz="2900" b="1">
          <a:solidFill>
            <a:srgbClr val="7AB800"/>
          </a:solidFill>
          <a:latin typeface="Arial" charset="0"/>
        </a:defRPr>
      </a:lvl3pPr>
      <a:lvl4pPr marL="815975" indent="-815975" algn="l" defTabSz="512763" rtl="0" eaLnBrk="0" fontAlgn="base" hangingPunct="0">
        <a:spcBef>
          <a:spcPct val="0"/>
        </a:spcBef>
        <a:spcAft>
          <a:spcPct val="0"/>
        </a:spcAft>
        <a:buSzPct val="30000"/>
        <a:buBlip>
          <a:blip r:embed="rId15"/>
        </a:buBlip>
        <a:tabLst>
          <a:tab pos="806450" algn="l"/>
          <a:tab pos="1141413" algn="l"/>
          <a:tab pos="5243513" algn="l"/>
        </a:tabLst>
        <a:defRPr sz="2900" b="1">
          <a:solidFill>
            <a:srgbClr val="7AB800"/>
          </a:solidFill>
          <a:latin typeface="Arial" charset="0"/>
        </a:defRPr>
      </a:lvl4pPr>
      <a:lvl5pPr marL="815975" indent="-815975" algn="l" defTabSz="512763" rtl="0" eaLnBrk="0" fontAlgn="base" hangingPunct="0">
        <a:spcBef>
          <a:spcPct val="0"/>
        </a:spcBef>
        <a:spcAft>
          <a:spcPct val="0"/>
        </a:spcAft>
        <a:buSzPct val="30000"/>
        <a:buBlip>
          <a:blip r:embed="rId15"/>
        </a:buBlip>
        <a:tabLst>
          <a:tab pos="806450" algn="l"/>
          <a:tab pos="1141413" algn="l"/>
          <a:tab pos="5243513" algn="l"/>
        </a:tabLst>
        <a:defRPr sz="2900" b="1">
          <a:solidFill>
            <a:srgbClr val="7AB800"/>
          </a:solidFill>
          <a:latin typeface="Arial" charset="0"/>
        </a:defRPr>
      </a:lvl5pPr>
      <a:lvl6pPr marL="1273175" indent="-815975" algn="l" defTabSz="512763" rtl="0" fontAlgn="base">
        <a:spcBef>
          <a:spcPct val="0"/>
        </a:spcBef>
        <a:spcAft>
          <a:spcPct val="0"/>
        </a:spcAft>
        <a:buSzPct val="30000"/>
        <a:buBlip>
          <a:blip r:embed="rId15"/>
        </a:buBlip>
        <a:tabLst>
          <a:tab pos="806450" algn="l"/>
          <a:tab pos="1141413" algn="l"/>
          <a:tab pos="5243513" algn="l"/>
        </a:tabLst>
        <a:defRPr sz="2900" b="1">
          <a:solidFill>
            <a:srgbClr val="7AB800"/>
          </a:solidFill>
          <a:latin typeface="Arial" charset="0"/>
        </a:defRPr>
      </a:lvl6pPr>
      <a:lvl7pPr marL="1730375" indent="-815975" algn="l" defTabSz="512763" rtl="0" fontAlgn="base">
        <a:spcBef>
          <a:spcPct val="0"/>
        </a:spcBef>
        <a:spcAft>
          <a:spcPct val="0"/>
        </a:spcAft>
        <a:buSzPct val="30000"/>
        <a:buBlip>
          <a:blip r:embed="rId15"/>
        </a:buBlip>
        <a:tabLst>
          <a:tab pos="806450" algn="l"/>
          <a:tab pos="1141413" algn="l"/>
          <a:tab pos="5243513" algn="l"/>
        </a:tabLst>
        <a:defRPr sz="2900" b="1">
          <a:solidFill>
            <a:srgbClr val="7AB800"/>
          </a:solidFill>
          <a:latin typeface="Arial" charset="0"/>
        </a:defRPr>
      </a:lvl7pPr>
      <a:lvl8pPr marL="2187575" indent="-815975" algn="l" defTabSz="512763" rtl="0" fontAlgn="base">
        <a:spcBef>
          <a:spcPct val="0"/>
        </a:spcBef>
        <a:spcAft>
          <a:spcPct val="0"/>
        </a:spcAft>
        <a:buSzPct val="30000"/>
        <a:buBlip>
          <a:blip r:embed="rId15"/>
        </a:buBlip>
        <a:tabLst>
          <a:tab pos="806450" algn="l"/>
          <a:tab pos="1141413" algn="l"/>
          <a:tab pos="5243513" algn="l"/>
        </a:tabLst>
        <a:defRPr sz="2900" b="1">
          <a:solidFill>
            <a:srgbClr val="7AB800"/>
          </a:solidFill>
          <a:latin typeface="Arial" charset="0"/>
        </a:defRPr>
      </a:lvl8pPr>
      <a:lvl9pPr marL="2644775" indent="-815975" algn="l" defTabSz="512763" rtl="0" fontAlgn="base">
        <a:spcBef>
          <a:spcPct val="0"/>
        </a:spcBef>
        <a:spcAft>
          <a:spcPct val="0"/>
        </a:spcAft>
        <a:buSzPct val="30000"/>
        <a:buBlip>
          <a:blip r:embed="rId15"/>
        </a:buBlip>
        <a:tabLst>
          <a:tab pos="806450" algn="l"/>
          <a:tab pos="1141413" algn="l"/>
          <a:tab pos="5243513" algn="l"/>
        </a:tabLst>
        <a:defRPr sz="2900" b="1">
          <a:solidFill>
            <a:srgbClr val="7AB800"/>
          </a:solidFill>
          <a:latin typeface="Arial" charset="0"/>
        </a:defRPr>
      </a:lvl9pPr>
    </p:titleStyle>
    <p:bodyStyle>
      <a:lvl1pPr marL="858838" indent="-858838" algn="l" rtl="0" eaLnBrk="0" fontAlgn="base" hangingPunct="0">
        <a:spcBef>
          <a:spcPct val="20000"/>
        </a:spcBef>
        <a:spcAft>
          <a:spcPct val="0"/>
        </a:spcAft>
        <a:buSzPct val="55000"/>
        <a:buBlip>
          <a:blip r:embed="rId16"/>
        </a:buBlip>
        <a:defRPr sz="1700">
          <a:solidFill>
            <a:schemeClr val="tx1"/>
          </a:solidFill>
          <a:latin typeface="+mn-lt"/>
          <a:ea typeface="+mn-ea"/>
          <a:cs typeface="+mn-cs"/>
        </a:defRPr>
      </a:lvl1pPr>
      <a:lvl2pPr marL="1484313" indent="-153988" algn="l" rtl="0" eaLnBrk="0" fontAlgn="base" hangingPunct="0">
        <a:spcBef>
          <a:spcPct val="20000"/>
        </a:spcBef>
        <a:spcAft>
          <a:spcPct val="0"/>
        </a:spcAft>
        <a:buSzPct val="150000"/>
        <a:buChar char="-"/>
        <a:defRPr sz="1500">
          <a:solidFill>
            <a:schemeClr val="tx1"/>
          </a:solidFill>
          <a:latin typeface="+mn-lt"/>
        </a:defRPr>
      </a:lvl2pPr>
      <a:lvl3pPr marL="1905000" algn="l" rtl="0" eaLnBrk="0" fontAlgn="base" hangingPunct="0">
        <a:spcBef>
          <a:spcPct val="20000"/>
        </a:spcBef>
        <a:spcAft>
          <a:spcPct val="0"/>
        </a:spcAft>
        <a:buChar char="-"/>
        <a:defRPr sz="1200">
          <a:solidFill>
            <a:schemeClr val="tx1"/>
          </a:solidFill>
          <a:latin typeface="+mn-lt"/>
        </a:defRPr>
      </a:lvl3pPr>
      <a:lvl4pPr marL="2701925" indent="-228600" algn="l" rtl="0" eaLnBrk="0" fontAlgn="base" hangingPunct="0">
        <a:spcBef>
          <a:spcPct val="20000"/>
        </a:spcBef>
        <a:spcAft>
          <a:spcPct val="0"/>
        </a:spcAft>
        <a:buChar char="–"/>
        <a:defRPr sz="2000">
          <a:solidFill>
            <a:schemeClr val="tx1"/>
          </a:solidFill>
          <a:latin typeface="Times New Roman" charset="0"/>
        </a:defRPr>
      </a:lvl4pPr>
      <a:lvl5pPr marL="3121025" indent="-228600" algn="l" rtl="0" eaLnBrk="0" fontAlgn="base" hangingPunct="0">
        <a:spcBef>
          <a:spcPct val="20000"/>
        </a:spcBef>
        <a:spcAft>
          <a:spcPct val="0"/>
        </a:spcAft>
        <a:buChar char="»"/>
        <a:defRPr sz="2000">
          <a:solidFill>
            <a:schemeClr val="tx1"/>
          </a:solidFill>
          <a:latin typeface="Times New Roman" charset="0"/>
        </a:defRPr>
      </a:lvl5pPr>
      <a:lvl6pPr marL="3578225" indent="-228600" algn="l" rtl="0" fontAlgn="base">
        <a:spcBef>
          <a:spcPct val="20000"/>
        </a:spcBef>
        <a:spcAft>
          <a:spcPct val="0"/>
        </a:spcAft>
        <a:buChar char="»"/>
        <a:defRPr sz="2000">
          <a:solidFill>
            <a:schemeClr val="tx1"/>
          </a:solidFill>
          <a:latin typeface="Times New Roman" charset="0"/>
        </a:defRPr>
      </a:lvl6pPr>
      <a:lvl7pPr marL="4035425" indent="-228600" algn="l" rtl="0" fontAlgn="base">
        <a:spcBef>
          <a:spcPct val="20000"/>
        </a:spcBef>
        <a:spcAft>
          <a:spcPct val="0"/>
        </a:spcAft>
        <a:buChar char="»"/>
        <a:defRPr sz="2000">
          <a:solidFill>
            <a:schemeClr val="tx1"/>
          </a:solidFill>
          <a:latin typeface="Times New Roman" charset="0"/>
        </a:defRPr>
      </a:lvl7pPr>
      <a:lvl8pPr marL="4492625" indent="-228600" algn="l" rtl="0" fontAlgn="base">
        <a:spcBef>
          <a:spcPct val="20000"/>
        </a:spcBef>
        <a:spcAft>
          <a:spcPct val="0"/>
        </a:spcAft>
        <a:buChar char="»"/>
        <a:defRPr sz="2000">
          <a:solidFill>
            <a:schemeClr val="tx1"/>
          </a:solidFill>
          <a:latin typeface="Times New Roman" charset="0"/>
        </a:defRPr>
      </a:lvl8pPr>
      <a:lvl9pPr marL="4949825" indent="-228600" algn="l" rtl="0" fontAlgn="base">
        <a:spcBef>
          <a:spcPct val="20000"/>
        </a:spcBef>
        <a:spcAft>
          <a:spcPct val="0"/>
        </a:spcAft>
        <a:buChar char="»"/>
        <a:defRPr sz="2000">
          <a:solidFill>
            <a:schemeClr val="tx1"/>
          </a:solidFill>
          <a:latin typeface="Times New Roman"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hyperlink" Target="http://images.google.fr/imgres?imgurl=http://www.nanterre.fr/NR/rdonlyres/73F9FB9C-B0C5-4128-998B-B2DDC4CF74F1/0/pagee.jpg&amp;imgrefurl=http://www.nanterre.fr/Ages/Retraites/Plan%2Bcanicule/Comprendre%2Bet%2BAgir.htm&amp;usg=__oTGJTJmA6XJfuKojpY3HMs4I_uc=&amp;h=298&amp;w=333&amp;sz=42&amp;hl=fr&amp;start=1&amp;tbnid=PZvbqAxZ93McGM:&amp;tbnh=106&amp;tbnw=119&amp;prev=/images?q%3Dpersonne%2B%2B%C3%A2g%C3%A9e%2Bmouill%C3%A9e%26gbv%3D2%26hl%3Dfr" TargetMode="External"/><Relationship Id="rId3" Type="http://schemas.openxmlformats.org/officeDocument/2006/relationships/image" Target="../media/image21.jpeg"/><Relationship Id="rId7" Type="http://schemas.openxmlformats.org/officeDocument/2006/relationships/image" Target="../media/image24.gif"/><Relationship Id="rId2" Type="http://schemas.openxmlformats.org/officeDocument/2006/relationships/hyperlink" Target="http://images.google.fr/imgres?imgurl=http://www.lepleinsoleil.com/img/La-Carte-De-Boissons-Du-Plein-Soleil-Et-Son-Kir.jpg&amp;imgrefurl=http://www.lepleinsoleil.com/&amp;usg=__lmyxLLIWt1eYeIm_Z7qk0yldtpY=&amp;h=597&amp;w=600&amp;sz=89&amp;hl=fr&amp;start=1&amp;um=1&amp;tbnid=CbfSN1ha7wxt1M:&amp;tbnh=134&amp;tbnw=135&amp;prev=/images?q%3Dboissons%2Bsoleil%26hl%3Dfr%26um%3D1" TargetMode="Externa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http://images.google.fr/imgres?imgurl=http://imblog.aufeminin.com/blog/D20070509/189373_207962660_yaourt_H112510_L.jpg&amp;imgrefurl=http://blog.marmiton.org/blog/see_189373_1/Food-Tendance&amp;usg=__WANDuVGReBFrmximkwOKhFmbkts=&amp;h=350&amp;w=262&amp;sz=14&amp;hl=fr&amp;start=10&amp;tbnid=3dBl8y7sUc_GAM:&amp;tbnh=120&amp;tbnw=90&amp;prev=/images?q%3Dyaourt%26gbv%3D2%26hl%3Dfr" TargetMode="External"/><Relationship Id="rId4" Type="http://schemas.openxmlformats.org/officeDocument/2006/relationships/image" Target="../media/image22.jpeg"/><Relationship Id="rId9" Type="http://schemas.openxmlformats.org/officeDocument/2006/relationships/image" Target="../media/image25.jpeg"/></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www.legifrance.gouv.fr/affichCodeArticle.do?idArticle=LEGIARTI000023795562&amp;cidTexte=LEGITEXT000006072050&amp;dateTexte=20110401" TargetMode="External"/><Relationship Id="rId2" Type="http://schemas.openxmlformats.org/officeDocument/2006/relationships/hyperlink" Target="https://www.legifrance.gouv.fr/affichCodeArticle.do?idArticle=LEGIARTI000035640828&amp;cidTexte=LEGITEXT000006072050&amp;dateTexte=20171001" TargetMode="Externa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hyperlink" Target="https://solidarites-sante.gouv.fr/sante-et-environnement/risques-climatiques/canicule" TargetMode="External"/><Relationship Id="rId7" Type="http://schemas.openxmlformats.org/officeDocument/2006/relationships/hyperlink" Target="https://www.inspq.qc.ca/publications/2992-environnement-interieur-qr-covid19" TargetMode="External"/><Relationship Id="rId2" Type="http://schemas.openxmlformats.org/officeDocument/2006/relationships/hyperlink" Target="https://www.cnsa.fr/actualites-agenda/actualites/canicule-conseils-de-prevention" TargetMode="External"/><Relationship Id="rId1" Type="http://schemas.openxmlformats.org/officeDocument/2006/relationships/slideLayout" Target="../slideLayouts/slideLayout7.xml"/><Relationship Id="rId6" Type="http://schemas.openxmlformats.org/officeDocument/2006/relationships/hyperlink" Target="https://conseils.xpair.com/agenda_news/ventilation-climatisation-covid19-faq.htm" TargetMode="External"/><Relationship Id="rId5" Type="http://schemas.openxmlformats.org/officeDocument/2006/relationships/hyperlink" Target="https://conseils.xpair.com/agenda_news/recommandations-covid-installations-climatisation-ventilation-chauffage.htm" TargetMode="External"/><Relationship Id="rId4" Type="http://schemas.openxmlformats.org/officeDocument/2006/relationships/hyperlink" Target="http://vigilance.meteofrance.com/"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950793" y="1065747"/>
            <a:ext cx="10467833" cy="435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58838" indent="-858838" algn="l" rtl="0" eaLnBrk="0" fontAlgn="base" hangingPunct="0">
              <a:spcBef>
                <a:spcPct val="20000"/>
              </a:spcBef>
              <a:spcAft>
                <a:spcPct val="0"/>
              </a:spcAft>
              <a:buSzPct val="55000"/>
              <a:buBlip>
                <a:blip r:embed="rId2"/>
              </a:buBlip>
              <a:defRPr sz="1700">
                <a:solidFill>
                  <a:schemeClr val="tx1"/>
                </a:solidFill>
                <a:latin typeface="+mn-lt"/>
                <a:ea typeface="+mn-ea"/>
                <a:cs typeface="+mn-cs"/>
              </a:defRPr>
            </a:lvl1pPr>
            <a:lvl2pPr marL="1484313" indent="-153988" algn="l" rtl="0" eaLnBrk="0" fontAlgn="base" hangingPunct="0">
              <a:spcBef>
                <a:spcPct val="20000"/>
              </a:spcBef>
              <a:spcAft>
                <a:spcPct val="0"/>
              </a:spcAft>
              <a:buSzPct val="150000"/>
              <a:buChar char="-"/>
              <a:defRPr sz="1500">
                <a:solidFill>
                  <a:schemeClr val="tx1"/>
                </a:solidFill>
                <a:latin typeface="+mn-lt"/>
              </a:defRPr>
            </a:lvl2pPr>
            <a:lvl3pPr marL="1905000" algn="l" rtl="0" eaLnBrk="0" fontAlgn="base" hangingPunct="0">
              <a:spcBef>
                <a:spcPct val="20000"/>
              </a:spcBef>
              <a:spcAft>
                <a:spcPct val="0"/>
              </a:spcAft>
              <a:buChar char="-"/>
              <a:defRPr sz="1200">
                <a:solidFill>
                  <a:schemeClr val="tx1"/>
                </a:solidFill>
                <a:latin typeface="+mn-lt"/>
              </a:defRPr>
            </a:lvl3pPr>
            <a:lvl4pPr marL="2701925" indent="-228600" algn="l" rtl="0" eaLnBrk="0" fontAlgn="base" hangingPunct="0">
              <a:spcBef>
                <a:spcPct val="20000"/>
              </a:spcBef>
              <a:spcAft>
                <a:spcPct val="0"/>
              </a:spcAft>
              <a:buChar char="–"/>
              <a:defRPr sz="2000">
                <a:solidFill>
                  <a:schemeClr val="tx1"/>
                </a:solidFill>
                <a:latin typeface="Times New Roman" charset="0"/>
              </a:defRPr>
            </a:lvl4pPr>
            <a:lvl5pPr marL="3121025" indent="-228600" algn="l" rtl="0" eaLnBrk="0" fontAlgn="base" hangingPunct="0">
              <a:spcBef>
                <a:spcPct val="20000"/>
              </a:spcBef>
              <a:spcAft>
                <a:spcPct val="0"/>
              </a:spcAft>
              <a:buChar char="»"/>
              <a:defRPr sz="2000">
                <a:solidFill>
                  <a:schemeClr val="tx1"/>
                </a:solidFill>
                <a:latin typeface="Times New Roman" charset="0"/>
              </a:defRPr>
            </a:lvl5pPr>
            <a:lvl6pPr marL="3578225" indent="-228600" algn="l" rtl="0" fontAlgn="base">
              <a:spcBef>
                <a:spcPct val="20000"/>
              </a:spcBef>
              <a:spcAft>
                <a:spcPct val="0"/>
              </a:spcAft>
              <a:buChar char="»"/>
              <a:defRPr sz="2000">
                <a:solidFill>
                  <a:schemeClr val="tx1"/>
                </a:solidFill>
                <a:latin typeface="Times New Roman" charset="0"/>
              </a:defRPr>
            </a:lvl6pPr>
            <a:lvl7pPr marL="4035425" indent="-228600" algn="l" rtl="0" fontAlgn="base">
              <a:spcBef>
                <a:spcPct val="20000"/>
              </a:spcBef>
              <a:spcAft>
                <a:spcPct val="0"/>
              </a:spcAft>
              <a:buChar char="»"/>
              <a:defRPr sz="2000">
                <a:solidFill>
                  <a:schemeClr val="tx1"/>
                </a:solidFill>
                <a:latin typeface="Times New Roman" charset="0"/>
              </a:defRPr>
            </a:lvl7pPr>
            <a:lvl8pPr marL="4492625" indent="-228600" algn="l" rtl="0" fontAlgn="base">
              <a:spcBef>
                <a:spcPct val="20000"/>
              </a:spcBef>
              <a:spcAft>
                <a:spcPct val="0"/>
              </a:spcAft>
              <a:buChar char="»"/>
              <a:defRPr sz="2000">
                <a:solidFill>
                  <a:schemeClr val="tx1"/>
                </a:solidFill>
                <a:latin typeface="Times New Roman" charset="0"/>
              </a:defRPr>
            </a:lvl8pPr>
            <a:lvl9pPr marL="4949825" indent="-228600" algn="l" rtl="0" fontAlgn="base">
              <a:spcBef>
                <a:spcPct val="20000"/>
              </a:spcBef>
              <a:spcAft>
                <a:spcPct val="0"/>
              </a:spcAft>
              <a:buChar char="»"/>
              <a:defRPr sz="2000">
                <a:solidFill>
                  <a:schemeClr val="tx1"/>
                </a:solidFill>
                <a:latin typeface="Times New Roman" charset="0"/>
              </a:defRPr>
            </a:lvl9pPr>
          </a:lstStyle>
          <a:p>
            <a:pPr algn="just"/>
            <a:endParaRPr lang="fr-FR" sz="4400" b="1" dirty="0" smtClean="0"/>
          </a:p>
          <a:p>
            <a:pPr marL="0" indent="0" algn="ctr">
              <a:buNone/>
            </a:pPr>
            <a:r>
              <a:rPr lang="fr-FR" sz="4400" b="1" dirty="0" smtClean="0"/>
              <a:t>Comment faire face à la canicule en période épidémique Covid-19</a:t>
            </a:r>
          </a:p>
          <a:p>
            <a:pPr marL="0" indent="0" algn="ctr">
              <a:buNone/>
            </a:pPr>
            <a:r>
              <a:rPr lang="fr-FR" sz="4400" b="1" dirty="0" smtClean="0"/>
              <a:t>Mesures de prévention et prise en charge</a:t>
            </a:r>
          </a:p>
          <a:p>
            <a:pPr marL="0" indent="0" algn="just" defTabSz="512763">
              <a:buNone/>
              <a:tabLst>
                <a:tab pos="806450" algn="l"/>
                <a:tab pos="952500" algn="l"/>
                <a:tab pos="1141413" algn="l"/>
                <a:tab pos="5243513" algn="l"/>
              </a:tabLst>
              <a:defRPr/>
            </a:pPr>
            <a:endParaRPr lang="fr-FR" altLang="fr-FR" sz="4400" dirty="0">
              <a:solidFill>
                <a:schemeClr val="accent6"/>
              </a:solidFill>
            </a:endParaRPr>
          </a:p>
        </p:txBody>
      </p:sp>
      <p:pic>
        <p:nvPicPr>
          <p:cNvPr id="3" name="Image 2" descr="ARS_LOGOS_idf"/>
          <p:cNvPicPr/>
          <p:nvPr/>
        </p:nvPicPr>
        <p:blipFill>
          <a:blip r:embed="rId3">
            <a:extLst>
              <a:ext uri="{28A0092B-C50C-407E-A947-70E740481C1C}">
                <a14:useLocalDpi xmlns:a14="http://schemas.microsoft.com/office/drawing/2010/main" val="0"/>
              </a:ext>
            </a:extLst>
          </a:blip>
          <a:srcRect/>
          <a:stretch>
            <a:fillRect/>
          </a:stretch>
        </p:blipFill>
        <p:spPr bwMode="auto">
          <a:xfrm>
            <a:off x="212924" y="181320"/>
            <a:ext cx="1710469" cy="1111452"/>
          </a:xfrm>
          <a:prstGeom prst="rect">
            <a:avLst/>
          </a:prstGeom>
          <a:noFill/>
          <a:ln>
            <a:noFill/>
          </a:ln>
        </p:spPr>
      </p:pic>
      <p:pic>
        <p:nvPicPr>
          <p:cNvPr id="7" name="Picture 5" descr="SUNSH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29669" y="48635"/>
            <a:ext cx="2026339" cy="190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556801"/>
            <a:ext cx="1984551" cy="13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5629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idx="4294967295"/>
          </p:nvPr>
        </p:nvSpPr>
        <p:spPr>
          <a:xfrm>
            <a:off x="562428" y="145143"/>
            <a:ext cx="10871200" cy="827314"/>
          </a:xfrm>
        </p:spPr>
        <p:txBody>
          <a:bodyPr/>
          <a:lstStyle/>
          <a:p>
            <a:r>
              <a:rPr lang="fr-FR" altLang="fr-FR" sz="3600" dirty="0" smtClean="0"/>
              <a:t>Niveau 1 (vert) : Veille saisonnière </a:t>
            </a:r>
          </a:p>
        </p:txBody>
      </p:sp>
      <p:sp>
        <p:nvSpPr>
          <p:cNvPr id="22531" name="Rectangle 3"/>
          <p:cNvSpPr>
            <a:spLocks noGrp="1"/>
          </p:cNvSpPr>
          <p:nvPr>
            <p:ph type="body" sz="half" idx="4294967295"/>
          </p:nvPr>
        </p:nvSpPr>
        <p:spPr>
          <a:xfrm>
            <a:off x="435819" y="2363372"/>
            <a:ext cx="5635172" cy="2461846"/>
          </a:xfrm>
        </p:spPr>
        <p:txBody>
          <a:bodyPr/>
          <a:lstStyle/>
          <a:p>
            <a:r>
              <a:rPr lang="fr-FR" altLang="fr-FR" sz="2000" b="1" dirty="0"/>
              <a:t>D</a:t>
            </a:r>
            <a:r>
              <a:rPr lang="fr-FR" altLang="fr-FR" sz="2000" b="1" dirty="0" smtClean="0"/>
              <a:t>éclenchée automatiquement du 1er juin au 31 août de chaque année</a:t>
            </a:r>
            <a:r>
              <a:rPr lang="fr-FR" altLang="fr-FR" sz="2000" b="1" dirty="0"/>
              <a:t> </a:t>
            </a:r>
            <a:r>
              <a:rPr lang="fr-FR" altLang="fr-FR" sz="2000" dirty="0" smtClean="0"/>
              <a:t>(sauf si conditions météorologiques particulières : anticipation ou prolongation)</a:t>
            </a:r>
          </a:p>
        </p:txBody>
      </p:sp>
      <p:sp>
        <p:nvSpPr>
          <p:cNvPr id="22532" name="Rectangle 4"/>
          <p:cNvSpPr>
            <a:spLocks noGrp="1"/>
          </p:cNvSpPr>
          <p:nvPr>
            <p:ph type="body" sz="half" idx="4294967295"/>
          </p:nvPr>
        </p:nvSpPr>
        <p:spPr>
          <a:xfrm>
            <a:off x="6575974" y="1206063"/>
            <a:ext cx="5049970" cy="4525963"/>
          </a:xfrm>
        </p:spPr>
        <p:txBody>
          <a:bodyPr/>
          <a:lstStyle/>
          <a:p>
            <a:pPr algn="just"/>
            <a:r>
              <a:rPr lang="fr-FR" altLang="fr-FR" sz="2000" dirty="0" smtClean="0"/>
              <a:t>Préparation des personnels et </a:t>
            </a:r>
            <a:r>
              <a:rPr lang="fr-FR" altLang="fr-FR" sz="2000" b="1" dirty="0" smtClean="0"/>
              <a:t>vérification des équipements</a:t>
            </a:r>
          </a:p>
          <a:p>
            <a:pPr algn="just"/>
            <a:r>
              <a:rPr lang="fr-FR" altLang="fr-FR" sz="2000" dirty="0" smtClean="0"/>
              <a:t>Information et </a:t>
            </a:r>
            <a:r>
              <a:rPr lang="fr-FR" altLang="fr-FR" sz="2000" b="1" dirty="0" smtClean="0"/>
              <a:t>sensibilisation de la population </a:t>
            </a:r>
            <a:r>
              <a:rPr lang="fr-FR" altLang="fr-FR" sz="2000" dirty="0" smtClean="0"/>
              <a:t>sur les conséquences sanitaires d’une canicule et sur les moyens de s’en protéger: distribution de dépliants </a:t>
            </a:r>
          </a:p>
          <a:p>
            <a:pPr algn="just"/>
            <a:r>
              <a:rPr lang="fr-FR" altLang="fr-FR" sz="2000" b="1" dirty="0" smtClean="0"/>
              <a:t>Repérage des personnes fragiles </a:t>
            </a:r>
            <a:r>
              <a:rPr lang="fr-FR" altLang="fr-FR" sz="2000" dirty="0" smtClean="0"/>
              <a:t>notamment au domicile</a:t>
            </a:r>
          </a:p>
          <a:p>
            <a:pPr algn="just"/>
            <a:r>
              <a:rPr lang="fr-FR" altLang="fr-FR" sz="2000" dirty="0" smtClean="0"/>
              <a:t>Recensement du </a:t>
            </a:r>
            <a:r>
              <a:rPr lang="fr-FR" altLang="fr-FR" sz="2000" b="1" dirty="0" smtClean="0"/>
              <a:t>personnel volontaire en cas d’alerte canicule </a:t>
            </a:r>
          </a:p>
          <a:p>
            <a:pPr algn="just"/>
            <a:endParaRPr lang="fr-FR" altLang="fr-FR" sz="2000" dirty="0" smtClean="0"/>
          </a:p>
        </p:txBody>
      </p:sp>
    </p:spTree>
    <p:extLst>
      <p:ext uri="{BB962C8B-B14F-4D97-AF65-F5344CB8AC3E}">
        <p14:creationId xmlns:p14="http://schemas.microsoft.com/office/powerpoint/2010/main" val="161904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idx="4294967295"/>
          </p:nvPr>
        </p:nvSpPr>
        <p:spPr>
          <a:xfrm>
            <a:off x="495301" y="0"/>
            <a:ext cx="10871200" cy="838880"/>
          </a:xfrm>
        </p:spPr>
        <p:txBody>
          <a:bodyPr/>
          <a:lstStyle/>
          <a:p>
            <a:r>
              <a:rPr lang="fr-FR" altLang="fr-FR" sz="3600" dirty="0" smtClean="0"/>
              <a:t>Niveau 2 (jaune): Avertissement chaleur </a:t>
            </a:r>
          </a:p>
        </p:txBody>
      </p:sp>
      <p:sp>
        <p:nvSpPr>
          <p:cNvPr id="23555" name="Rectangle 3"/>
          <p:cNvSpPr>
            <a:spLocks noGrp="1"/>
          </p:cNvSpPr>
          <p:nvPr>
            <p:ph type="body" sz="half" idx="4294967295"/>
          </p:nvPr>
        </p:nvSpPr>
        <p:spPr>
          <a:xfrm>
            <a:off x="749711" y="2471548"/>
            <a:ext cx="4996356" cy="4808483"/>
          </a:xfrm>
        </p:spPr>
        <p:txBody>
          <a:bodyPr/>
          <a:lstStyle/>
          <a:p>
            <a:r>
              <a:rPr lang="fr-FR" altLang="fr-FR" sz="2000" dirty="0" smtClean="0"/>
              <a:t>Phase de </a:t>
            </a:r>
            <a:r>
              <a:rPr lang="fr-FR" altLang="fr-FR" sz="2000" b="1" dirty="0" smtClean="0"/>
              <a:t>veille renforcée</a:t>
            </a:r>
            <a:r>
              <a:rPr lang="fr-FR" altLang="fr-FR" sz="2000" dirty="0" smtClean="0"/>
              <a:t>.  </a:t>
            </a:r>
          </a:p>
          <a:p>
            <a:pPr>
              <a:buFont typeface="Wingdings" pitchFamily="2" charset="2"/>
              <a:buNone/>
            </a:pPr>
            <a:r>
              <a:rPr lang="fr-FR" altLang="fr-FR" sz="2000" dirty="0" smtClean="0"/>
              <a:t>Pic de chaleur ponctuel ou épisode </a:t>
            </a:r>
          </a:p>
          <a:p>
            <a:pPr>
              <a:buFont typeface="Wingdings" pitchFamily="2" charset="2"/>
              <a:buNone/>
            </a:pPr>
            <a:r>
              <a:rPr lang="fr-FR" altLang="fr-FR" sz="2000" dirty="0"/>
              <a:t>p</a:t>
            </a:r>
            <a:r>
              <a:rPr lang="fr-FR" altLang="fr-FR" sz="2000" dirty="0" smtClean="0"/>
              <a:t>ersistant de chaleur (1 à 2 jours 21° nuit</a:t>
            </a:r>
          </a:p>
          <a:p>
            <a:pPr>
              <a:buFont typeface="Wingdings" pitchFamily="2" charset="2"/>
              <a:buNone/>
            </a:pPr>
            <a:r>
              <a:rPr lang="fr-FR" altLang="fr-FR" sz="2000" dirty="0" smtClean="0"/>
              <a:t> et 31° jour) ou prévision d’intensification </a:t>
            </a:r>
          </a:p>
          <a:p>
            <a:pPr>
              <a:buFont typeface="Wingdings" pitchFamily="2" charset="2"/>
              <a:buNone/>
            </a:pPr>
            <a:r>
              <a:rPr lang="fr-FR" altLang="fr-FR" sz="2000" dirty="0" smtClean="0"/>
              <a:t>de la chaleur </a:t>
            </a:r>
          </a:p>
          <a:p>
            <a:endParaRPr lang="fr-FR" altLang="fr-FR" sz="2000" dirty="0" smtClean="0"/>
          </a:p>
        </p:txBody>
      </p:sp>
      <p:sp>
        <p:nvSpPr>
          <p:cNvPr id="23556" name="Rectangle 4"/>
          <p:cNvSpPr>
            <a:spLocks noGrp="1"/>
          </p:cNvSpPr>
          <p:nvPr>
            <p:ph type="body" sz="half" idx="4294967295"/>
          </p:nvPr>
        </p:nvSpPr>
        <p:spPr>
          <a:xfrm>
            <a:off x="6300952" y="1207705"/>
            <a:ext cx="5638800" cy="4525963"/>
          </a:xfrm>
        </p:spPr>
        <p:txBody>
          <a:bodyPr/>
          <a:lstStyle/>
          <a:p>
            <a:r>
              <a:rPr lang="fr-FR" altLang="fr-FR" sz="2000" b="1" dirty="0" smtClean="0"/>
              <a:t>Vigilance renforcée </a:t>
            </a:r>
            <a:r>
              <a:rPr lang="fr-FR" altLang="fr-FR" sz="2000" dirty="0" smtClean="0"/>
              <a:t>pour les personnes les plus fragiles</a:t>
            </a:r>
          </a:p>
          <a:p>
            <a:r>
              <a:rPr lang="fr-FR" altLang="fr-FR" sz="2000" dirty="0" smtClean="0"/>
              <a:t>Augmentation des visites à domicile et des appels téléphoniques </a:t>
            </a:r>
          </a:p>
          <a:p>
            <a:r>
              <a:rPr lang="fr-FR" altLang="fr-FR" sz="2000" dirty="0" smtClean="0"/>
              <a:t>Veille des gardiens en résidences services et résidences appartements</a:t>
            </a:r>
          </a:p>
          <a:p>
            <a:r>
              <a:rPr lang="fr-FR" altLang="fr-FR" sz="2000" b="1" dirty="0" smtClean="0"/>
              <a:t>Signalement des personnes à risque</a:t>
            </a:r>
            <a:r>
              <a:rPr lang="fr-FR" altLang="fr-FR" sz="2000" dirty="0" smtClean="0"/>
              <a:t> à la cellule de coordination de chaque arrondissement</a:t>
            </a:r>
          </a:p>
          <a:p>
            <a:r>
              <a:rPr lang="fr-FR" altLang="fr-FR" sz="2000" dirty="0" smtClean="0"/>
              <a:t>Renforcement des </a:t>
            </a:r>
            <a:r>
              <a:rPr lang="fr-FR" altLang="fr-FR" sz="2000" b="1" dirty="0" smtClean="0"/>
              <a:t>actions de communication locales et ciblées </a:t>
            </a:r>
            <a:r>
              <a:rPr lang="fr-FR" altLang="fr-FR" sz="2000" dirty="0" smtClean="0"/>
              <a:t>(veille de week-end et jour férié)</a:t>
            </a:r>
          </a:p>
          <a:p>
            <a:endParaRPr lang="fr-FR" altLang="fr-FR" sz="2000" dirty="0" smtClean="0"/>
          </a:p>
          <a:p>
            <a:pPr marL="0" indent="0">
              <a:buNone/>
            </a:pPr>
            <a:endParaRPr lang="fr-FR" altLang="fr-FR" sz="2000" dirty="0" smtClean="0"/>
          </a:p>
        </p:txBody>
      </p:sp>
    </p:spTree>
    <p:extLst>
      <p:ext uri="{BB962C8B-B14F-4D97-AF65-F5344CB8AC3E}">
        <p14:creationId xmlns:p14="http://schemas.microsoft.com/office/powerpoint/2010/main" val="409453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a:xfrm>
            <a:off x="355600" y="104549"/>
            <a:ext cx="10871200" cy="772565"/>
          </a:xfrm>
        </p:spPr>
        <p:txBody>
          <a:bodyPr/>
          <a:lstStyle/>
          <a:p>
            <a:r>
              <a:rPr lang="fr-FR" altLang="fr-FR" sz="3600" dirty="0" smtClean="0"/>
              <a:t>Niveau 3 (orange) : Alerte canicule </a:t>
            </a:r>
          </a:p>
        </p:txBody>
      </p:sp>
      <p:sp>
        <p:nvSpPr>
          <p:cNvPr id="25603" name="Rectangle 3"/>
          <p:cNvSpPr>
            <a:spLocks noGrp="1"/>
          </p:cNvSpPr>
          <p:nvPr>
            <p:ph type="body" sz="half" idx="4294967295"/>
          </p:nvPr>
        </p:nvSpPr>
        <p:spPr>
          <a:xfrm>
            <a:off x="841828" y="1206946"/>
            <a:ext cx="5776685" cy="4525962"/>
          </a:xfrm>
        </p:spPr>
        <p:txBody>
          <a:bodyPr/>
          <a:lstStyle/>
          <a:p>
            <a:pPr marL="0" indent="0" algn="just">
              <a:buNone/>
            </a:pPr>
            <a:r>
              <a:rPr lang="fr-FR" altLang="fr-FR" sz="2000" dirty="0" smtClean="0"/>
              <a:t>- Déclenché par les préfets de département </a:t>
            </a:r>
            <a:endParaRPr lang="fr-FR" altLang="fr-FR" sz="2000" dirty="0">
              <a:solidFill>
                <a:srgbClr val="FF0000"/>
              </a:solidFill>
            </a:endParaRPr>
          </a:p>
          <a:p>
            <a:pPr algn="just">
              <a:buFont typeface="Wingdings" pitchFamily="2" charset="2"/>
              <a:buNone/>
            </a:pPr>
            <a:r>
              <a:rPr lang="fr-FR" altLang="fr-FR" sz="2000" dirty="0" smtClean="0"/>
              <a:t>- Activation des mesures départementales</a:t>
            </a:r>
          </a:p>
          <a:p>
            <a:pPr algn="just">
              <a:buFont typeface="Wingdings" pitchFamily="2" charset="2"/>
              <a:buNone/>
            </a:pPr>
            <a:r>
              <a:rPr lang="fr-FR" altLang="fr-FR" sz="2000" dirty="0" smtClean="0"/>
              <a:t>prévues dans le Plan de gestion de canicule</a:t>
            </a:r>
          </a:p>
          <a:p>
            <a:pPr algn="just">
              <a:buFont typeface="Wingdings" pitchFamily="2" charset="2"/>
              <a:buNone/>
            </a:pPr>
            <a:r>
              <a:rPr lang="fr-FR" altLang="fr-FR" sz="2000" dirty="0" smtClean="0"/>
              <a:t> départementale (PGCD)</a:t>
            </a:r>
          </a:p>
          <a:p>
            <a:pPr algn="just">
              <a:buFont typeface="Wingdings" pitchFamily="2" charset="2"/>
              <a:buNone/>
            </a:pPr>
            <a:r>
              <a:rPr lang="fr-FR" altLang="fr-FR" sz="2000" dirty="0" smtClean="0"/>
              <a:t>- Articulation avec les ARS (indicateurs</a:t>
            </a:r>
          </a:p>
          <a:p>
            <a:pPr algn="just">
              <a:buFont typeface="Wingdings" pitchFamily="2" charset="2"/>
              <a:buNone/>
            </a:pPr>
            <a:r>
              <a:rPr lang="fr-FR" altLang="fr-FR" sz="2000" dirty="0" smtClean="0"/>
              <a:t>sanitaires) </a:t>
            </a:r>
          </a:p>
          <a:p>
            <a:pPr>
              <a:buFont typeface="Wingdings" pitchFamily="2" charset="2"/>
              <a:buNone/>
            </a:pPr>
            <a:r>
              <a:rPr lang="fr-FR" altLang="fr-FR" sz="2000" dirty="0" smtClean="0"/>
              <a:t> </a:t>
            </a:r>
          </a:p>
          <a:p>
            <a:endParaRPr lang="fr-FR" altLang="fr-FR" sz="2000" dirty="0" smtClean="0"/>
          </a:p>
        </p:txBody>
      </p:sp>
      <p:sp>
        <p:nvSpPr>
          <p:cNvPr id="25604" name="Rectangle 4"/>
          <p:cNvSpPr>
            <a:spLocks noGrp="1"/>
          </p:cNvSpPr>
          <p:nvPr>
            <p:ph type="body" sz="half" idx="4294967295"/>
          </p:nvPr>
        </p:nvSpPr>
        <p:spPr>
          <a:xfrm>
            <a:off x="6747640" y="1131177"/>
            <a:ext cx="5234153" cy="4525963"/>
          </a:xfrm>
        </p:spPr>
        <p:txBody>
          <a:bodyPr/>
          <a:lstStyle/>
          <a:p>
            <a:r>
              <a:rPr lang="fr-FR" altLang="fr-FR" sz="2000" dirty="0" smtClean="0"/>
              <a:t>Poursuite et intensification des actions du niveau 2 renforcé :</a:t>
            </a:r>
          </a:p>
          <a:p>
            <a:pPr marL="1330325" lvl="1" indent="0">
              <a:buNone/>
            </a:pPr>
            <a:r>
              <a:rPr lang="fr-FR" altLang="fr-FR" sz="1800" dirty="0" smtClean="0"/>
              <a:t>Actions de prévention et de gestion mises en place par les services publics et acteurs territoriaux dont actions de communication </a:t>
            </a:r>
          </a:p>
          <a:p>
            <a:r>
              <a:rPr lang="fr-FR" altLang="fr-FR" sz="2000" dirty="0" smtClean="0"/>
              <a:t>Déclenchement des « plans bleus» en EHPAD et ESMS handicap</a:t>
            </a:r>
          </a:p>
          <a:p>
            <a:r>
              <a:rPr lang="fr-FR" altLang="fr-FR" sz="2000" dirty="0" smtClean="0"/>
              <a:t>Mobilisation de la permanence des soins ambulatoires, des SSIAD, des SAAD, activation par la mairie des registres communaux avec aide aux PA et PH isolées, mesures pour les sans-abris..</a:t>
            </a:r>
          </a:p>
          <a:p>
            <a:pPr marL="0" indent="0">
              <a:buNone/>
            </a:pPr>
            <a:endParaRPr lang="fr-FR" altLang="fr-FR" sz="2000" dirty="0" smtClean="0"/>
          </a:p>
        </p:txBody>
      </p:sp>
      <p:pic>
        <p:nvPicPr>
          <p:cNvPr id="25605" name="Picture 6" descr="G:\CANICULE\Images Canicule\CANICULE-aler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828" y="3733313"/>
            <a:ext cx="5373413" cy="210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1535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idx="4294967295"/>
          </p:nvPr>
        </p:nvSpPr>
        <p:spPr>
          <a:xfrm>
            <a:off x="348343" y="0"/>
            <a:ext cx="10871200" cy="1143000"/>
          </a:xfrm>
        </p:spPr>
        <p:txBody>
          <a:bodyPr/>
          <a:lstStyle/>
          <a:p>
            <a:r>
              <a:rPr lang="fr-FR" altLang="fr-FR" sz="3600" dirty="0" smtClean="0"/>
              <a:t>Niveau 4 (rouge): Canicule extrême = mobilisation générale … </a:t>
            </a:r>
          </a:p>
        </p:txBody>
      </p:sp>
      <p:sp>
        <p:nvSpPr>
          <p:cNvPr id="26627" name="Rectangle 3"/>
          <p:cNvSpPr>
            <a:spLocks noGrp="1"/>
          </p:cNvSpPr>
          <p:nvPr>
            <p:ph type="body" sz="half" idx="4294967295"/>
          </p:nvPr>
        </p:nvSpPr>
        <p:spPr>
          <a:xfrm>
            <a:off x="1150883" y="1284891"/>
            <a:ext cx="5122480" cy="4525963"/>
          </a:xfrm>
        </p:spPr>
        <p:txBody>
          <a:bodyPr/>
          <a:lstStyle/>
          <a:p>
            <a:r>
              <a:rPr lang="fr-FR" altLang="fr-FR" sz="1800" dirty="0" smtClean="0"/>
              <a:t>Déclenchée par le Premier Ministre </a:t>
            </a:r>
          </a:p>
          <a:p>
            <a:r>
              <a:rPr lang="fr-FR" altLang="fr-FR" sz="1800" b="1" dirty="0" smtClean="0"/>
              <a:t>Canicule avérée très intense et durable avec l’apparition d’effets collatéraux de grande ampleur </a:t>
            </a:r>
            <a:r>
              <a:rPr lang="fr-FR" altLang="fr-FR" sz="1800" dirty="0" smtClean="0"/>
              <a:t>(sécheresse, saturation hôpitaux, approvisionnement en eau potable, arrêt de certains activités …) </a:t>
            </a:r>
          </a:p>
          <a:p>
            <a:r>
              <a:rPr lang="fr-FR" altLang="fr-FR" sz="1800" dirty="0" smtClean="0"/>
              <a:t>Situation nécessitant des mesures exceptionnelles </a:t>
            </a:r>
          </a:p>
          <a:p>
            <a:r>
              <a:rPr lang="fr-FR" altLang="fr-FR" sz="1800" dirty="0" smtClean="0"/>
              <a:t>Activation de la Cellule Interministérielle de Crise (CIC) : ensemble des ministères concernés</a:t>
            </a:r>
            <a:r>
              <a:rPr lang="fr-FR" altLang="fr-FR" sz="2000" dirty="0" smtClean="0"/>
              <a:t> </a:t>
            </a:r>
          </a:p>
          <a:p>
            <a:pPr>
              <a:buFont typeface="Wingdings" pitchFamily="2" charset="2"/>
              <a:buNone/>
            </a:pPr>
            <a:r>
              <a:rPr lang="fr-FR" altLang="fr-FR" sz="2000" dirty="0" smtClean="0"/>
              <a:t> </a:t>
            </a:r>
          </a:p>
          <a:p>
            <a:endParaRPr lang="fr-FR" altLang="fr-FR" sz="2000" dirty="0" smtClean="0"/>
          </a:p>
        </p:txBody>
      </p:sp>
      <p:sp>
        <p:nvSpPr>
          <p:cNvPr id="26628" name="Rectangle 4"/>
          <p:cNvSpPr>
            <a:spLocks noGrp="1"/>
          </p:cNvSpPr>
          <p:nvPr>
            <p:ph type="body" sz="half" idx="4294967295"/>
          </p:nvPr>
        </p:nvSpPr>
        <p:spPr>
          <a:xfrm>
            <a:off x="6442841" y="1273067"/>
            <a:ext cx="5050221" cy="2589484"/>
          </a:xfrm>
        </p:spPr>
        <p:txBody>
          <a:bodyPr/>
          <a:lstStyle/>
          <a:p>
            <a:r>
              <a:rPr lang="fr-FR" altLang="fr-FR" sz="2000" dirty="0" smtClean="0"/>
              <a:t>Mobilisation de tous les moyens humains et matériels disponibles (dispositif ORSEC, plans blancs hospitaliers…)</a:t>
            </a:r>
          </a:p>
          <a:p>
            <a:pPr marL="0" indent="0">
              <a:buNone/>
            </a:pPr>
            <a:endParaRPr lang="fr-FR" altLang="fr-FR" sz="2000" dirty="0" smtClean="0"/>
          </a:p>
          <a:p>
            <a:r>
              <a:rPr lang="fr-FR" altLang="fr-FR" sz="2000" dirty="0" smtClean="0"/>
              <a:t>Poursuite et intensification des actions engagées au niveau 3 </a:t>
            </a:r>
          </a:p>
        </p:txBody>
      </p:sp>
      <p:pic>
        <p:nvPicPr>
          <p:cNvPr id="26629" name="Picture 5" descr="G:\CANICULE\Images Canicule\Capture.PNG niveau 4 dang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883" y="4933524"/>
            <a:ext cx="3207434" cy="185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458266" y="4403022"/>
            <a:ext cx="6516020" cy="1477328"/>
          </a:xfrm>
          <a:prstGeom prst="rect">
            <a:avLst/>
          </a:prstGeom>
          <a:ln w="38100">
            <a:solidFill>
              <a:srgbClr val="FF0000"/>
            </a:solidFill>
          </a:ln>
        </p:spPr>
        <p:txBody>
          <a:bodyPr wrap="square">
            <a:spAutoFit/>
          </a:bodyPr>
          <a:lstStyle/>
          <a:p>
            <a:pPr algn="ctr"/>
            <a:r>
              <a:rPr lang="fr-FR" b="1" dirty="0">
                <a:solidFill>
                  <a:srgbClr val="FF0000"/>
                </a:solidFill>
              </a:rPr>
              <a:t>En raison du contexte de l’épidémie de COVID-19, le plan national canicule n’est pas modifié en 2020. </a:t>
            </a:r>
            <a:endParaRPr lang="fr-FR" b="1" dirty="0" smtClean="0">
              <a:solidFill>
                <a:srgbClr val="FF0000"/>
              </a:solidFill>
            </a:endParaRPr>
          </a:p>
          <a:p>
            <a:pPr algn="ctr"/>
            <a:r>
              <a:rPr lang="fr-FR" b="1" dirty="0" smtClean="0"/>
              <a:t>Les </a:t>
            </a:r>
            <a:r>
              <a:rPr lang="fr-FR" b="1" dirty="0"/>
              <a:t>mesures qui s’appliquaient en 2019 sont reconduites, correspondant aux dispositions de la dernière version du plan national canicule, daté de </a:t>
            </a:r>
            <a:r>
              <a:rPr lang="fr-FR" b="1" dirty="0" smtClean="0"/>
              <a:t>2017</a:t>
            </a:r>
            <a:endParaRPr lang="fr-FR" b="1" dirty="0"/>
          </a:p>
        </p:txBody>
      </p:sp>
    </p:spTree>
    <p:extLst>
      <p:ext uri="{BB962C8B-B14F-4D97-AF65-F5344CB8AC3E}">
        <p14:creationId xmlns:p14="http://schemas.microsoft.com/office/powerpoint/2010/main" val="1787438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p:cNvSpPr>
          <p:nvPr>
            <p:ph type="body" idx="4294967295"/>
          </p:nvPr>
        </p:nvSpPr>
        <p:spPr>
          <a:xfrm>
            <a:off x="1119116" y="1283315"/>
            <a:ext cx="10604310" cy="3996572"/>
          </a:xfrm>
        </p:spPr>
        <p:txBody>
          <a:bodyPr/>
          <a:lstStyle/>
          <a:p>
            <a:pPr marL="0" indent="0" algn="ctr">
              <a:buNone/>
            </a:pPr>
            <a:r>
              <a:rPr lang="fr-FR" altLang="fr-FR" sz="3200" b="1" dirty="0" smtClean="0"/>
              <a:t>Impact de la canicule sur l’organisme : </a:t>
            </a:r>
          </a:p>
          <a:p>
            <a:pPr marL="0" indent="0" algn="ctr">
              <a:buNone/>
            </a:pPr>
            <a:r>
              <a:rPr lang="fr-FR" altLang="fr-FR" sz="3200" b="1" dirty="0" smtClean="0"/>
              <a:t>les signes de déshydratation et coup de chaleur</a:t>
            </a:r>
          </a:p>
          <a:p>
            <a:pPr>
              <a:buFont typeface="Wingdings" pitchFamily="2" charset="2"/>
              <a:buNone/>
            </a:pPr>
            <a:r>
              <a:rPr lang="fr-FR" altLang="fr-FR" sz="2800" b="1" dirty="0" smtClean="0"/>
              <a:t>      </a:t>
            </a:r>
          </a:p>
        </p:txBody>
      </p:sp>
    </p:spTree>
    <p:extLst>
      <p:ext uri="{BB962C8B-B14F-4D97-AF65-F5344CB8AC3E}">
        <p14:creationId xmlns:p14="http://schemas.microsoft.com/office/powerpoint/2010/main" val="3029908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idx="4294967295"/>
          </p:nvPr>
        </p:nvSpPr>
        <p:spPr>
          <a:xfrm>
            <a:off x="406400" y="220663"/>
            <a:ext cx="10871200" cy="816567"/>
          </a:xfrm>
        </p:spPr>
        <p:txBody>
          <a:bodyPr/>
          <a:lstStyle/>
          <a:p>
            <a:r>
              <a:rPr lang="fr-FR" altLang="fr-FR" sz="3600" dirty="0" smtClean="0"/>
              <a:t>Réaction du corps face à la chaleur </a:t>
            </a:r>
          </a:p>
        </p:txBody>
      </p:sp>
      <p:sp>
        <p:nvSpPr>
          <p:cNvPr id="40963" name="Rectangle 6"/>
          <p:cNvSpPr>
            <a:spLocks noGrp="1"/>
          </p:cNvSpPr>
          <p:nvPr>
            <p:ph type="body" idx="4294967295"/>
          </p:nvPr>
        </p:nvSpPr>
        <p:spPr>
          <a:xfrm>
            <a:off x="897384" y="1202828"/>
            <a:ext cx="8238817" cy="4802187"/>
          </a:xfrm>
          <a:noFill/>
        </p:spPr>
        <p:txBody>
          <a:bodyPr/>
          <a:lstStyle/>
          <a:p>
            <a:pPr>
              <a:buFont typeface="Wingdings" pitchFamily="2" charset="2"/>
              <a:buNone/>
            </a:pPr>
            <a:r>
              <a:rPr lang="fr-FR" altLang="fr-FR" sz="2000" dirty="0" smtClean="0"/>
              <a:t>   </a:t>
            </a:r>
          </a:p>
          <a:p>
            <a:r>
              <a:rPr lang="fr-FR" altLang="fr-FR" sz="2000" dirty="0" smtClean="0"/>
              <a:t>Dès que la T°C du corps </a:t>
            </a:r>
            <a:r>
              <a:rPr lang="fr-FR" altLang="fr-FR" sz="2400" dirty="0" smtClean="0"/>
              <a:t>&gt;</a:t>
            </a:r>
            <a:r>
              <a:rPr lang="fr-FR" altLang="fr-FR" sz="2000" dirty="0" smtClean="0"/>
              <a:t> 37°C, le corps met en action des mécanismes d’adaptation, de régulation thermique dont la transpiration. C’est la production de sueur qui en s’évaporant va favoriser le refroidissement du corps.</a:t>
            </a:r>
          </a:p>
          <a:p>
            <a:r>
              <a:rPr lang="fr-FR" altLang="fr-FR" sz="2000" dirty="0" smtClean="0"/>
              <a:t>Or selon l’âge, le corps ne réagit pas de la même façon à la chaleur, les personnes âgées transpirent peu. Elles ont plus de mal à maintenir le corps à 37° et risquent l’hyperthermie et donc le coup de chaleur</a:t>
            </a:r>
          </a:p>
          <a:p>
            <a:r>
              <a:rPr lang="fr-FR" altLang="fr-FR" sz="2000" dirty="0" smtClean="0"/>
              <a:t>D’où l’importance du rafraichissement </a:t>
            </a:r>
            <a:r>
              <a:rPr lang="fr-FR" altLang="fr-FR" sz="2000" dirty="0"/>
              <a:t>d</a:t>
            </a:r>
            <a:r>
              <a:rPr lang="fr-FR" altLang="fr-FR" sz="2000" dirty="0" smtClean="0"/>
              <a:t>es locaux, de l’hydratation, de la brumisation et de la ventilation pour remplacer la transpiration naturelle déficiente.</a:t>
            </a:r>
            <a:endParaRPr lang="fr-FR" altLang="fr-FR" sz="2000" dirty="0" smtClean="0">
              <a:solidFill>
                <a:srgbClr val="FF0000"/>
              </a:solidFill>
            </a:endParaRPr>
          </a:p>
        </p:txBody>
      </p:sp>
      <p:pic>
        <p:nvPicPr>
          <p:cNvPr id="40964" name="Picture 8" descr="D:\MARIE LAURE\TRAVAIL 2017\logos\Images Canicule\sueu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6201" y="1456048"/>
            <a:ext cx="2915893" cy="2027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0052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714" y="767261"/>
            <a:ext cx="5400455" cy="3657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8840" y="1990993"/>
            <a:ext cx="3316407" cy="2644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7076050" y="767261"/>
            <a:ext cx="5441986" cy="954107"/>
          </a:xfrm>
          <a:prstGeom prst="rect">
            <a:avLst/>
          </a:prstGeom>
          <a:noFill/>
        </p:spPr>
        <p:txBody>
          <a:bodyPr wrap="square" rtlCol="0">
            <a:spAutoFit/>
          </a:bodyPr>
          <a:lstStyle/>
          <a:p>
            <a:pPr algn="ctr"/>
            <a:r>
              <a:rPr lang="fr-FR" sz="2800" dirty="0" smtClean="0"/>
              <a:t>Déséquilibre </a:t>
            </a:r>
          </a:p>
          <a:p>
            <a:pPr algn="ctr"/>
            <a:r>
              <a:rPr lang="fr-FR" sz="2800" dirty="0" smtClean="0"/>
              <a:t>de la balance hydrique</a:t>
            </a:r>
            <a:endParaRPr lang="fr-FR" sz="2800" dirty="0"/>
          </a:p>
        </p:txBody>
      </p:sp>
    </p:spTree>
    <p:extLst>
      <p:ext uri="{BB962C8B-B14F-4D97-AF65-F5344CB8AC3E}">
        <p14:creationId xmlns:p14="http://schemas.microsoft.com/office/powerpoint/2010/main" val="218489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6400" y="220663"/>
            <a:ext cx="5816979" cy="789271"/>
          </a:xfrm>
        </p:spPr>
        <p:txBody>
          <a:bodyPr/>
          <a:lstStyle/>
          <a:p>
            <a:r>
              <a:rPr lang="fr-FR" sz="3600" dirty="0" smtClean="0"/>
              <a:t>Besoins en eau </a:t>
            </a:r>
            <a:endParaRPr lang="fr-FR" sz="3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62209"/>
            <a:ext cx="7624689" cy="4997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ce réservé du contenu 2"/>
          <p:cNvSpPr>
            <a:spLocks noGrp="1"/>
          </p:cNvSpPr>
          <p:nvPr>
            <p:ph idx="1"/>
          </p:nvPr>
        </p:nvSpPr>
        <p:spPr>
          <a:xfrm>
            <a:off x="7906043" y="1009934"/>
            <a:ext cx="3876523" cy="5049672"/>
          </a:xfrm>
          <a:ln>
            <a:solidFill>
              <a:srgbClr val="C00000"/>
            </a:solidFill>
          </a:ln>
        </p:spPr>
        <p:txBody>
          <a:bodyPr/>
          <a:lstStyle/>
          <a:p>
            <a:pPr marL="0" indent="0" algn="ctr">
              <a:buNone/>
            </a:pPr>
            <a:r>
              <a:rPr lang="fr-FR" altLang="fr-FR" sz="2400" dirty="0" smtClean="0"/>
              <a:t>1.5l d ’eau à 2l par jour dont 0.7l au moins sous forme de boisson </a:t>
            </a:r>
          </a:p>
          <a:p>
            <a:pPr marL="0" indent="0" algn="ctr">
              <a:buNone/>
            </a:pPr>
            <a:r>
              <a:rPr lang="fr-FR" altLang="fr-FR" sz="2400" dirty="0" smtClean="0"/>
              <a:t>(au moins 8 verres/j), </a:t>
            </a:r>
          </a:p>
          <a:p>
            <a:pPr marL="0" indent="0" algn="ctr">
              <a:buNone/>
            </a:pPr>
            <a:r>
              <a:rPr lang="fr-FR" altLang="fr-FR" sz="2400" dirty="0" smtClean="0"/>
              <a:t>le reste étant apporté par l’eau des aliments</a:t>
            </a:r>
          </a:p>
          <a:p>
            <a:pPr marL="0" indent="0" algn="ctr">
              <a:buNone/>
            </a:pPr>
            <a:endParaRPr lang="fr-FR" altLang="fr-FR" sz="2400" dirty="0" smtClean="0"/>
          </a:p>
          <a:p>
            <a:pPr marL="0" indent="0" algn="ctr">
              <a:buNone/>
            </a:pPr>
            <a:r>
              <a:rPr lang="fr-FR" altLang="fr-FR" sz="2800" b="1" dirty="0" smtClean="0">
                <a:solidFill>
                  <a:srgbClr val="C00000"/>
                </a:solidFill>
              </a:rPr>
              <a:t>Suivre impérativement les préconisations du médecin</a:t>
            </a:r>
          </a:p>
          <a:p>
            <a:pPr marL="0" indent="0" algn="ctr">
              <a:buNone/>
            </a:pPr>
            <a:endParaRPr lang="fr-FR" sz="2800" dirty="0"/>
          </a:p>
          <a:p>
            <a:pPr marL="0" indent="0" algn="ctr">
              <a:buNone/>
            </a:pPr>
            <a:endParaRPr lang="fr-FR" sz="2800" dirty="0"/>
          </a:p>
        </p:txBody>
      </p:sp>
    </p:spTree>
    <p:extLst>
      <p:ext uri="{BB962C8B-B14F-4D97-AF65-F5344CB8AC3E}">
        <p14:creationId xmlns:p14="http://schemas.microsoft.com/office/powerpoint/2010/main" val="349398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6400" y="166072"/>
            <a:ext cx="10871200" cy="802919"/>
          </a:xfrm>
        </p:spPr>
        <p:txBody>
          <a:bodyPr/>
          <a:lstStyle/>
          <a:p>
            <a:r>
              <a:rPr lang="fr-FR" sz="3600" dirty="0" smtClean="0"/>
              <a:t>Déshydratation </a:t>
            </a:r>
            <a:endParaRPr lang="fr-FR" sz="3600" dirty="0"/>
          </a:p>
        </p:txBody>
      </p:sp>
      <p:sp>
        <p:nvSpPr>
          <p:cNvPr id="3" name="Espace réservé du contenu 2"/>
          <p:cNvSpPr>
            <a:spLocks noGrp="1"/>
          </p:cNvSpPr>
          <p:nvPr>
            <p:ph idx="1"/>
          </p:nvPr>
        </p:nvSpPr>
        <p:spPr>
          <a:xfrm>
            <a:off x="1009935" y="920016"/>
            <a:ext cx="10746748" cy="4114800"/>
          </a:xfrm>
          <a:ln>
            <a:solidFill>
              <a:schemeClr val="bg1"/>
            </a:solidFill>
          </a:ln>
        </p:spPr>
        <p:txBody>
          <a:bodyPr/>
          <a:lstStyle/>
          <a:p>
            <a:r>
              <a:rPr lang="fr-FR" sz="1800" dirty="0" smtClean="0"/>
              <a:t>Perturbation la plus fréquente; 25% de PA grabataires ou en institution sont déshydratées</a:t>
            </a:r>
          </a:p>
          <a:p>
            <a:r>
              <a:rPr lang="fr-FR" sz="1800" dirty="0" smtClean="0"/>
              <a:t>Aggravation rapide voire mauvais pronostic en l'absence d’une prise en charge précoce =&gt; </a:t>
            </a:r>
            <a:r>
              <a:rPr lang="fr-FR" sz="1800" b="1" dirty="0" smtClean="0"/>
              <a:t>prévention essentielle++</a:t>
            </a:r>
          </a:p>
          <a:p>
            <a:r>
              <a:rPr lang="fr-FR" sz="1800" b="1" dirty="0">
                <a:solidFill>
                  <a:srgbClr val="FF0000"/>
                </a:solidFill>
              </a:rPr>
              <a:t>En cas de fortes chaleurs, risque d’hyponatrémie </a:t>
            </a:r>
            <a:r>
              <a:rPr lang="fr-FR" sz="1800" b="1" dirty="0" smtClean="0">
                <a:solidFill>
                  <a:srgbClr val="FF0000"/>
                </a:solidFill>
              </a:rPr>
              <a:t>(Na = Sodium) liée </a:t>
            </a:r>
            <a:r>
              <a:rPr lang="fr-FR" sz="1800" b="1" dirty="0">
                <a:solidFill>
                  <a:srgbClr val="FF0000"/>
                </a:solidFill>
              </a:rPr>
              <a:t>à la </a:t>
            </a:r>
            <a:r>
              <a:rPr lang="fr-FR" sz="1800" b="1" dirty="0" smtClean="0">
                <a:solidFill>
                  <a:srgbClr val="FF0000"/>
                </a:solidFill>
              </a:rPr>
              <a:t>sudation et risque </a:t>
            </a:r>
            <a:r>
              <a:rPr lang="fr-FR" sz="1800" b="1" dirty="0">
                <a:solidFill>
                  <a:srgbClr val="FF0000"/>
                </a:solidFill>
              </a:rPr>
              <a:t>d’apports en sels </a:t>
            </a:r>
            <a:r>
              <a:rPr lang="fr-FR" sz="1800" b="1" dirty="0" smtClean="0">
                <a:solidFill>
                  <a:srgbClr val="FF0000"/>
                </a:solidFill>
              </a:rPr>
              <a:t>insuffisants </a:t>
            </a:r>
            <a:endParaRPr lang="fr-FR" sz="1800" b="1" dirty="0">
              <a:solidFill>
                <a:srgbClr val="FF0000"/>
              </a:solidFill>
            </a:endParaRPr>
          </a:p>
          <a:p>
            <a:pPr marL="0" indent="0">
              <a:buNone/>
            </a:pPr>
            <a:endParaRPr lang="fr-FR" sz="1800" b="1"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274" y="2821286"/>
            <a:ext cx="4321404" cy="3195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space réservé du contenu 2"/>
          <p:cNvSpPr txBox="1">
            <a:spLocks/>
          </p:cNvSpPr>
          <p:nvPr/>
        </p:nvSpPr>
        <p:spPr bwMode="auto">
          <a:xfrm>
            <a:off x="6203142" y="2647275"/>
            <a:ext cx="5373374" cy="3369294"/>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858838" indent="-858838" algn="l" rtl="0" eaLnBrk="0" fontAlgn="base" hangingPunct="0">
              <a:spcBef>
                <a:spcPct val="20000"/>
              </a:spcBef>
              <a:spcAft>
                <a:spcPct val="0"/>
              </a:spcAft>
              <a:buSzPct val="55000"/>
              <a:buBlip>
                <a:blip r:embed="rId3"/>
              </a:buBlip>
              <a:defRPr sz="1700">
                <a:solidFill>
                  <a:schemeClr val="tx1"/>
                </a:solidFill>
                <a:latin typeface="+mn-lt"/>
                <a:ea typeface="+mn-ea"/>
                <a:cs typeface="+mn-cs"/>
              </a:defRPr>
            </a:lvl1pPr>
            <a:lvl2pPr marL="1484313" indent="-153988" algn="l" rtl="0" eaLnBrk="0" fontAlgn="base" hangingPunct="0">
              <a:spcBef>
                <a:spcPct val="20000"/>
              </a:spcBef>
              <a:spcAft>
                <a:spcPct val="0"/>
              </a:spcAft>
              <a:buSzPct val="150000"/>
              <a:buChar char="-"/>
              <a:defRPr sz="1500">
                <a:solidFill>
                  <a:schemeClr val="tx1"/>
                </a:solidFill>
                <a:latin typeface="+mn-lt"/>
              </a:defRPr>
            </a:lvl2pPr>
            <a:lvl3pPr marL="1905000" algn="l" rtl="0" eaLnBrk="0" fontAlgn="base" hangingPunct="0">
              <a:spcBef>
                <a:spcPct val="20000"/>
              </a:spcBef>
              <a:spcAft>
                <a:spcPct val="0"/>
              </a:spcAft>
              <a:buChar char="-"/>
              <a:defRPr sz="1200">
                <a:solidFill>
                  <a:schemeClr val="tx1"/>
                </a:solidFill>
                <a:latin typeface="+mn-lt"/>
              </a:defRPr>
            </a:lvl3pPr>
            <a:lvl4pPr marL="2701925" indent="-228600" algn="l" rtl="0" eaLnBrk="0" fontAlgn="base" hangingPunct="0">
              <a:spcBef>
                <a:spcPct val="20000"/>
              </a:spcBef>
              <a:spcAft>
                <a:spcPct val="0"/>
              </a:spcAft>
              <a:buChar char="–"/>
              <a:defRPr sz="2000">
                <a:solidFill>
                  <a:schemeClr val="tx1"/>
                </a:solidFill>
                <a:latin typeface="Times New Roman" charset="0"/>
              </a:defRPr>
            </a:lvl4pPr>
            <a:lvl5pPr marL="3121025" indent="-228600" algn="l" rtl="0" eaLnBrk="0" fontAlgn="base" hangingPunct="0">
              <a:spcBef>
                <a:spcPct val="20000"/>
              </a:spcBef>
              <a:spcAft>
                <a:spcPct val="0"/>
              </a:spcAft>
              <a:buChar char="»"/>
              <a:defRPr sz="2000">
                <a:solidFill>
                  <a:schemeClr val="tx1"/>
                </a:solidFill>
                <a:latin typeface="Times New Roman" charset="0"/>
              </a:defRPr>
            </a:lvl5pPr>
            <a:lvl6pPr marL="3578225" indent="-228600" algn="l" rtl="0" fontAlgn="base">
              <a:spcBef>
                <a:spcPct val="20000"/>
              </a:spcBef>
              <a:spcAft>
                <a:spcPct val="0"/>
              </a:spcAft>
              <a:buChar char="»"/>
              <a:defRPr sz="2000">
                <a:solidFill>
                  <a:schemeClr val="tx1"/>
                </a:solidFill>
                <a:latin typeface="Times New Roman" charset="0"/>
              </a:defRPr>
            </a:lvl6pPr>
            <a:lvl7pPr marL="4035425" indent="-228600" algn="l" rtl="0" fontAlgn="base">
              <a:spcBef>
                <a:spcPct val="20000"/>
              </a:spcBef>
              <a:spcAft>
                <a:spcPct val="0"/>
              </a:spcAft>
              <a:buChar char="»"/>
              <a:defRPr sz="2000">
                <a:solidFill>
                  <a:schemeClr val="tx1"/>
                </a:solidFill>
                <a:latin typeface="Times New Roman" charset="0"/>
              </a:defRPr>
            </a:lvl7pPr>
            <a:lvl8pPr marL="4492625" indent="-228600" algn="l" rtl="0" fontAlgn="base">
              <a:spcBef>
                <a:spcPct val="20000"/>
              </a:spcBef>
              <a:spcAft>
                <a:spcPct val="0"/>
              </a:spcAft>
              <a:buChar char="»"/>
              <a:defRPr sz="2000">
                <a:solidFill>
                  <a:schemeClr val="tx1"/>
                </a:solidFill>
                <a:latin typeface="Times New Roman" charset="0"/>
              </a:defRPr>
            </a:lvl8pPr>
            <a:lvl9pPr marL="4949825" indent="-228600" algn="l" rtl="0" fontAlgn="base">
              <a:spcBef>
                <a:spcPct val="20000"/>
              </a:spcBef>
              <a:spcAft>
                <a:spcPct val="0"/>
              </a:spcAft>
              <a:buChar char="»"/>
              <a:defRPr sz="2000">
                <a:solidFill>
                  <a:schemeClr val="tx1"/>
                </a:solidFill>
                <a:latin typeface="Times New Roman" charset="0"/>
              </a:defRPr>
            </a:lvl9pPr>
          </a:lstStyle>
          <a:p>
            <a:pPr marL="0" indent="0" algn="ctr">
              <a:buNone/>
            </a:pPr>
            <a:r>
              <a:rPr lang="fr-FR" sz="2000" b="1" kern="0" dirty="0" smtClean="0"/>
              <a:t>Les effets physiologiques du vieillissement favorisent la déshydratation</a:t>
            </a:r>
          </a:p>
          <a:p>
            <a:pPr marL="0" indent="0">
              <a:buNone/>
            </a:pPr>
            <a:r>
              <a:rPr lang="fr-FR" sz="2000" kern="0" dirty="0" smtClean="0"/>
              <a:t>- Diminution de la sensation de soif</a:t>
            </a:r>
          </a:p>
          <a:p>
            <a:pPr marL="0" indent="0">
              <a:buNone/>
            </a:pPr>
            <a:r>
              <a:rPr lang="fr-FR" sz="2000" kern="0" dirty="0" smtClean="0"/>
              <a:t>- Diminution des capacités à transpirer </a:t>
            </a:r>
          </a:p>
          <a:p>
            <a:pPr marL="0" indent="0">
              <a:buNone/>
            </a:pPr>
            <a:r>
              <a:rPr lang="fr-FR" sz="2000" kern="0" dirty="0" smtClean="0"/>
              <a:t>- Altération de la fonction rénale</a:t>
            </a:r>
          </a:p>
          <a:p>
            <a:pPr marL="0" indent="0">
              <a:buNone/>
            </a:pPr>
            <a:r>
              <a:rPr lang="fr-FR" sz="2000" kern="0" dirty="0" smtClean="0"/>
              <a:t>- Absence de compensation spontanée d’une période de privation hydrique comme les sujets jeunes</a:t>
            </a:r>
            <a:endParaRPr lang="fr-FR" sz="2000" kern="0" dirty="0"/>
          </a:p>
        </p:txBody>
      </p:sp>
    </p:spTree>
    <p:extLst>
      <p:ext uri="{BB962C8B-B14F-4D97-AF65-F5344CB8AC3E}">
        <p14:creationId xmlns:p14="http://schemas.microsoft.com/office/powerpoint/2010/main" val="2830114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6400" y="166073"/>
            <a:ext cx="10871200" cy="625498"/>
          </a:xfrm>
        </p:spPr>
        <p:txBody>
          <a:bodyPr/>
          <a:lstStyle/>
          <a:p>
            <a:r>
              <a:rPr lang="fr-FR" sz="3600" dirty="0" smtClean="0"/>
              <a:t>Déshydratation : causes et conséquences </a:t>
            </a:r>
            <a:endParaRPr lang="fr-FR" sz="3600" dirty="0"/>
          </a:p>
        </p:txBody>
      </p:sp>
      <p:sp>
        <p:nvSpPr>
          <p:cNvPr id="7" name="Espace réservé du contenu 2"/>
          <p:cNvSpPr txBox="1">
            <a:spLocks/>
          </p:cNvSpPr>
          <p:nvPr/>
        </p:nvSpPr>
        <p:spPr bwMode="auto">
          <a:xfrm>
            <a:off x="298330" y="1384421"/>
            <a:ext cx="5849252" cy="4660413"/>
          </a:xfrm>
          <a:prstGeom prst="rect">
            <a:avLst/>
          </a:prstGeom>
          <a:noFill/>
          <a:ln w="38100">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858838" indent="-858838" algn="l" rtl="0" eaLnBrk="0" fontAlgn="base" hangingPunct="0">
              <a:spcBef>
                <a:spcPct val="20000"/>
              </a:spcBef>
              <a:spcAft>
                <a:spcPct val="0"/>
              </a:spcAft>
              <a:buSzPct val="55000"/>
              <a:buBlip>
                <a:blip r:embed="rId2"/>
              </a:buBlip>
              <a:defRPr sz="1700">
                <a:solidFill>
                  <a:schemeClr val="tx1"/>
                </a:solidFill>
                <a:latin typeface="+mn-lt"/>
                <a:ea typeface="+mn-ea"/>
                <a:cs typeface="+mn-cs"/>
              </a:defRPr>
            </a:lvl1pPr>
            <a:lvl2pPr marL="1484313" indent="-153988" algn="l" rtl="0" eaLnBrk="0" fontAlgn="base" hangingPunct="0">
              <a:spcBef>
                <a:spcPct val="20000"/>
              </a:spcBef>
              <a:spcAft>
                <a:spcPct val="0"/>
              </a:spcAft>
              <a:buSzPct val="150000"/>
              <a:buChar char="-"/>
              <a:defRPr sz="1500">
                <a:solidFill>
                  <a:schemeClr val="tx1"/>
                </a:solidFill>
                <a:latin typeface="+mn-lt"/>
              </a:defRPr>
            </a:lvl2pPr>
            <a:lvl3pPr marL="1905000" algn="l" rtl="0" eaLnBrk="0" fontAlgn="base" hangingPunct="0">
              <a:spcBef>
                <a:spcPct val="20000"/>
              </a:spcBef>
              <a:spcAft>
                <a:spcPct val="0"/>
              </a:spcAft>
              <a:buChar char="-"/>
              <a:defRPr sz="1200">
                <a:solidFill>
                  <a:schemeClr val="tx1"/>
                </a:solidFill>
                <a:latin typeface="+mn-lt"/>
              </a:defRPr>
            </a:lvl3pPr>
            <a:lvl4pPr marL="2701925" indent="-228600" algn="l" rtl="0" eaLnBrk="0" fontAlgn="base" hangingPunct="0">
              <a:spcBef>
                <a:spcPct val="20000"/>
              </a:spcBef>
              <a:spcAft>
                <a:spcPct val="0"/>
              </a:spcAft>
              <a:buChar char="–"/>
              <a:defRPr sz="2000">
                <a:solidFill>
                  <a:schemeClr val="tx1"/>
                </a:solidFill>
                <a:latin typeface="Times New Roman" charset="0"/>
              </a:defRPr>
            </a:lvl4pPr>
            <a:lvl5pPr marL="3121025" indent="-228600" algn="l" rtl="0" eaLnBrk="0" fontAlgn="base" hangingPunct="0">
              <a:spcBef>
                <a:spcPct val="20000"/>
              </a:spcBef>
              <a:spcAft>
                <a:spcPct val="0"/>
              </a:spcAft>
              <a:buChar char="»"/>
              <a:defRPr sz="2000">
                <a:solidFill>
                  <a:schemeClr val="tx1"/>
                </a:solidFill>
                <a:latin typeface="Times New Roman" charset="0"/>
              </a:defRPr>
            </a:lvl5pPr>
            <a:lvl6pPr marL="3578225" indent="-228600" algn="l" rtl="0" fontAlgn="base">
              <a:spcBef>
                <a:spcPct val="20000"/>
              </a:spcBef>
              <a:spcAft>
                <a:spcPct val="0"/>
              </a:spcAft>
              <a:buChar char="»"/>
              <a:defRPr sz="2000">
                <a:solidFill>
                  <a:schemeClr val="tx1"/>
                </a:solidFill>
                <a:latin typeface="Times New Roman" charset="0"/>
              </a:defRPr>
            </a:lvl6pPr>
            <a:lvl7pPr marL="4035425" indent="-228600" algn="l" rtl="0" fontAlgn="base">
              <a:spcBef>
                <a:spcPct val="20000"/>
              </a:spcBef>
              <a:spcAft>
                <a:spcPct val="0"/>
              </a:spcAft>
              <a:buChar char="»"/>
              <a:defRPr sz="2000">
                <a:solidFill>
                  <a:schemeClr val="tx1"/>
                </a:solidFill>
                <a:latin typeface="Times New Roman" charset="0"/>
              </a:defRPr>
            </a:lvl7pPr>
            <a:lvl8pPr marL="4492625" indent="-228600" algn="l" rtl="0" fontAlgn="base">
              <a:spcBef>
                <a:spcPct val="20000"/>
              </a:spcBef>
              <a:spcAft>
                <a:spcPct val="0"/>
              </a:spcAft>
              <a:buChar char="»"/>
              <a:defRPr sz="2000">
                <a:solidFill>
                  <a:schemeClr val="tx1"/>
                </a:solidFill>
                <a:latin typeface="Times New Roman" charset="0"/>
              </a:defRPr>
            </a:lvl8pPr>
            <a:lvl9pPr marL="4949825" indent="-228600" algn="l" rtl="0" fontAlgn="base">
              <a:spcBef>
                <a:spcPct val="20000"/>
              </a:spcBef>
              <a:spcAft>
                <a:spcPct val="0"/>
              </a:spcAft>
              <a:buChar char="»"/>
              <a:defRPr sz="2000">
                <a:solidFill>
                  <a:schemeClr val="tx1"/>
                </a:solidFill>
                <a:latin typeface="Times New Roman" charset="0"/>
              </a:defRPr>
            </a:lvl9pPr>
          </a:lstStyle>
          <a:p>
            <a:pPr marL="0" indent="0">
              <a:buNone/>
            </a:pPr>
            <a:r>
              <a:rPr lang="fr-FR" sz="1800" kern="0" dirty="0" smtClean="0"/>
              <a:t>Les </a:t>
            </a:r>
            <a:r>
              <a:rPr lang="fr-FR" sz="1800" b="1" kern="0" dirty="0" smtClean="0"/>
              <a:t>causes</a:t>
            </a:r>
            <a:r>
              <a:rPr lang="fr-FR" sz="1800" kern="0" dirty="0" smtClean="0"/>
              <a:t> de déshydratation sont nombreuses et souvent intriquées chez la PA, par augmentation des pertes d’eau et de Na, et diminution des entrées :</a:t>
            </a:r>
          </a:p>
          <a:p>
            <a:pPr marL="0" indent="0">
              <a:buNone/>
            </a:pPr>
            <a:r>
              <a:rPr lang="fr-FR" sz="1600" kern="0" dirty="0" smtClean="0"/>
              <a:t>- Pertes cutanées</a:t>
            </a:r>
          </a:p>
          <a:p>
            <a:pPr marL="0" indent="0">
              <a:buNone/>
            </a:pPr>
            <a:r>
              <a:rPr lang="fr-FR" sz="1600" kern="0" dirty="0" smtClean="0"/>
              <a:t>-Pertes digestives (vomissements, diarrhées, laxatifs..)</a:t>
            </a:r>
          </a:p>
          <a:p>
            <a:pPr marL="0" indent="0">
              <a:buNone/>
            </a:pPr>
            <a:r>
              <a:rPr lang="fr-FR" sz="1600" kern="0" dirty="0" smtClean="0"/>
              <a:t>- Pertes rénales (</a:t>
            </a:r>
            <a:r>
              <a:rPr lang="fr-FR" sz="1600" kern="0" dirty="0" err="1" smtClean="0"/>
              <a:t>diabéte</a:t>
            </a:r>
            <a:r>
              <a:rPr lang="fr-FR" sz="1600" kern="0" dirty="0" smtClean="0"/>
              <a:t>, pathologies rénales, diurétiques,..)</a:t>
            </a:r>
          </a:p>
          <a:p>
            <a:pPr marL="0" indent="0">
              <a:buNone/>
            </a:pPr>
            <a:r>
              <a:rPr lang="fr-FR" sz="1600" kern="0" dirty="0" smtClean="0"/>
              <a:t>- Pertes respiratoires (respiration accélérée)</a:t>
            </a:r>
          </a:p>
          <a:p>
            <a:pPr marL="0" indent="0">
              <a:buNone/>
            </a:pPr>
            <a:endParaRPr lang="fr-FR" sz="1600" kern="0" dirty="0" smtClean="0"/>
          </a:p>
          <a:p>
            <a:pPr marL="0" indent="0">
              <a:buNone/>
            </a:pPr>
            <a:r>
              <a:rPr lang="fr-FR" sz="1600" kern="0" dirty="0" smtClean="0"/>
              <a:t>Ainsi que :</a:t>
            </a:r>
          </a:p>
          <a:p>
            <a:pPr marL="0" indent="0">
              <a:buNone/>
            </a:pPr>
            <a:r>
              <a:rPr lang="fr-FR" sz="1600" kern="0" dirty="0" smtClean="0"/>
              <a:t>- Boissons insuffisantes (diminution de la soif)</a:t>
            </a:r>
          </a:p>
          <a:p>
            <a:pPr marL="0" indent="0">
              <a:buNone/>
            </a:pPr>
            <a:r>
              <a:rPr lang="fr-FR" sz="1600" kern="0" dirty="0" smtClean="0"/>
              <a:t>- Troubles de la conscience</a:t>
            </a:r>
          </a:p>
          <a:p>
            <a:pPr marL="0" indent="0">
              <a:buNone/>
            </a:pPr>
            <a:r>
              <a:rPr lang="fr-FR" sz="1600" kern="0" dirty="0" smtClean="0"/>
              <a:t>-T roubles de la déglutition </a:t>
            </a:r>
          </a:p>
          <a:p>
            <a:pPr marL="0" indent="0">
              <a:buNone/>
            </a:pPr>
            <a:r>
              <a:rPr lang="fr-FR" sz="1600" kern="0" dirty="0" smtClean="0"/>
              <a:t>- Isolement</a:t>
            </a:r>
          </a:p>
          <a:p>
            <a:pPr marL="0" indent="0">
              <a:buNone/>
            </a:pPr>
            <a:r>
              <a:rPr lang="fr-FR" sz="1600" kern="0" dirty="0" smtClean="0"/>
              <a:t>- Dépendance (déficit neurologique et/ou </a:t>
            </a:r>
            <a:r>
              <a:rPr lang="fr-FR" sz="1600" kern="0" dirty="0" err="1" smtClean="0"/>
              <a:t>ostéoarticulaire</a:t>
            </a:r>
            <a:r>
              <a:rPr lang="fr-FR" sz="1600" kern="0" dirty="0" smtClean="0"/>
              <a:t>)</a:t>
            </a:r>
          </a:p>
        </p:txBody>
      </p:sp>
      <p:sp>
        <p:nvSpPr>
          <p:cNvPr id="8" name="Flèche courbée vers le bas 7"/>
          <p:cNvSpPr/>
          <p:nvPr/>
        </p:nvSpPr>
        <p:spPr bwMode="auto">
          <a:xfrm>
            <a:off x="5339591" y="758924"/>
            <a:ext cx="1398896" cy="532263"/>
          </a:xfrm>
          <a:prstGeom prst="curvedDownArrow">
            <a:avLst/>
          </a:prstGeom>
          <a:solidFill>
            <a:srgbClr val="FFC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000" b="0" i="0" u="none" strike="noStrike" cap="none" normalizeH="0" baseline="0" smtClean="0">
              <a:ln>
                <a:noFill/>
              </a:ln>
              <a:solidFill>
                <a:srgbClr val="002395"/>
              </a:solidFill>
              <a:effectLst/>
              <a:latin typeface="Arial" charset="0"/>
            </a:endParaRPr>
          </a:p>
        </p:txBody>
      </p:sp>
      <p:sp>
        <p:nvSpPr>
          <p:cNvPr id="10" name="Espace réservé du contenu 2"/>
          <p:cNvSpPr txBox="1">
            <a:spLocks/>
          </p:cNvSpPr>
          <p:nvPr/>
        </p:nvSpPr>
        <p:spPr bwMode="auto">
          <a:xfrm>
            <a:off x="6457666" y="1384421"/>
            <a:ext cx="5499871" cy="4660414"/>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858838" indent="-858838" algn="l" rtl="0" eaLnBrk="0" fontAlgn="base" hangingPunct="0">
              <a:spcBef>
                <a:spcPct val="20000"/>
              </a:spcBef>
              <a:spcAft>
                <a:spcPct val="0"/>
              </a:spcAft>
              <a:buSzPct val="55000"/>
              <a:buBlip>
                <a:blip r:embed="rId2"/>
              </a:buBlip>
              <a:defRPr sz="1700">
                <a:solidFill>
                  <a:schemeClr val="tx1"/>
                </a:solidFill>
                <a:latin typeface="+mn-lt"/>
                <a:ea typeface="+mn-ea"/>
                <a:cs typeface="+mn-cs"/>
              </a:defRPr>
            </a:lvl1pPr>
            <a:lvl2pPr marL="1484313" indent="-153988" algn="l" rtl="0" eaLnBrk="0" fontAlgn="base" hangingPunct="0">
              <a:spcBef>
                <a:spcPct val="20000"/>
              </a:spcBef>
              <a:spcAft>
                <a:spcPct val="0"/>
              </a:spcAft>
              <a:buSzPct val="150000"/>
              <a:buChar char="-"/>
              <a:defRPr sz="1500">
                <a:solidFill>
                  <a:schemeClr val="tx1"/>
                </a:solidFill>
                <a:latin typeface="+mn-lt"/>
              </a:defRPr>
            </a:lvl2pPr>
            <a:lvl3pPr marL="1905000" algn="l" rtl="0" eaLnBrk="0" fontAlgn="base" hangingPunct="0">
              <a:spcBef>
                <a:spcPct val="20000"/>
              </a:spcBef>
              <a:spcAft>
                <a:spcPct val="0"/>
              </a:spcAft>
              <a:buChar char="-"/>
              <a:defRPr sz="1200">
                <a:solidFill>
                  <a:schemeClr val="tx1"/>
                </a:solidFill>
                <a:latin typeface="+mn-lt"/>
              </a:defRPr>
            </a:lvl3pPr>
            <a:lvl4pPr marL="2701925" indent="-228600" algn="l" rtl="0" eaLnBrk="0" fontAlgn="base" hangingPunct="0">
              <a:spcBef>
                <a:spcPct val="20000"/>
              </a:spcBef>
              <a:spcAft>
                <a:spcPct val="0"/>
              </a:spcAft>
              <a:buChar char="–"/>
              <a:defRPr sz="2000">
                <a:solidFill>
                  <a:schemeClr val="tx1"/>
                </a:solidFill>
                <a:latin typeface="Times New Roman" charset="0"/>
              </a:defRPr>
            </a:lvl4pPr>
            <a:lvl5pPr marL="3121025" indent="-228600" algn="l" rtl="0" eaLnBrk="0" fontAlgn="base" hangingPunct="0">
              <a:spcBef>
                <a:spcPct val="20000"/>
              </a:spcBef>
              <a:spcAft>
                <a:spcPct val="0"/>
              </a:spcAft>
              <a:buChar char="»"/>
              <a:defRPr sz="2000">
                <a:solidFill>
                  <a:schemeClr val="tx1"/>
                </a:solidFill>
                <a:latin typeface="Times New Roman" charset="0"/>
              </a:defRPr>
            </a:lvl5pPr>
            <a:lvl6pPr marL="3578225" indent="-228600" algn="l" rtl="0" fontAlgn="base">
              <a:spcBef>
                <a:spcPct val="20000"/>
              </a:spcBef>
              <a:spcAft>
                <a:spcPct val="0"/>
              </a:spcAft>
              <a:buChar char="»"/>
              <a:defRPr sz="2000">
                <a:solidFill>
                  <a:schemeClr val="tx1"/>
                </a:solidFill>
                <a:latin typeface="Times New Roman" charset="0"/>
              </a:defRPr>
            </a:lvl6pPr>
            <a:lvl7pPr marL="4035425" indent="-228600" algn="l" rtl="0" fontAlgn="base">
              <a:spcBef>
                <a:spcPct val="20000"/>
              </a:spcBef>
              <a:spcAft>
                <a:spcPct val="0"/>
              </a:spcAft>
              <a:buChar char="»"/>
              <a:defRPr sz="2000">
                <a:solidFill>
                  <a:schemeClr val="tx1"/>
                </a:solidFill>
                <a:latin typeface="Times New Roman" charset="0"/>
              </a:defRPr>
            </a:lvl7pPr>
            <a:lvl8pPr marL="4492625" indent="-228600" algn="l" rtl="0" fontAlgn="base">
              <a:spcBef>
                <a:spcPct val="20000"/>
              </a:spcBef>
              <a:spcAft>
                <a:spcPct val="0"/>
              </a:spcAft>
              <a:buChar char="»"/>
              <a:defRPr sz="2000">
                <a:solidFill>
                  <a:schemeClr val="tx1"/>
                </a:solidFill>
                <a:latin typeface="Times New Roman" charset="0"/>
              </a:defRPr>
            </a:lvl8pPr>
            <a:lvl9pPr marL="4949825" indent="-228600" algn="l" rtl="0" fontAlgn="base">
              <a:spcBef>
                <a:spcPct val="20000"/>
              </a:spcBef>
              <a:spcAft>
                <a:spcPct val="0"/>
              </a:spcAft>
              <a:buChar char="»"/>
              <a:defRPr sz="2000">
                <a:solidFill>
                  <a:schemeClr val="tx1"/>
                </a:solidFill>
                <a:latin typeface="Times New Roman" charset="0"/>
              </a:defRPr>
            </a:lvl9pPr>
          </a:lstStyle>
          <a:p>
            <a:pPr marL="0" indent="0" algn="ctr">
              <a:buNone/>
            </a:pPr>
            <a:r>
              <a:rPr lang="fr-FR" sz="1800" kern="0" dirty="0" smtClean="0"/>
              <a:t>Les </a:t>
            </a:r>
            <a:r>
              <a:rPr lang="fr-FR" sz="1800" b="1" kern="0" dirty="0" smtClean="0"/>
              <a:t>conséquences</a:t>
            </a:r>
            <a:r>
              <a:rPr lang="fr-FR" sz="1800" kern="0" dirty="0" smtClean="0"/>
              <a:t> peuvent être graves :</a:t>
            </a:r>
          </a:p>
          <a:p>
            <a:pPr marL="0" indent="0" algn="ctr">
              <a:buNone/>
            </a:pPr>
            <a:endParaRPr lang="fr-FR" sz="1800" kern="0" dirty="0" smtClean="0"/>
          </a:p>
          <a:p>
            <a:pPr marL="0" indent="0">
              <a:buNone/>
            </a:pPr>
            <a:r>
              <a:rPr lang="fr-FR" sz="1800" kern="0" dirty="0" smtClean="0"/>
              <a:t>- Ischémie et thrombose (caillot) par hémoconcentration</a:t>
            </a:r>
          </a:p>
          <a:p>
            <a:pPr marL="0" indent="0">
              <a:buNone/>
            </a:pPr>
            <a:r>
              <a:rPr lang="fr-FR" sz="1800" kern="0" dirty="0" smtClean="0"/>
              <a:t>-Troubles neuropsychiques, chute par bas débit cérébral</a:t>
            </a:r>
          </a:p>
          <a:p>
            <a:pPr marL="0" indent="0">
              <a:buNone/>
            </a:pPr>
            <a:r>
              <a:rPr lang="fr-FR" sz="1800" kern="0" dirty="0" smtClean="0"/>
              <a:t>- Risques liés à une éventuelle hospitalisation: perte d’autonomie, escarres, dénutrition, troubles du comportement, surinfection, régression..</a:t>
            </a:r>
          </a:p>
          <a:p>
            <a:pPr marL="0" indent="0">
              <a:buNone/>
            </a:pPr>
            <a:r>
              <a:rPr lang="fr-FR" sz="1800" kern="0" dirty="0" smtClean="0"/>
              <a:t>- Dégâts cérébraux en cas de réhydratation trop rapide</a:t>
            </a:r>
          </a:p>
        </p:txBody>
      </p:sp>
    </p:spTree>
    <p:extLst>
      <p:ext uri="{BB962C8B-B14F-4D97-AF65-F5344CB8AC3E}">
        <p14:creationId xmlns:p14="http://schemas.microsoft.com/office/powerpoint/2010/main" val="4244000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p:cNvSpPr>
          <p:nvPr>
            <p:ph type="body" idx="4294967295"/>
          </p:nvPr>
        </p:nvSpPr>
        <p:spPr>
          <a:xfrm>
            <a:off x="970671" y="590843"/>
            <a:ext cx="10752755" cy="4689044"/>
          </a:xfrm>
        </p:spPr>
        <p:txBody>
          <a:bodyPr/>
          <a:lstStyle/>
          <a:p>
            <a:r>
              <a:rPr lang="fr-FR" altLang="fr-FR" sz="2800" b="1" dirty="0" smtClean="0"/>
              <a:t> </a:t>
            </a:r>
            <a:r>
              <a:rPr lang="fr-FR" altLang="fr-FR" sz="2600" b="1" dirty="0" smtClean="0"/>
              <a:t>Le Plan Canicule : définition et rappels</a:t>
            </a:r>
          </a:p>
          <a:p>
            <a:r>
              <a:rPr lang="fr-FR" altLang="fr-FR" sz="2600" b="1" dirty="0" smtClean="0"/>
              <a:t> Impact de la canicule sur l’organisme : les signes de déshydratation et coup de chaleur</a:t>
            </a:r>
          </a:p>
          <a:p>
            <a:r>
              <a:rPr lang="fr-FR" altLang="fr-FR" sz="2600" b="1" dirty="0"/>
              <a:t>Comment distinguer </a:t>
            </a:r>
            <a:r>
              <a:rPr lang="fr-FR" altLang="fr-FR" sz="2600" b="1" dirty="0" smtClean="0"/>
              <a:t>déshydratation, coup de chaleur et infection </a:t>
            </a:r>
            <a:r>
              <a:rPr lang="fr-FR" altLang="fr-FR" sz="2600" b="1" dirty="0"/>
              <a:t>à </a:t>
            </a:r>
            <a:r>
              <a:rPr lang="fr-FR" altLang="fr-FR" sz="2600" b="1" dirty="0" smtClean="0"/>
              <a:t>Covid-19?</a:t>
            </a:r>
            <a:endParaRPr lang="fr-FR" altLang="fr-FR" sz="2600" b="1" dirty="0"/>
          </a:p>
          <a:p>
            <a:r>
              <a:rPr lang="fr-FR" altLang="fr-FR" sz="2600" b="1" dirty="0" smtClean="0"/>
              <a:t>Comment se préparer à un épisode de canicule en ESMS PA et PH ?</a:t>
            </a:r>
          </a:p>
          <a:p>
            <a:pPr lvl="1"/>
            <a:r>
              <a:rPr lang="fr-FR" altLang="fr-FR" sz="2600" b="1" dirty="0" smtClean="0"/>
              <a:t> </a:t>
            </a:r>
            <a:r>
              <a:rPr lang="fr-FR" altLang="fr-FR" sz="2600" b="1" dirty="0"/>
              <a:t>L</a:t>
            </a:r>
            <a:r>
              <a:rPr lang="fr-FR" altLang="fr-FR" sz="2600" b="1" dirty="0" smtClean="0"/>
              <a:t>ocaux, appareils</a:t>
            </a:r>
          </a:p>
          <a:p>
            <a:pPr lvl="1"/>
            <a:r>
              <a:rPr lang="fr-FR" altLang="fr-FR" sz="2600" b="1" dirty="0" smtClean="0"/>
              <a:t> Mesures médicales</a:t>
            </a:r>
          </a:p>
          <a:p>
            <a:r>
              <a:rPr lang="fr-FR" altLang="fr-FR" sz="2600" b="1" dirty="0" smtClean="0"/>
              <a:t>Comment lutter contre les effets sanitaires de la canicule ? </a:t>
            </a:r>
          </a:p>
          <a:p>
            <a:pPr>
              <a:buFont typeface="Wingdings" pitchFamily="2" charset="2"/>
              <a:buNone/>
            </a:pPr>
            <a:r>
              <a:rPr lang="fr-FR" altLang="fr-FR" sz="2800" b="1" dirty="0" smtClean="0"/>
              <a:t>      </a:t>
            </a:r>
          </a:p>
        </p:txBody>
      </p:sp>
    </p:spTree>
    <p:extLst>
      <p:ext uri="{BB962C8B-B14F-4D97-AF65-F5344CB8AC3E}">
        <p14:creationId xmlns:p14="http://schemas.microsoft.com/office/powerpoint/2010/main" val="4075160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idx="4294967295"/>
          </p:nvPr>
        </p:nvSpPr>
        <p:spPr>
          <a:xfrm>
            <a:off x="0" y="166072"/>
            <a:ext cx="12191999" cy="816567"/>
          </a:xfrm>
        </p:spPr>
        <p:txBody>
          <a:bodyPr/>
          <a:lstStyle/>
          <a:p>
            <a:r>
              <a:rPr lang="fr-FR" altLang="fr-FR" sz="3200" dirty="0" smtClean="0"/>
              <a:t>Déshydratation : les personnes les plus à risques </a:t>
            </a:r>
          </a:p>
        </p:txBody>
      </p:sp>
      <p:sp>
        <p:nvSpPr>
          <p:cNvPr id="16387" name="Rectangle 3"/>
          <p:cNvSpPr>
            <a:spLocks noGrp="1"/>
          </p:cNvSpPr>
          <p:nvPr>
            <p:ph type="body" idx="4294967295"/>
          </p:nvPr>
        </p:nvSpPr>
        <p:spPr>
          <a:xfrm>
            <a:off x="956603" y="1035499"/>
            <a:ext cx="10657642" cy="4971405"/>
          </a:xfrm>
        </p:spPr>
        <p:txBody>
          <a:bodyPr/>
          <a:lstStyle/>
          <a:p>
            <a:pPr marL="0" indent="0">
              <a:buNone/>
            </a:pPr>
            <a:r>
              <a:rPr lang="fr-FR" altLang="fr-FR" sz="2200" dirty="0" smtClean="0"/>
              <a:t>- les </a:t>
            </a:r>
            <a:r>
              <a:rPr lang="fr-FR" altLang="fr-FR" sz="2200" b="1" dirty="0"/>
              <a:t>personnes âgées</a:t>
            </a:r>
            <a:r>
              <a:rPr lang="fr-FR" altLang="fr-FR" sz="2200" dirty="0"/>
              <a:t>, les enfants de moins de 4 ans</a:t>
            </a:r>
          </a:p>
          <a:p>
            <a:pPr>
              <a:buFont typeface="Wingdings" pitchFamily="2" charset="2"/>
              <a:buNone/>
            </a:pPr>
            <a:r>
              <a:rPr lang="fr-FR" altLang="fr-FR" sz="2200" dirty="0" smtClean="0"/>
              <a:t>- les </a:t>
            </a:r>
            <a:r>
              <a:rPr lang="fr-FR" altLang="fr-FR" sz="2200" b="1" dirty="0"/>
              <a:t>personnes dépendantes ou invalides</a:t>
            </a:r>
            <a:r>
              <a:rPr lang="fr-FR" altLang="fr-FR" sz="2200" dirty="0"/>
              <a:t>, confinées au lit ou au </a:t>
            </a:r>
            <a:r>
              <a:rPr lang="fr-FR" altLang="fr-FR" sz="2200" dirty="0" smtClean="0"/>
              <a:t>fauteuil</a:t>
            </a:r>
            <a:endParaRPr lang="fr-FR" altLang="fr-FR" sz="2200" dirty="0"/>
          </a:p>
          <a:p>
            <a:pPr>
              <a:buFont typeface="Wingdings" pitchFamily="2" charset="2"/>
              <a:buNone/>
            </a:pPr>
            <a:r>
              <a:rPr lang="fr-FR" altLang="fr-FR" sz="2200" dirty="0" smtClean="0"/>
              <a:t>- les </a:t>
            </a:r>
            <a:r>
              <a:rPr lang="fr-FR" altLang="fr-FR" sz="2200" dirty="0"/>
              <a:t>personnes souffrant de troubles de comportements, de la mémoire, </a:t>
            </a:r>
            <a:r>
              <a:rPr lang="fr-FR" altLang="fr-FR" sz="2200" dirty="0" smtClean="0"/>
              <a:t>de</a:t>
            </a:r>
          </a:p>
          <a:p>
            <a:pPr>
              <a:buFont typeface="Wingdings" pitchFamily="2" charset="2"/>
              <a:buNone/>
            </a:pPr>
            <a:r>
              <a:rPr lang="fr-FR" altLang="fr-FR" sz="2200" dirty="0" smtClean="0"/>
              <a:t>troubles </a:t>
            </a:r>
            <a:r>
              <a:rPr lang="fr-FR" altLang="fr-FR" sz="2200" dirty="0"/>
              <a:t>mentaux, de difficultés de compréhension et </a:t>
            </a:r>
            <a:r>
              <a:rPr lang="fr-FR" altLang="fr-FR" sz="2200" dirty="0" smtClean="0"/>
              <a:t>d’orientation</a:t>
            </a:r>
          </a:p>
          <a:p>
            <a:pPr>
              <a:buNone/>
            </a:pPr>
            <a:r>
              <a:rPr lang="fr-FR" altLang="fr-FR" sz="2200" dirty="0" smtClean="0"/>
              <a:t>- </a:t>
            </a:r>
            <a:r>
              <a:rPr lang="fr-FR" altLang="fr-FR" sz="2200" dirty="0"/>
              <a:t>les personnes non conscientes du </a:t>
            </a:r>
            <a:r>
              <a:rPr lang="fr-FR" altLang="fr-FR" sz="2200" dirty="0" smtClean="0"/>
              <a:t>danger</a:t>
            </a:r>
            <a:endParaRPr lang="fr-FR" altLang="fr-FR" sz="2200" dirty="0"/>
          </a:p>
          <a:p>
            <a:pPr>
              <a:buFont typeface="Wingdings" pitchFamily="2" charset="2"/>
              <a:buNone/>
            </a:pPr>
            <a:r>
              <a:rPr lang="fr-FR" altLang="fr-FR" sz="2200" dirty="0" smtClean="0"/>
              <a:t>- les </a:t>
            </a:r>
            <a:r>
              <a:rPr lang="fr-FR" altLang="fr-FR" sz="2200" dirty="0"/>
              <a:t>personnes souffrant de maladies chroniques ou de pathologies </a:t>
            </a:r>
            <a:r>
              <a:rPr lang="fr-FR" altLang="fr-FR" sz="2200" dirty="0" smtClean="0"/>
              <a:t>aiguës</a:t>
            </a:r>
          </a:p>
          <a:p>
            <a:pPr>
              <a:buFont typeface="Wingdings" pitchFamily="2" charset="2"/>
              <a:buNone/>
            </a:pPr>
            <a:r>
              <a:rPr lang="fr-FR" altLang="fr-FR" sz="2200" dirty="0" smtClean="0"/>
              <a:t>- les </a:t>
            </a:r>
            <a:r>
              <a:rPr lang="fr-FR" altLang="fr-FR" sz="2200" dirty="0"/>
              <a:t>personnes sous traitement </a:t>
            </a:r>
            <a:r>
              <a:rPr lang="fr-FR" altLang="fr-FR" sz="2200" dirty="0" smtClean="0"/>
              <a:t>médicamenteux; médicaments pouvant </a:t>
            </a:r>
            <a:r>
              <a:rPr lang="fr-FR" altLang="fr-FR" sz="2200" dirty="0"/>
              <a:t>gêner </a:t>
            </a:r>
            <a:endParaRPr lang="fr-FR" altLang="fr-FR" sz="2200" dirty="0" smtClean="0"/>
          </a:p>
          <a:p>
            <a:pPr>
              <a:buFont typeface="Wingdings" pitchFamily="2" charset="2"/>
              <a:buNone/>
            </a:pPr>
            <a:r>
              <a:rPr lang="fr-FR" altLang="fr-FR" sz="2200" dirty="0" smtClean="0"/>
              <a:t>l’adaptation </a:t>
            </a:r>
            <a:r>
              <a:rPr lang="fr-FR" altLang="fr-FR" sz="2200" dirty="0"/>
              <a:t>de l’organisme à la </a:t>
            </a:r>
            <a:r>
              <a:rPr lang="fr-FR" altLang="fr-FR" sz="2200" dirty="0" smtClean="0"/>
              <a:t>chaleur … </a:t>
            </a:r>
            <a:endParaRPr lang="fr-FR" altLang="fr-FR" sz="2200" dirty="0"/>
          </a:p>
          <a:p>
            <a:pPr marL="0" indent="0">
              <a:buNone/>
            </a:pPr>
            <a:r>
              <a:rPr lang="fr-FR" altLang="fr-FR" sz="2200" dirty="0" smtClean="0"/>
              <a:t>- les personnes en situation de grande précarité</a:t>
            </a:r>
          </a:p>
          <a:p>
            <a:pPr marL="0" indent="0">
              <a:buNone/>
            </a:pPr>
            <a:r>
              <a:rPr lang="fr-FR" altLang="fr-FR" sz="2200" dirty="0" smtClean="0"/>
              <a:t>- les personnes dépendantes à l’alcool, </a:t>
            </a:r>
            <a:r>
              <a:rPr lang="fr-FR" altLang="fr-FR" sz="2200" b="1" dirty="0" smtClean="0"/>
              <a:t>dénutries</a:t>
            </a:r>
            <a:endParaRPr lang="fr-FR" altLang="fr-FR" sz="2200" dirty="0" smtClean="0"/>
          </a:p>
          <a:p>
            <a:pPr>
              <a:buFont typeface="Wingdings" pitchFamily="2" charset="2"/>
              <a:buNone/>
            </a:pPr>
            <a:r>
              <a:rPr lang="fr-FR" altLang="fr-FR" sz="2200" dirty="0" smtClean="0"/>
              <a:t>- les personnes vivant dans un habitat difficile à rafraîchir (dernier étage,</a:t>
            </a:r>
          </a:p>
          <a:p>
            <a:pPr>
              <a:buFont typeface="Wingdings" pitchFamily="2" charset="2"/>
              <a:buNone/>
            </a:pPr>
            <a:r>
              <a:rPr lang="fr-FR" altLang="fr-FR" sz="2200" dirty="0" smtClean="0"/>
              <a:t>logement mansardé, grandes baies vitrées…).</a:t>
            </a:r>
          </a:p>
          <a:p>
            <a:pPr>
              <a:buFont typeface="Wingdings" pitchFamily="2" charset="2"/>
              <a:buNone/>
            </a:pPr>
            <a:endParaRPr lang="fr-FR" altLang="fr-FR" sz="2400" dirty="0" smtClean="0"/>
          </a:p>
        </p:txBody>
      </p:sp>
    </p:spTree>
    <p:extLst>
      <p:ext uri="{BB962C8B-B14F-4D97-AF65-F5344CB8AC3E}">
        <p14:creationId xmlns:p14="http://schemas.microsoft.com/office/powerpoint/2010/main" val="756767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idx="4294967295"/>
          </p:nvPr>
        </p:nvSpPr>
        <p:spPr>
          <a:xfrm>
            <a:off x="406400" y="220663"/>
            <a:ext cx="10871200" cy="884806"/>
          </a:xfrm>
        </p:spPr>
        <p:txBody>
          <a:bodyPr/>
          <a:lstStyle/>
          <a:p>
            <a:r>
              <a:rPr lang="fr-FR" altLang="fr-FR" sz="3600" dirty="0" smtClean="0"/>
              <a:t>Principales maladies chroniques … </a:t>
            </a:r>
          </a:p>
        </p:txBody>
      </p:sp>
      <p:sp>
        <p:nvSpPr>
          <p:cNvPr id="17411" name="Rectangle 3"/>
          <p:cNvSpPr>
            <a:spLocks noGrp="1"/>
          </p:cNvSpPr>
          <p:nvPr>
            <p:ph type="body" idx="4294967295"/>
          </p:nvPr>
        </p:nvSpPr>
        <p:spPr>
          <a:xfrm>
            <a:off x="1280160" y="1308456"/>
            <a:ext cx="10138088" cy="4525962"/>
          </a:xfrm>
        </p:spPr>
        <p:txBody>
          <a:bodyPr/>
          <a:lstStyle/>
          <a:p>
            <a:r>
              <a:rPr lang="fr-FR" altLang="fr-FR" sz="2800" b="1" dirty="0" smtClean="0">
                <a:solidFill>
                  <a:srgbClr val="92D050"/>
                </a:solidFill>
              </a:rPr>
              <a:t>… susceptibles de décompenser lors de fortes chaleurs </a:t>
            </a:r>
            <a:r>
              <a:rPr lang="fr-FR" altLang="fr-FR" b="1" dirty="0" smtClean="0">
                <a:solidFill>
                  <a:srgbClr val="92D050"/>
                </a:solidFill>
              </a:rPr>
              <a:t> </a:t>
            </a:r>
            <a:endParaRPr lang="fr-FR" altLang="fr-FR" sz="2400" b="1" dirty="0" smtClean="0">
              <a:solidFill>
                <a:srgbClr val="92D050"/>
              </a:solidFill>
            </a:endParaRPr>
          </a:p>
          <a:p>
            <a:pPr lvl="1">
              <a:buFont typeface="Wingdings" pitchFamily="2" charset="2"/>
              <a:buNone/>
            </a:pPr>
            <a:r>
              <a:rPr lang="fr-FR" altLang="fr-FR" sz="2400" dirty="0" smtClean="0"/>
              <a:t>  - les </a:t>
            </a:r>
            <a:r>
              <a:rPr lang="fr-FR" altLang="fr-FR" sz="2400" b="1" dirty="0" smtClean="0"/>
              <a:t>maladies psychiatriques </a:t>
            </a:r>
            <a:r>
              <a:rPr lang="fr-FR" altLang="fr-FR" sz="2400" dirty="0" smtClean="0"/>
              <a:t>(patients traités par neuroleptiques, antidépresseurs…)</a:t>
            </a:r>
          </a:p>
          <a:p>
            <a:pPr lvl="1">
              <a:buFont typeface="Wingdings" pitchFamily="2" charset="2"/>
              <a:buNone/>
            </a:pPr>
            <a:r>
              <a:rPr lang="fr-FR" altLang="fr-FR" sz="2400" dirty="0" smtClean="0"/>
              <a:t>  - les </a:t>
            </a:r>
            <a:r>
              <a:rPr lang="fr-FR" altLang="fr-FR" sz="2400" b="1" dirty="0" smtClean="0"/>
              <a:t>maladies neurologiques </a:t>
            </a:r>
            <a:r>
              <a:rPr lang="fr-FR" altLang="fr-FR" sz="2400" dirty="0" smtClean="0"/>
              <a:t>(maladie de Parkinson, maladies d’Alzheimer et apparentées)</a:t>
            </a:r>
          </a:p>
          <a:p>
            <a:pPr lvl="1">
              <a:buFont typeface="Wingdings" pitchFamily="2" charset="2"/>
              <a:buNone/>
            </a:pPr>
            <a:r>
              <a:rPr lang="fr-FR" altLang="fr-FR" sz="2400" dirty="0" smtClean="0"/>
              <a:t>  - pathologies </a:t>
            </a:r>
            <a:r>
              <a:rPr lang="fr-FR" altLang="fr-FR" sz="2400" b="1" dirty="0" smtClean="0"/>
              <a:t>cardiovasculaires</a:t>
            </a:r>
          </a:p>
          <a:p>
            <a:pPr lvl="1">
              <a:buFont typeface="Wingdings" pitchFamily="2" charset="2"/>
              <a:buNone/>
            </a:pPr>
            <a:r>
              <a:rPr lang="fr-FR" altLang="fr-FR" sz="2400" dirty="0" smtClean="0"/>
              <a:t>  - le </a:t>
            </a:r>
            <a:r>
              <a:rPr lang="fr-FR" altLang="fr-FR" sz="2400" b="1" dirty="0" smtClean="0"/>
              <a:t>diabète</a:t>
            </a:r>
          </a:p>
          <a:p>
            <a:pPr lvl="1">
              <a:buFont typeface="Wingdings" pitchFamily="2" charset="2"/>
              <a:buNone/>
            </a:pPr>
            <a:r>
              <a:rPr lang="fr-FR" altLang="fr-FR" sz="2400" dirty="0" smtClean="0"/>
              <a:t>  - pathologies </a:t>
            </a:r>
            <a:r>
              <a:rPr lang="fr-FR" altLang="fr-FR" sz="2400" b="1" dirty="0" smtClean="0"/>
              <a:t>rénales </a:t>
            </a:r>
            <a:r>
              <a:rPr lang="fr-FR" altLang="fr-FR" sz="2400" dirty="0" smtClean="0"/>
              <a:t>(personnes dialysées ou sous diurétiques…)</a:t>
            </a:r>
          </a:p>
          <a:p>
            <a:pPr>
              <a:buFont typeface="Wingdings" pitchFamily="2" charset="2"/>
              <a:buNone/>
            </a:pPr>
            <a:endParaRPr lang="fr-FR" altLang="fr-FR" sz="2400" dirty="0" smtClean="0"/>
          </a:p>
          <a:p>
            <a:pPr>
              <a:buFont typeface="Wingdings" pitchFamily="2" charset="2"/>
              <a:buNone/>
            </a:pPr>
            <a:endParaRPr lang="fr-FR" altLang="fr-FR" sz="2400" dirty="0" smtClean="0"/>
          </a:p>
        </p:txBody>
      </p:sp>
    </p:spTree>
    <p:extLst>
      <p:ext uri="{BB962C8B-B14F-4D97-AF65-F5344CB8AC3E}">
        <p14:creationId xmlns:p14="http://schemas.microsoft.com/office/powerpoint/2010/main" val="238079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p:cNvSpPr>
          <p:nvPr>
            <p:ph type="body" idx="4294967295"/>
          </p:nvPr>
        </p:nvSpPr>
        <p:spPr>
          <a:xfrm>
            <a:off x="1119116" y="1283315"/>
            <a:ext cx="10604310" cy="3996572"/>
          </a:xfrm>
        </p:spPr>
        <p:txBody>
          <a:bodyPr/>
          <a:lstStyle/>
          <a:p>
            <a:pPr marL="0" indent="0" algn="ctr">
              <a:buNone/>
            </a:pPr>
            <a:r>
              <a:rPr lang="fr-FR" altLang="fr-FR" sz="3200" b="1" dirty="0" smtClean="0"/>
              <a:t>Comment </a:t>
            </a:r>
            <a:r>
              <a:rPr lang="fr-FR" altLang="fr-FR" sz="3200" b="1" dirty="0"/>
              <a:t>distinguer </a:t>
            </a:r>
            <a:endParaRPr lang="fr-FR" altLang="fr-FR" sz="3200" b="1" dirty="0" smtClean="0"/>
          </a:p>
          <a:p>
            <a:pPr marL="0" indent="0" algn="ctr">
              <a:buNone/>
            </a:pPr>
            <a:r>
              <a:rPr lang="fr-FR" altLang="fr-FR" sz="3200" b="1" dirty="0" smtClean="0"/>
              <a:t>déshydratation, </a:t>
            </a:r>
          </a:p>
          <a:p>
            <a:pPr marL="0" indent="0" algn="ctr">
              <a:buNone/>
            </a:pPr>
            <a:r>
              <a:rPr lang="fr-FR" altLang="fr-FR" sz="3200" b="1" dirty="0" smtClean="0"/>
              <a:t>coup de chaleur </a:t>
            </a:r>
            <a:r>
              <a:rPr lang="fr-FR" altLang="fr-FR" sz="3200" b="1" dirty="0"/>
              <a:t>et infection à Covid-19 </a:t>
            </a:r>
            <a:r>
              <a:rPr lang="fr-FR" altLang="fr-FR" sz="3200" b="1" dirty="0" smtClean="0"/>
              <a:t>?</a:t>
            </a:r>
            <a:endParaRPr lang="fr-FR" altLang="fr-FR" sz="3200" b="1" dirty="0"/>
          </a:p>
        </p:txBody>
      </p:sp>
    </p:spTree>
    <p:extLst>
      <p:ext uri="{BB962C8B-B14F-4D97-AF65-F5344CB8AC3E}">
        <p14:creationId xmlns:p14="http://schemas.microsoft.com/office/powerpoint/2010/main" val="3410741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144" y="133577"/>
            <a:ext cx="11843656" cy="1143000"/>
          </a:xfrm>
        </p:spPr>
        <p:txBody>
          <a:bodyPr/>
          <a:lstStyle/>
          <a:p>
            <a:r>
              <a:rPr lang="fr-FR" sz="3600" dirty="0" smtClean="0"/>
              <a:t>Potentiellement mortelles </a:t>
            </a:r>
            <a:r>
              <a:rPr lang="fr-FR" dirty="0" smtClean="0"/>
              <a:t>… </a:t>
            </a:r>
            <a:r>
              <a:rPr lang="fr-FR" sz="2800" dirty="0" smtClean="0"/>
              <a:t>en </a:t>
            </a:r>
            <a:r>
              <a:rPr lang="fr-FR" sz="3200" dirty="0"/>
              <a:t>cas de forte chaleurs</a:t>
            </a:r>
            <a:br>
              <a:rPr lang="fr-FR" sz="3200" dirty="0"/>
            </a:br>
            <a:endParaRPr lang="fr-FR" dirty="0"/>
          </a:p>
        </p:txBody>
      </p:sp>
      <p:sp>
        <p:nvSpPr>
          <p:cNvPr id="3" name="Espace réservé du contenu 2"/>
          <p:cNvSpPr>
            <a:spLocks noGrp="1"/>
          </p:cNvSpPr>
          <p:nvPr>
            <p:ph idx="1"/>
          </p:nvPr>
        </p:nvSpPr>
        <p:spPr>
          <a:xfrm>
            <a:off x="1146629" y="1155927"/>
            <a:ext cx="9652000" cy="4114800"/>
          </a:xfrm>
        </p:spPr>
        <p:txBody>
          <a:bodyPr/>
          <a:lstStyle/>
          <a:p>
            <a:pPr marL="1046162" lvl="2">
              <a:buNone/>
            </a:pPr>
            <a:r>
              <a:rPr lang="fr-FR" sz="2100" dirty="0" smtClean="0"/>
              <a:t>L</a:t>
            </a:r>
            <a:r>
              <a:rPr lang="fr-FR" sz="2000" dirty="0" smtClean="0"/>
              <a:t>e </a:t>
            </a:r>
            <a:r>
              <a:rPr lang="fr-FR" sz="2800" b="1" dirty="0"/>
              <a:t>coup de chaleur </a:t>
            </a:r>
            <a:r>
              <a:rPr lang="fr-FR" sz="2800" b="1" dirty="0" smtClean="0"/>
              <a:t>et </a:t>
            </a:r>
            <a:r>
              <a:rPr lang="fr-FR" sz="2100" dirty="0"/>
              <a:t>l</a:t>
            </a:r>
            <a:r>
              <a:rPr lang="fr-FR" sz="2100" dirty="0" smtClean="0"/>
              <a:t>a </a:t>
            </a:r>
            <a:r>
              <a:rPr lang="fr-FR" sz="2800" b="1" dirty="0" smtClean="0"/>
              <a:t>déshydratation</a:t>
            </a:r>
          </a:p>
          <a:p>
            <a:pPr marL="1046162" lvl="2">
              <a:buNone/>
            </a:pPr>
            <a:endParaRPr lang="fr-FR" sz="2800" b="1" dirty="0"/>
          </a:p>
          <a:p>
            <a:pPr marL="1046162" lvl="2">
              <a:buNone/>
            </a:pPr>
            <a:endParaRPr lang="fr-FR" sz="2100" dirty="0" smtClean="0"/>
          </a:p>
          <a:p>
            <a:pPr marL="0" indent="0" algn="just">
              <a:buNone/>
            </a:pPr>
            <a:r>
              <a:rPr lang="fr-FR" sz="2400" dirty="0" smtClean="0"/>
              <a:t>Liée </a:t>
            </a:r>
            <a:r>
              <a:rPr lang="fr-FR" sz="2400" dirty="0"/>
              <a:t>à une exposition prolongée à des températures ambiantes excessives (&gt; 30°C</a:t>
            </a:r>
            <a:r>
              <a:rPr lang="fr-FR" sz="2400" dirty="0" smtClean="0"/>
              <a:t>), </a:t>
            </a:r>
            <a:r>
              <a:rPr lang="fr-FR" sz="2400" dirty="0"/>
              <a:t>l</a:t>
            </a:r>
            <a:r>
              <a:rPr lang="fr-FR" sz="2400" dirty="0" smtClean="0"/>
              <a:t>’hyperthermie </a:t>
            </a:r>
            <a:r>
              <a:rPr lang="fr-FR" sz="2400" dirty="0"/>
              <a:t>survient lorsque les mécanismes de régulation corporelle de la chaleur sont entravés par l’excès de chaleur de </a:t>
            </a:r>
            <a:r>
              <a:rPr lang="fr-FR" sz="2400" dirty="0" smtClean="0"/>
              <a:t>l’environnement.</a:t>
            </a:r>
            <a:endParaRPr lang="fr-FR" sz="2400" dirty="0"/>
          </a:p>
        </p:txBody>
      </p:sp>
      <p:sp>
        <p:nvSpPr>
          <p:cNvPr id="4" name="Rectangle 3"/>
          <p:cNvSpPr/>
          <p:nvPr/>
        </p:nvSpPr>
        <p:spPr>
          <a:xfrm>
            <a:off x="1168400" y="4388049"/>
            <a:ext cx="9797143" cy="882678"/>
          </a:xfrm>
          <a:prstGeom prst="rect">
            <a:avLst/>
          </a:prstGeom>
          <a:ln w="28575">
            <a:solidFill>
              <a:srgbClr val="00B050"/>
            </a:solidFill>
          </a:ln>
        </p:spPr>
        <p:txBody>
          <a:bodyPr wrap="square">
            <a:spAutoFit/>
          </a:bodyPr>
          <a:lstStyle/>
          <a:p>
            <a:pPr algn="ctr">
              <a:lnSpc>
                <a:spcPct val="107000"/>
              </a:lnSpc>
              <a:spcBef>
                <a:spcPts val="1200"/>
              </a:spcBef>
              <a:spcAft>
                <a:spcPts val="0"/>
              </a:spcAft>
            </a:pPr>
            <a:r>
              <a:rPr lang="fr-FR" sz="2400" b="1" dirty="0">
                <a:solidFill>
                  <a:srgbClr val="FF0000"/>
                </a:solidFill>
                <a:latin typeface="Arial" panose="020B0604020202020204" pitchFamily="34" charset="0"/>
                <a:ea typeface="Times New Roman" panose="02020603050405020304" pitchFamily="18" charset="0"/>
              </a:rPr>
              <a:t>En période de canicule, toute hyperthermie </a:t>
            </a:r>
            <a:r>
              <a:rPr lang="fr-FR" sz="2400" b="1" dirty="0" smtClean="0">
                <a:solidFill>
                  <a:srgbClr val="FF0000"/>
                </a:solidFill>
                <a:latin typeface="Arial" panose="020B0604020202020204" pitchFamily="34" charset="0"/>
                <a:ea typeface="Times New Roman" panose="02020603050405020304" pitchFamily="18" charset="0"/>
              </a:rPr>
              <a:t>doit </a:t>
            </a:r>
            <a:r>
              <a:rPr lang="fr-FR" sz="2400" b="1" dirty="0">
                <a:solidFill>
                  <a:srgbClr val="FF0000"/>
                </a:solidFill>
                <a:latin typeface="Arial" panose="020B0604020202020204" pitchFamily="34" charset="0"/>
                <a:ea typeface="Times New Roman" panose="02020603050405020304" pitchFamily="18" charset="0"/>
              </a:rPr>
              <a:t>faire évoquer un coup de chaleur jusqu’à preuve du </a:t>
            </a:r>
            <a:r>
              <a:rPr lang="fr-FR" sz="2400" b="1" dirty="0" smtClean="0">
                <a:solidFill>
                  <a:srgbClr val="FF0000"/>
                </a:solidFill>
                <a:latin typeface="Arial" panose="020B0604020202020204" pitchFamily="34" charset="0"/>
                <a:ea typeface="Times New Roman" panose="02020603050405020304" pitchFamily="18" charset="0"/>
              </a:rPr>
              <a:t>contraire</a:t>
            </a:r>
            <a:endParaRPr lang="fr-FR" sz="2400" b="1" dirty="0">
              <a:solidFill>
                <a:srgbClr val="FF0000"/>
              </a:solidFill>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235973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lgn="ctr">
              <a:buNone/>
            </a:pPr>
            <a:r>
              <a:rPr lang="fr-FR" sz="3200" dirty="0"/>
              <a:t>Coup de chaleur, clinique </a:t>
            </a:r>
            <a:endParaRPr lang="fr-FR" dirty="0"/>
          </a:p>
        </p:txBody>
      </p:sp>
      <p:sp>
        <p:nvSpPr>
          <p:cNvPr id="3" name="Espace réservé du contenu 2"/>
          <p:cNvSpPr>
            <a:spLocks noGrp="1"/>
          </p:cNvSpPr>
          <p:nvPr>
            <p:ph idx="1"/>
          </p:nvPr>
        </p:nvSpPr>
        <p:spPr>
          <a:xfrm>
            <a:off x="1026942" y="1139483"/>
            <a:ext cx="10250658" cy="4523130"/>
          </a:xfrm>
        </p:spPr>
        <p:txBody>
          <a:bodyPr/>
          <a:lstStyle/>
          <a:p>
            <a:r>
              <a:rPr lang="fr-FR" sz="2000" dirty="0"/>
              <a:t>Clinique à la phase de début </a:t>
            </a:r>
          </a:p>
          <a:p>
            <a:pPr marL="0" indent="0">
              <a:buNone/>
            </a:pPr>
            <a:r>
              <a:rPr lang="fr-FR" dirty="0"/>
              <a:t>- </a:t>
            </a:r>
            <a:r>
              <a:rPr lang="fr-FR" dirty="0" smtClean="0"/>
              <a:t>Céphalée (mal de tête) lancinante</a:t>
            </a:r>
            <a:r>
              <a:rPr lang="fr-FR" dirty="0"/>
              <a:t>, vertiges, nausées, somnolence, confusion puis inconscience, </a:t>
            </a:r>
          </a:p>
          <a:p>
            <a:pPr marL="0" indent="0">
              <a:buNone/>
            </a:pPr>
            <a:r>
              <a:rPr lang="fr-FR" dirty="0"/>
              <a:t>- température corporelle supérieure à 39°C, </a:t>
            </a:r>
          </a:p>
          <a:p>
            <a:pPr marL="0" indent="0">
              <a:buNone/>
            </a:pPr>
            <a:r>
              <a:rPr lang="fr-FR" dirty="0" smtClean="0"/>
              <a:t>- </a:t>
            </a:r>
            <a:r>
              <a:rPr lang="fr-FR" dirty="0"/>
              <a:t>peau </a:t>
            </a:r>
            <a:r>
              <a:rPr lang="fr-FR" dirty="0" smtClean="0"/>
              <a:t>généralement </a:t>
            </a:r>
            <a:r>
              <a:rPr lang="fr-FR" dirty="0"/>
              <a:t>rouge, chaude, sèche, beaucoup plus rarement moite </a:t>
            </a:r>
            <a:endParaRPr lang="fr-FR" dirty="0" smtClean="0"/>
          </a:p>
          <a:p>
            <a:pPr marL="0" indent="0">
              <a:buNone/>
            </a:pPr>
            <a:r>
              <a:rPr lang="fr-FR" dirty="0" smtClean="0"/>
              <a:t>- pouls rapide</a:t>
            </a:r>
            <a:endParaRPr lang="fr-FR" dirty="0"/>
          </a:p>
          <a:p>
            <a:r>
              <a:rPr lang="fr-FR" sz="2000" dirty="0"/>
              <a:t>Clinique à la phase d’état </a:t>
            </a:r>
          </a:p>
          <a:p>
            <a:pPr marL="0" indent="0">
              <a:buNone/>
            </a:pPr>
            <a:r>
              <a:rPr lang="fr-FR" b="1" dirty="0"/>
              <a:t>- hyperthermie supérieure à 40°C, </a:t>
            </a:r>
            <a:endParaRPr lang="fr-FR" dirty="0"/>
          </a:p>
          <a:p>
            <a:pPr marL="0" indent="0">
              <a:buNone/>
            </a:pPr>
            <a:r>
              <a:rPr lang="fr-FR" dirty="0"/>
              <a:t>- troubles neurologiques : coma de degré variable, convulsions fréquentes, </a:t>
            </a:r>
          </a:p>
          <a:p>
            <a:pPr marL="0" indent="0">
              <a:buNone/>
            </a:pPr>
            <a:r>
              <a:rPr lang="fr-FR" dirty="0"/>
              <a:t>- contractures musculaires </a:t>
            </a:r>
          </a:p>
          <a:p>
            <a:pPr marL="0" indent="0">
              <a:buNone/>
            </a:pPr>
            <a:r>
              <a:rPr lang="fr-FR" dirty="0"/>
              <a:t>- troubles digestifs précoces, </a:t>
            </a:r>
          </a:p>
          <a:p>
            <a:pPr marL="0" indent="0">
              <a:buNone/>
            </a:pPr>
            <a:r>
              <a:rPr lang="fr-FR" dirty="0"/>
              <a:t>- défaillance cardio-circulatoire et rénale. </a:t>
            </a:r>
          </a:p>
          <a:p>
            <a:pPr marL="0" indent="0">
              <a:buNone/>
            </a:pPr>
            <a:r>
              <a:rPr lang="fr-FR" dirty="0" smtClean="0"/>
              <a:t>- atteinte </a:t>
            </a:r>
            <a:r>
              <a:rPr lang="fr-FR" dirty="0"/>
              <a:t>respiratoire </a:t>
            </a:r>
            <a:r>
              <a:rPr lang="fr-FR" dirty="0" smtClean="0"/>
              <a:t>avec accélération de la respiration </a:t>
            </a:r>
          </a:p>
          <a:p>
            <a:pPr marL="0" indent="0">
              <a:buNone/>
            </a:pPr>
            <a:r>
              <a:rPr lang="fr-FR" dirty="0" smtClean="0"/>
              <a:t>- Risque </a:t>
            </a:r>
            <a:r>
              <a:rPr lang="fr-FR" dirty="0"/>
              <a:t>majeur de thrombose coronaire </a:t>
            </a:r>
            <a:r>
              <a:rPr lang="fr-FR" dirty="0" smtClean="0"/>
              <a:t>ou </a:t>
            </a:r>
            <a:r>
              <a:rPr lang="fr-FR" dirty="0"/>
              <a:t>cérébrale, particulièrement chez les personnes âgées.</a:t>
            </a:r>
          </a:p>
        </p:txBody>
      </p:sp>
    </p:spTree>
    <p:extLst>
      <p:ext uri="{BB962C8B-B14F-4D97-AF65-F5344CB8AC3E}">
        <p14:creationId xmlns:p14="http://schemas.microsoft.com/office/powerpoint/2010/main" val="1471211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idx="4294967295"/>
          </p:nvPr>
        </p:nvSpPr>
        <p:spPr>
          <a:xfrm>
            <a:off x="341086" y="412679"/>
            <a:ext cx="10871200" cy="598203"/>
          </a:xfrm>
        </p:spPr>
        <p:txBody>
          <a:bodyPr/>
          <a:lstStyle/>
          <a:p>
            <a:r>
              <a:rPr lang="fr-FR" altLang="fr-FR" sz="3600" dirty="0" smtClean="0"/>
              <a:t>Déshydratation: les symptômes qui doivent alerter, quel que soit la population </a:t>
            </a:r>
          </a:p>
        </p:txBody>
      </p:sp>
      <p:sp>
        <p:nvSpPr>
          <p:cNvPr id="46083" name="Rectangle 3"/>
          <p:cNvSpPr>
            <a:spLocks noGrp="1"/>
          </p:cNvSpPr>
          <p:nvPr>
            <p:ph type="body" idx="4294967295"/>
          </p:nvPr>
        </p:nvSpPr>
        <p:spPr>
          <a:xfrm>
            <a:off x="1533098" y="1261540"/>
            <a:ext cx="6887570" cy="4525962"/>
          </a:xfrm>
        </p:spPr>
        <p:txBody>
          <a:bodyPr/>
          <a:lstStyle/>
          <a:p>
            <a:pPr marL="0" indent="0">
              <a:buNone/>
            </a:pPr>
            <a:r>
              <a:rPr lang="fr-FR" altLang="fr-FR" sz="2000" dirty="0" smtClean="0"/>
              <a:t>- Soif</a:t>
            </a:r>
          </a:p>
          <a:p>
            <a:pPr marL="0" indent="0">
              <a:buNone/>
            </a:pPr>
            <a:r>
              <a:rPr lang="fr-FR" altLang="fr-FR" sz="2000" dirty="0" smtClean="0"/>
              <a:t>- Grande faiblesse, grande fatigue</a:t>
            </a:r>
          </a:p>
          <a:p>
            <a:pPr>
              <a:buFont typeface="Wingdings" pitchFamily="2" charset="2"/>
              <a:buNone/>
            </a:pPr>
            <a:r>
              <a:rPr lang="fr-FR" altLang="fr-FR" sz="2000" dirty="0" smtClean="0"/>
              <a:t>- </a:t>
            </a:r>
            <a:r>
              <a:rPr lang="fr-FR" altLang="fr-FR" sz="2000" dirty="0"/>
              <a:t>Apathie ou somnolence inhabituelle</a:t>
            </a:r>
          </a:p>
          <a:p>
            <a:pPr>
              <a:buFont typeface="Wingdings" pitchFamily="2" charset="2"/>
              <a:buNone/>
            </a:pPr>
            <a:r>
              <a:rPr lang="fr-FR" altLang="fr-FR" sz="2000" dirty="0"/>
              <a:t>- Troubles de la conscience, troubles du comportement, </a:t>
            </a:r>
          </a:p>
          <a:p>
            <a:pPr>
              <a:buFont typeface="Wingdings" pitchFamily="2" charset="2"/>
              <a:buNone/>
            </a:pPr>
            <a:r>
              <a:rPr lang="fr-FR" altLang="fr-FR" sz="2000" dirty="0"/>
              <a:t>propos incohérents, agitation </a:t>
            </a:r>
          </a:p>
          <a:p>
            <a:pPr marL="0" indent="0">
              <a:buNone/>
            </a:pPr>
            <a:r>
              <a:rPr lang="fr-FR" altLang="fr-FR" sz="2000" dirty="0"/>
              <a:t>- </a:t>
            </a:r>
            <a:r>
              <a:rPr lang="fr-FR" altLang="fr-FR" sz="2000" dirty="0" smtClean="0"/>
              <a:t>Température </a:t>
            </a:r>
            <a:r>
              <a:rPr lang="fr-FR" altLang="fr-FR" sz="2000" dirty="0"/>
              <a:t>corporelle élevée</a:t>
            </a:r>
          </a:p>
          <a:p>
            <a:pPr marL="0" indent="0">
              <a:buNone/>
            </a:pPr>
            <a:r>
              <a:rPr lang="fr-FR" altLang="fr-FR" sz="2000" dirty="0" smtClean="0"/>
              <a:t>- Perte de poids brutale</a:t>
            </a:r>
          </a:p>
          <a:p>
            <a:pPr>
              <a:buFont typeface="Wingdings" pitchFamily="2" charset="2"/>
              <a:buNone/>
            </a:pPr>
            <a:r>
              <a:rPr lang="fr-FR" altLang="fr-FR" sz="2000" dirty="0" smtClean="0"/>
              <a:t>- Etourdissements, vertiges, perte de l’équilibre </a:t>
            </a:r>
          </a:p>
          <a:p>
            <a:pPr>
              <a:buFont typeface="Wingdings" pitchFamily="2" charset="2"/>
              <a:buNone/>
            </a:pPr>
            <a:r>
              <a:rPr lang="fr-FR" altLang="fr-FR" sz="2000" dirty="0" smtClean="0"/>
              <a:t>- Nausées, vomissements</a:t>
            </a:r>
          </a:p>
          <a:p>
            <a:pPr>
              <a:buFont typeface="Wingdings" pitchFamily="2" charset="2"/>
              <a:buNone/>
            </a:pPr>
            <a:r>
              <a:rPr lang="fr-FR" altLang="fr-FR" sz="2000" dirty="0" smtClean="0"/>
              <a:t>- Maux de tête</a:t>
            </a:r>
          </a:p>
          <a:p>
            <a:pPr>
              <a:buFont typeface="Wingdings" pitchFamily="2" charset="2"/>
              <a:buNone/>
            </a:pPr>
            <a:r>
              <a:rPr lang="fr-FR" altLang="fr-FR" sz="2000" dirty="0" smtClean="0"/>
              <a:t>- Crampes musculaires</a:t>
            </a:r>
          </a:p>
          <a:p>
            <a:pPr>
              <a:buFont typeface="Wingdings" pitchFamily="2" charset="2"/>
              <a:buNone/>
            </a:pPr>
            <a:r>
              <a:rPr lang="fr-FR" altLang="fr-FR" sz="2000" dirty="0" smtClean="0"/>
              <a:t>- Urine concentrée: très colorée et odorante </a:t>
            </a:r>
          </a:p>
          <a:p>
            <a:pPr>
              <a:buFont typeface="Wingdings" pitchFamily="2" charset="2"/>
              <a:buNone/>
            </a:pPr>
            <a:endParaRPr lang="fr-FR" altLang="fr-FR" sz="2000" dirty="0" smtClean="0">
              <a:solidFill>
                <a:schemeClr val="hlink"/>
              </a:solidFill>
            </a:endParaRPr>
          </a:p>
          <a:p>
            <a:pPr>
              <a:buFont typeface="Wingdings" pitchFamily="2" charset="2"/>
              <a:buNone/>
            </a:pPr>
            <a:endParaRPr lang="fr-FR" altLang="fr-FR" sz="2000" dirty="0" smtClean="0"/>
          </a:p>
        </p:txBody>
      </p:sp>
    </p:spTree>
    <p:extLst>
      <p:ext uri="{BB962C8B-B14F-4D97-AF65-F5344CB8AC3E}">
        <p14:creationId xmlns:p14="http://schemas.microsoft.com/office/powerpoint/2010/main" val="2303331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idx="4294967295"/>
          </p:nvPr>
        </p:nvSpPr>
        <p:spPr>
          <a:xfrm>
            <a:off x="604910" y="351292"/>
            <a:ext cx="10687203" cy="689717"/>
          </a:xfrm>
        </p:spPr>
        <p:txBody>
          <a:bodyPr/>
          <a:lstStyle/>
          <a:p>
            <a:pPr marL="0" indent="0" algn="ctr">
              <a:buNone/>
            </a:pPr>
            <a:r>
              <a:rPr lang="fr-FR" altLang="fr-FR" sz="3600" dirty="0" smtClean="0"/>
              <a:t/>
            </a:r>
            <a:br>
              <a:rPr lang="fr-FR" altLang="fr-FR" sz="3600" dirty="0" smtClean="0"/>
            </a:br>
            <a:r>
              <a:rPr lang="fr-FR" altLang="fr-FR" sz="3600" dirty="0"/>
              <a:t/>
            </a:r>
            <a:br>
              <a:rPr lang="fr-FR" altLang="fr-FR" sz="3600" dirty="0"/>
            </a:br>
            <a:r>
              <a:rPr lang="fr-FR" altLang="fr-FR" sz="3600" dirty="0" smtClean="0"/>
              <a:t/>
            </a:r>
            <a:br>
              <a:rPr lang="fr-FR" altLang="fr-FR" sz="3600" dirty="0" smtClean="0"/>
            </a:br>
            <a:r>
              <a:rPr lang="fr-FR" altLang="fr-FR" sz="3600" dirty="0"/>
              <a:t/>
            </a:r>
            <a:br>
              <a:rPr lang="fr-FR" altLang="fr-FR" sz="3600" dirty="0"/>
            </a:br>
            <a:r>
              <a:rPr lang="fr-FR" altLang="fr-FR" sz="3600" dirty="0" smtClean="0"/>
              <a:t/>
            </a:r>
            <a:br>
              <a:rPr lang="fr-FR" altLang="fr-FR" sz="3600" dirty="0" smtClean="0"/>
            </a:br>
            <a:r>
              <a:rPr lang="fr-FR" altLang="fr-FR" sz="3600" dirty="0" smtClean="0"/>
              <a:t/>
            </a:r>
            <a:br>
              <a:rPr lang="fr-FR" altLang="fr-FR" sz="3600" dirty="0" smtClean="0"/>
            </a:br>
            <a:r>
              <a:rPr lang="fr-FR" altLang="fr-FR" sz="3600" dirty="0"/>
              <a:t/>
            </a:r>
            <a:br>
              <a:rPr lang="fr-FR" altLang="fr-FR" sz="3600" dirty="0"/>
            </a:br>
            <a:r>
              <a:rPr lang="fr-FR" altLang="fr-FR" sz="3600" dirty="0" smtClean="0"/>
              <a:t/>
            </a:r>
            <a:br>
              <a:rPr lang="fr-FR" altLang="fr-FR" sz="3600" dirty="0" smtClean="0"/>
            </a:br>
            <a:r>
              <a:rPr lang="fr-FR" altLang="fr-FR" sz="3600" dirty="0" smtClean="0"/>
              <a:t>ATTENTION</a:t>
            </a:r>
            <a:r>
              <a:rPr lang="fr-FR" altLang="fr-FR" sz="3600" dirty="0"/>
              <a:t/>
            </a:r>
            <a:br>
              <a:rPr lang="fr-FR" altLang="fr-FR" sz="3600" dirty="0"/>
            </a:br>
            <a:r>
              <a:rPr lang="fr-FR" altLang="fr-FR" sz="3600" dirty="0" smtClean="0"/>
              <a:t>Chez </a:t>
            </a:r>
            <a:br>
              <a:rPr lang="fr-FR" altLang="fr-FR" sz="3600" dirty="0" smtClean="0"/>
            </a:br>
            <a:r>
              <a:rPr lang="fr-FR" altLang="fr-FR" sz="3600" dirty="0" smtClean="0"/>
              <a:t>la personne âgée</a:t>
            </a:r>
            <a:r>
              <a:rPr lang="fr-FR" altLang="fr-FR" sz="3600" dirty="0"/>
              <a:t> </a:t>
            </a:r>
            <a:r>
              <a:rPr lang="fr-FR" altLang="fr-FR" sz="3600" dirty="0" smtClean="0"/>
              <a:t/>
            </a:r>
            <a:br>
              <a:rPr lang="fr-FR" altLang="fr-FR" sz="3600" dirty="0" smtClean="0"/>
            </a:br>
            <a:r>
              <a:rPr lang="fr-FR" altLang="fr-FR" sz="3600" dirty="0" smtClean="0"/>
              <a:t>(et/ou certaines situations de handicap)</a:t>
            </a:r>
            <a:br>
              <a:rPr lang="fr-FR" altLang="fr-FR" sz="3600" dirty="0" smtClean="0"/>
            </a:br>
            <a:r>
              <a:rPr lang="fr-FR" altLang="fr-FR" sz="3600" dirty="0" smtClean="0"/>
              <a:t>le diagnostic n’est pas facile …</a:t>
            </a:r>
            <a:br>
              <a:rPr lang="fr-FR" altLang="fr-FR" sz="3600" dirty="0" smtClean="0"/>
            </a:br>
            <a:r>
              <a:rPr lang="fr-FR" altLang="fr-FR" sz="3600" dirty="0" smtClean="0"/>
              <a:t/>
            </a:r>
            <a:br>
              <a:rPr lang="fr-FR" altLang="fr-FR" sz="3600" dirty="0" smtClean="0"/>
            </a:br>
            <a:r>
              <a:rPr lang="fr-FR" altLang="fr-FR" sz="3600" dirty="0"/>
              <a:t/>
            </a:r>
            <a:br>
              <a:rPr lang="fr-FR" altLang="fr-FR" sz="3600" dirty="0"/>
            </a:br>
            <a:r>
              <a:rPr lang="fr-FR" altLang="fr-FR" sz="3600" dirty="0" smtClean="0"/>
              <a:t/>
            </a:r>
            <a:br>
              <a:rPr lang="fr-FR" altLang="fr-FR" sz="3600" dirty="0" smtClean="0"/>
            </a:br>
            <a:endParaRPr lang="fr-FR" altLang="fr-FR" sz="3600" dirty="0" smtClean="0"/>
          </a:p>
        </p:txBody>
      </p:sp>
      <p:sp>
        <p:nvSpPr>
          <p:cNvPr id="8" name="Rectangle 3"/>
          <p:cNvSpPr txBox="1">
            <a:spLocks/>
          </p:cNvSpPr>
          <p:nvPr/>
        </p:nvSpPr>
        <p:spPr bwMode="auto">
          <a:xfrm>
            <a:off x="801858" y="3358671"/>
            <a:ext cx="10625015" cy="238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858838" indent="-858838" algn="l" rtl="0" eaLnBrk="0" fontAlgn="base" hangingPunct="0">
              <a:spcBef>
                <a:spcPct val="20000"/>
              </a:spcBef>
              <a:spcAft>
                <a:spcPct val="0"/>
              </a:spcAft>
              <a:buSzPct val="55000"/>
              <a:buBlip>
                <a:blip r:embed="rId2"/>
              </a:buBlip>
              <a:defRPr sz="1700">
                <a:solidFill>
                  <a:schemeClr val="tx1"/>
                </a:solidFill>
                <a:latin typeface="+mn-lt"/>
                <a:ea typeface="+mn-ea"/>
                <a:cs typeface="+mn-cs"/>
              </a:defRPr>
            </a:lvl1pPr>
            <a:lvl2pPr marL="1484313" indent="-153988" algn="l" rtl="0" eaLnBrk="0" fontAlgn="base" hangingPunct="0">
              <a:spcBef>
                <a:spcPct val="20000"/>
              </a:spcBef>
              <a:spcAft>
                <a:spcPct val="0"/>
              </a:spcAft>
              <a:buSzPct val="150000"/>
              <a:buChar char="-"/>
              <a:defRPr sz="1500">
                <a:solidFill>
                  <a:schemeClr val="tx1"/>
                </a:solidFill>
                <a:latin typeface="+mn-lt"/>
              </a:defRPr>
            </a:lvl2pPr>
            <a:lvl3pPr marL="1905000" algn="l" rtl="0" eaLnBrk="0" fontAlgn="base" hangingPunct="0">
              <a:spcBef>
                <a:spcPct val="20000"/>
              </a:spcBef>
              <a:spcAft>
                <a:spcPct val="0"/>
              </a:spcAft>
              <a:buChar char="-"/>
              <a:defRPr sz="1200">
                <a:solidFill>
                  <a:schemeClr val="tx1"/>
                </a:solidFill>
                <a:latin typeface="+mn-lt"/>
              </a:defRPr>
            </a:lvl3pPr>
            <a:lvl4pPr marL="2701925" indent="-228600" algn="l" rtl="0" eaLnBrk="0" fontAlgn="base" hangingPunct="0">
              <a:spcBef>
                <a:spcPct val="20000"/>
              </a:spcBef>
              <a:spcAft>
                <a:spcPct val="0"/>
              </a:spcAft>
              <a:buChar char="–"/>
              <a:defRPr sz="2000">
                <a:solidFill>
                  <a:schemeClr val="tx1"/>
                </a:solidFill>
                <a:latin typeface="Times New Roman" charset="0"/>
              </a:defRPr>
            </a:lvl4pPr>
            <a:lvl5pPr marL="3121025" indent="-228600" algn="l" rtl="0" eaLnBrk="0" fontAlgn="base" hangingPunct="0">
              <a:spcBef>
                <a:spcPct val="20000"/>
              </a:spcBef>
              <a:spcAft>
                <a:spcPct val="0"/>
              </a:spcAft>
              <a:buChar char="»"/>
              <a:defRPr sz="2000">
                <a:solidFill>
                  <a:schemeClr val="tx1"/>
                </a:solidFill>
                <a:latin typeface="Times New Roman" charset="0"/>
              </a:defRPr>
            </a:lvl5pPr>
            <a:lvl6pPr marL="3578225" indent="-228600" algn="l" rtl="0" fontAlgn="base">
              <a:spcBef>
                <a:spcPct val="20000"/>
              </a:spcBef>
              <a:spcAft>
                <a:spcPct val="0"/>
              </a:spcAft>
              <a:buChar char="»"/>
              <a:defRPr sz="2000">
                <a:solidFill>
                  <a:schemeClr val="tx1"/>
                </a:solidFill>
                <a:latin typeface="Times New Roman" charset="0"/>
              </a:defRPr>
            </a:lvl6pPr>
            <a:lvl7pPr marL="4035425" indent="-228600" algn="l" rtl="0" fontAlgn="base">
              <a:spcBef>
                <a:spcPct val="20000"/>
              </a:spcBef>
              <a:spcAft>
                <a:spcPct val="0"/>
              </a:spcAft>
              <a:buChar char="»"/>
              <a:defRPr sz="2000">
                <a:solidFill>
                  <a:schemeClr val="tx1"/>
                </a:solidFill>
                <a:latin typeface="Times New Roman" charset="0"/>
              </a:defRPr>
            </a:lvl7pPr>
            <a:lvl8pPr marL="4492625" indent="-228600" algn="l" rtl="0" fontAlgn="base">
              <a:spcBef>
                <a:spcPct val="20000"/>
              </a:spcBef>
              <a:spcAft>
                <a:spcPct val="0"/>
              </a:spcAft>
              <a:buChar char="»"/>
              <a:defRPr sz="2000">
                <a:solidFill>
                  <a:schemeClr val="tx1"/>
                </a:solidFill>
                <a:latin typeface="Times New Roman" charset="0"/>
              </a:defRPr>
            </a:lvl8pPr>
            <a:lvl9pPr marL="4949825" indent="-228600" algn="l" rtl="0" fontAlgn="base">
              <a:spcBef>
                <a:spcPct val="20000"/>
              </a:spcBef>
              <a:spcAft>
                <a:spcPct val="0"/>
              </a:spcAft>
              <a:buChar char="»"/>
              <a:defRPr sz="2000">
                <a:solidFill>
                  <a:schemeClr val="tx1"/>
                </a:solidFill>
                <a:latin typeface="Times New Roman" charset="0"/>
              </a:defRPr>
            </a:lvl9pPr>
          </a:lstStyle>
          <a:p>
            <a:pPr marL="0" indent="0" algn="ctr">
              <a:buNone/>
            </a:pPr>
            <a:endParaRPr lang="fr-FR" altLang="fr-FR" sz="2000" b="1" dirty="0" smtClean="0">
              <a:solidFill>
                <a:srgbClr val="FF0000"/>
              </a:solidFill>
            </a:endParaRPr>
          </a:p>
          <a:p>
            <a:pPr marL="0" indent="0" algn="ctr">
              <a:buNone/>
            </a:pPr>
            <a:endParaRPr lang="fr-FR" altLang="fr-FR" sz="2000" b="1" dirty="0">
              <a:solidFill>
                <a:srgbClr val="FF0000"/>
              </a:solidFill>
            </a:endParaRPr>
          </a:p>
          <a:p>
            <a:pPr marL="0" indent="0" algn="ctr">
              <a:buNone/>
            </a:pPr>
            <a:r>
              <a:rPr lang="fr-FR" altLang="fr-FR" sz="2000" b="1" dirty="0" smtClean="0">
                <a:solidFill>
                  <a:srgbClr val="FF0000"/>
                </a:solidFill>
              </a:rPr>
              <a:t>… </a:t>
            </a:r>
            <a:r>
              <a:rPr lang="fr-FR" altLang="fr-FR" sz="2800" b="1" dirty="0">
                <a:solidFill>
                  <a:srgbClr val="FF0000"/>
                </a:solidFill>
              </a:rPr>
              <a:t>et devra être systématiquement évoqué </a:t>
            </a:r>
            <a:endParaRPr lang="fr-FR" altLang="fr-FR" sz="2800" b="1" dirty="0" smtClean="0">
              <a:solidFill>
                <a:srgbClr val="FF0000"/>
              </a:solidFill>
            </a:endParaRPr>
          </a:p>
          <a:p>
            <a:pPr marL="0" indent="0" algn="ctr">
              <a:buNone/>
            </a:pPr>
            <a:r>
              <a:rPr lang="fr-FR" altLang="fr-FR" sz="2800" b="1" dirty="0" smtClean="0">
                <a:solidFill>
                  <a:srgbClr val="FF0000"/>
                </a:solidFill>
              </a:rPr>
              <a:t>lors </a:t>
            </a:r>
            <a:r>
              <a:rPr lang="fr-FR" altLang="fr-FR" sz="2800" b="1" dirty="0">
                <a:solidFill>
                  <a:srgbClr val="FF0000"/>
                </a:solidFill>
              </a:rPr>
              <a:t>de toute  modification de comportement </a:t>
            </a:r>
            <a:r>
              <a:rPr lang="fr-FR" altLang="fr-FR" sz="2800" b="1" dirty="0" smtClean="0">
                <a:solidFill>
                  <a:srgbClr val="FF0000"/>
                </a:solidFill>
              </a:rPr>
              <a:t>…</a:t>
            </a:r>
            <a:endParaRPr lang="fr-FR" altLang="fr-FR" sz="2800" b="1" dirty="0">
              <a:solidFill>
                <a:srgbClr val="FF0000"/>
              </a:solidFill>
            </a:endParaRPr>
          </a:p>
          <a:p>
            <a:pPr marL="0" indent="0" algn="just">
              <a:buNone/>
            </a:pPr>
            <a:endParaRPr lang="fr-FR" altLang="fr-FR" sz="2000" b="1" dirty="0">
              <a:solidFill>
                <a:srgbClr val="FF0000"/>
              </a:solidFill>
            </a:endParaRPr>
          </a:p>
        </p:txBody>
      </p:sp>
    </p:spTree>
    <p:extLst>
      <p:ext uri="{BB962C8B-B14F-4D97-AF65-F5344CB8AC3E}">
        <p14:creationId xmlns:p14="http://schemas.microsoft.com/office/powerpoint/2010/main" val="1552965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lgn="ctr">
              <a:buNone/>
            </a:pPr>
            <a:r>
              <a:rPr lang="fr-FR" dirty="0" smtClean="0"/>
              <a:t>Mesures à prendre </a:t>
            </a:r>
            <a:endParaRPr lang="fr-FR" dirty="0"/>
          </a:p>
        </p:txBody>
      </p:sp>
      <p:sp>
        <p:nvSpPr>
          <p:cNvPr id="4" name="Rectangle 3"/>
          <p:cNvSpPr/>
          <p:nvPr/>
        </p:nvSpPr>
        <p:spPr>
          <a:xfrm>
            <a:off x="1041008" y="1153918"/>
            <a:ext cx="4951829" cy="319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smtClean="0">
              <a:solidFill>
                <a:schemeClr val="tx2"/>
              </a:solidFill>
            </a:endParaRPr>
          </a:p>
          <a:p>
            <a:pPr algn="ctr"/>
            <a:r>
              <a:rPr lang="fr-FR" sz="2800" b="1" dirty="0" smtClean="0">
                <a:solidFill>
                  <a:schemeClr val="tx2"/>
                </a:solidFill>
              </a:rPr>
              <a:t>Isoler la personne </a:t>
            </a:r>
          </a:p>
          <a:p>
            <a:pPr algn="ctr"/>
            <a:r>
              <a:rPr lang="fr-FR" sz="2800" b="1" dirty="0" smtClean="0">
                <a:solidFill>
                  <a:schemeClr val="tx2"/>
                </a:solidFill>
              </a:rPr>
              <a:t>Refroidir - rafraichir  - Hydrater </a:t>
            </a:r>
          </a:p>
          <a:p>
            <a:pPr algn="ctr"/>
            <a:r>
              <a:rPr lang="fr-FR" sz="2800" b="1" dirty="0" smtClean="0">
                <a:solidFill>
                  <a:schemeClr val="tx2"/>
                </a:solidFill>
              </a:rPr>
              <a:t>+ mesures barrières +++</a:t>
            </a:r>
            <a:endParaRPr lang="fr-FR" sz="2800" b="1" dirty="0">
              <a:solidFill>
                <a:schemeClr val="tx2"/>
              </a:solidFill>
            </a:endParaRPr>
          </a:p>
        </p:txBody>
      </p:sp>
      <p:sp>
        <p:nvSpPr>
          <p:cNvPr id="5" name="ZoneTexte 4"/>
          <p:cNvSpPr txBox="1"/>
          <p:nvPr/>
        </p:nvSpPr>
        <p:spPr>
          <a:xfrm>
            <a:off x="6654019" y="4962291"/>
            <a:ext cx="5421677" cy="584775"/>
          </a:xfrm>
          <a:prstGeom prst="rect">
            <a:avLst/>
          </a:prstGeom>
          <a:solidFill>
            <a:schemeClr val="accent1">
              <a:lumMod val="20000"/>
              <a:lumOff val="80000"/>
            </a:schemeClr>
          </a:solidFill>
        </p:spPr>
        <p:txBody>
          <a:bodyPr wrap="none" rtlCol="0">
            <a:spAutoFit/>
          </a:bodyPr>
          <a:lstStyle/>
          <a:p>
            <a:r>
              <a:rPr lang="fr-FR" sz="3200" b="1" dirty="0" smtClean="0">
                <a:solidFill>
                  <a:srgbClr val="C00000"/>
                </a:solidFill>
              </a:rPr>
              <a:t>Et demande d’avis médical</a:t>
            </a:r>
            <a:endParaRPr lang="fr-FR" sz="3200" b="1" dirty="0">
              <a:solidFill>
                <a:srgbClr val="C00000"/>
              </a:solidFill>
            </a:endParaRPr>
          </a:p>
        </p:txBody>
      </p:sp>
      <p:sp>
        <p:nvSpPr>
          <p:cNvPr id="6" name="ZoneTexte 5"/>
          <p:cNvSpPr txBox="1"/>
          <p:nvPr/>
        </p:nvSpPr>
        <p:spPr>
          <a:xfrm>
            <a:off x="7441810" y="2335237"/>
            <a:ext cx="3685736" cy="923330"/>
          </a:xfrm>
          <a:prstGeom prst="rect">
            <a:avLst/>
          </a:prstGeom>
          <a:solidFill>
            <a:schemeClr val="accent1"/>
          </a:solidFill>
        </p:spPr>
        <p:txBody>
          <a:bodyPr wrap="square" rtlCol="0">
            <a:spAutoFit/>
          </a:bodyPr>
          <a:lstStyle/>
          <a:p>
            <a:r>
              <a:rPr lang="fr-FR" dirty="0" smtClean="0"/>
              <a:t>Rechercher Signes COVID 19</a:t>
            </a:r>
          </a:p>
          <a:p>
            <a:r>
              <a:rPr lang="fr-FR" dirty="0" smtClean="0"/>
              <a:t>Fièvre ?, Anosmie, </a:t>
            </a:r>
            <a:r>
              <a:rPr lang="fr-FR" dirty="0" smtClean="0"/>
              <a:t>Agueusie, </a:t>
            </a:r>
            <a:r>
              <a:rPr lang="fr-FR" dirty="0" smtClean="0"/>
              <a:t>…</a:t>
            </a:r>
          </a:p>
          <a:p>
            <a:r>
              <a:rPr lang="fr-FR" dirty="0" smtClean="0"/>
              <a:t> </a:t>
            </a:r>
            <a:endParaRPr lang="fr-FR" dirty="0"/>
          </a:p>
        </p:txBody>
      </p:sp>
    </p:spTree>
    <p:extLst>
      <p:ext uri="{BB962C8B-B14F-4D97-AF65-F5344CB8AC3E}">
        <p14:creationId xmlns:p14="http://schemas.microsoft.com/office/powerpoint/2010/main" val="3972851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0" indent="0" algn="ctr">
              <a:buNone/>
            </a:pPr>
            <a:r>
              <a:rPr lang="fr-FR" dirty="0" smtClean="0"/>
              <a:t>Mesures à prendre </a:t>
            </a:r>
            <a:endParaRPr lang="fr-FR" dirty="0"/>
          </a:p>
        </p:txBody>
      </p:sp>
      <p:sp>
        <p:nvSpPr>
          <p:cNvPr id="4" name="Rectangle 3"/>
          <p:cNvSpPr/>
          <p:nvPr/>
        </p:nvSpPr>
        <p:spPr>
          <a:xfrm>
            <a:off x="1041008" y="1153918"/>
            <a:ext cx="4951829" cy="319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smtClean="0">
              <a:solidFill>
                <a:schemeClr val="tx2"/>
              </a:solidFill>
            </a:endParaRPr>
          </a:p>
          <a:p>
            <a:pPr algn="ctr"/>
            <a:r>
              <a:rPr lang="fr-FR" sz="2800" b="1" dirty="0" smtClean="0">
                <a:solidFill>
                  <a:schemeClr val="tx2"/>
                </a:solidFill>
              </a:rPr>
              <a:t>Isoler la personne </a:t>
            </a:r>
          </a:p>
          <a:p>
            <a:pPr algn="ctr"/>
            <a:r>
              <a:rPr lang="fr-FR" sz="2800" b="1" dirty="0" smtClean="0">
                <a:solidFill>
                  <a:schemeClr val="tx2"/>
                </a:solidFill>
              </a:rPr>
              <a:t>Refroidir - rafraichir  - Hydrater </a:t>
            </a:r>
          </a:p>
          <a:p>
            <a:pPr algn="ctr"/>
            <a:r>
              <a:rPr lang="fr-FR" sz="2800" b="1" dirty="0" smtClean="0">
                <a:solidFill>
                  <a:schemeClr val="tx2"/>
                </a:solidFill>
              </a:rPr>
              <a:t>+ mesures barrières +++</a:t>
            </a:r>
            <a:endParaRPr lang="fr-FR" sz="2800" b="1" dirty="0">
              <a:solidFill>
                <a:schemeClr val="tx2"/>
              </a:solidFill>
            </a:endParaRPr>
          </a:p>
        </p:txBody>
      </p:sp>
      <p:sp>
        <p:nvSpPr>
          <p:cNvPr id="5" name="ZoneTexte 4"/>
          <p:cNvSpPr txBox="1"/>
          <p:nvPr/>
        </p:nvSpPr>
        <p:spPr>
          <a:xfrm>
            <a:off x="811248" y="4987785"/>
            <a:ext cx="5406672" cy="584775"/>
          </a:xfrm>
          <a:prstGeom prst="rect">
            <a:avLst/>
          </a:prstGeom>
          <a:solidFill>
            <a:schemeClr val="accent1">
              <a:lumMod val="20000"/>
              <a:lumOff val="80000"/>
            </a:schemeClr>
          </a:solidFill>
        </p:spPr>
        <p:txBody>
          <a:bodyPr wrap="square" rtlCol="0">
            <a:spAutoFit/>
          </a:bodyPr>
          <a:lstStyle/>
          <a:p>
            <a:r>
              <a:rPr lang="fr-FR" sz="3200" b="1" dirty="0" smtClean="0">
                <a:solidFill>
                  <a:srgbClr val="C00000"/>
                </a:solidFill>
              </a:rPr>
              <a:t>Et demande d’avis médical</a:t>
            </a:r>
            <a:endParaRPr lang="fr-FR" sz="3200" b="1" dirty="0">
              <a:solidFill>
                <a:srgbClr val="C00000"/>
              </a:solidFill>
            </a:endParaRPr>
          </a:p>
        </p:txBody>
      </p:sp>
      <p:sp>
        <p:nvSpPr>
          <p:cNvPr id="6" name="ZoneTexte 5"/>
          <p:cNvSpPr txBox="1"/>
          <p:nvPr/>
        </p:nvSpPr>
        <p:spPr>
          <a:xfrm>
            <a:off x="7868530" y="935669"/>
            <a:ext cx="3685736" cy="4524315"/>
          </a:xfrm>
          <a:prstGeom prst="rect">
            <a:avLst/>
          </a:prstGeom>
          <a:solidFill>
            <a:schemeClr val="accent1"/>
          </a:solidFill>
        </p:spPr>
        <p:txBody>
          <a:bodyPr wrap="square" rtlCol="0">
            <a:spAutoFit/>
          </a:bodyPr>
          <a:lstStyle/>
          <a:p>
            <a:r>
              <a:rPr lang="fr-FR" b="1" dirty="0" smtClean="0"/>
              <a:t>Rechercher Signes COVID 19</a:t>
            </a:r>
          </a:p>
          <a:p>
            <a:r>
              <a:rPr lang="fr-FR" dirty="0" smtClean="0"/>
              <a:t>Fièvre ?, Anosmie, </a:t>
            </a:r>
            <a:r>
              <a:rPr lang="fr-FR" dirty="0" smtClean="0"/>
              <a:t>Agueusie,</a:t>
            </a:r>
            <a:endParaRPr lang="fr-FR" dirty="0"/>
          </a:p>
          <a:p>
            <a:r>
              <a:rPr lang="fr-FR" dirty="0" smtClean="0"/>
              <a:t>Toux et </a:t>
            </a:r>
            <a:r>
              <a:rPr lang="fr-FR" dirty="0"/>
              <a:t>la dyspnée, </a:t>
            </a:r>
            <a:r>
              <a:rPr lang="fr-FR" dirty="0"/>
              <a:t>S</a:t>
            </a:r>
            <a:r>
              <a:rPr lang="fr-FR" dirty="0" smtClean="0"/>
              <a:t>urvenue </a:t>
            </a:r>
            <a:r>
              <a:rPr lang="fr-FR" dirty="0"/>
              <a:t>brutale et inexpliquée d’une </a:t>
            </a:r>
            <a:r>
              <a:rPr lang="fr-FR" dirty="0" smtClean="0"/>
              <a:t>asthénie (fatigue), de douleurs musculaires, de maux de tête et/ou maux </a:t>
            </a:r>
            <a:r>
              <a:rPr lang="fr-FR" dirty="0"/>
              <a:t>de </a:t>
            </a:r>
            <a:r>
              <a:rPr lang="fr-FR" dirty="0" smtClean="0"/>
              <a:t>gorge, Survenue </a:t>
            </a:r>
            <a:r>
              <a:rPr lang="fr-FR" dirty="0"/>
              <a:t>ou </a:t>
            </a:r>
            <a:r>
              <a:rPr lang="fr-FR" dirty="0"/>
              <a:t>A</a:t>
            </a:r>
            <a:r>
              <a:rPr lang="fr-FR" dirty="0" smtClean="0"/>
              <a:t>ggravation </a:t>
            </a:r>
            <a:r>
              <a:rPr lang="fr-FR" dirty="0"/>
              <a:t>brutale de troubles de la conscience, de chutes ou </a:t>
            </a:r>
            <a:r>
              <a:rPr lang="fr-FR" dirty="0" smtClean="0"/>
              <a:t>d’une Altération </a:t>
            </a:r>
            <a:r>
              <a:rPr lang="fr-FR" dirty="0"/>
              <a:t>de </a:t>
            </a:r>
            <a:r>
              <a:rPr lang="fr-FR" dirty="0" smtClean="0"/>
              <a:t>l’Etat </a:t>
            </a:r>
            <a:r>
              <a:rPr lang="fr-FR" dirty="0"/>
              <a:t>G</a:t>
            </a:r>
            <a:r>
              <a:rPr lang="fr-FR" dirty="0" smtClean="0"/>
              <a:t>énéral (AEG)</a:t>
            </a:r>
          </a:p>
          <a:p>
            <a:endParaRPr lang="fr-FR" dirty="0" smtClean="0"/>
          </a:p>
          <a:p>
            <a:r>
              <a:rPr lang="fr-FR" dirty="0" smtClean="0"/>
              <a:t>Et plus </a:t>
            </a:r>
            <a:r>
              <a:rPr lang="fr-FR" dirty="0"/>
              <a:t>rarement </a:t>
            </a:r>
            <a:r>
              <a:rPr lang="fr-FR" dirty="0" smtClean="0"/>
              <a:t>signes </a:t>
            </a:r>
            <a:r>
              <a:rPr lang="fr-FR" dirty="0"/>
              <a:t>neurologiques ou cardiovasculaires, </a:t>
            </a:r>
            <a:r>
              <a:rPr lang="fr-FR" dirty="0" smtClean="0"/>
              <a:t>…</a:t>
            </a:r>
            <a:endParaRPr lang="fr-FR" dirty="0" smtClean="0"/>
          </a:p>
          <a:p>
            <a:r>
              <a:rPr lang="fr-FR" dirty="0" smtClean="0"/>
              <a:t> </a:t>
            </a:r>
            <a:endParaRPr lang="fr-FR" dirty="0"/>
          </a:p>
        </p:txBody>
      </p:sp>
      <p:sp>
        <p:nvSpPr>
          <p:cNvPr id="3" name="ZoneTexte 2"/>
          <p:cNvSpPr txBox="1"/>
          <p:nvPr/>
        </p:nvSpPr>
        <p:spPr>
          <a:xfrm>
            <a:off x="6627445" y="2488493"/>
            <a:ext cx="696957" cy="923330"/>
          </a:xfrm>
          <a:prstGeom prst="rect">
            <a:avLst/>
          </a:prstGeom>
          <a:noFill/>
        </p:spPr>
        <p:txBody>
          <a:bodyPr wrap="square" rtlCol="0">
            <a:spAutoFit/>
          </a:bodyPr>
          <a:lstStyle/>
          <a:p>
            <a:r>
              <a:rPr lang="fr-FR" sz="5400" b="1" dirty="0" smtClean="0">
                <a:solidFill>
                  <a:schemeClr val="accent1">
                    <a:lumMod val="75000"/>
                  </a:schemeClr>
                </a:solidFill>
              </a:rPr>
              <a:t>+</a:t>
            </a:r>
            <a:endParaRPr lang="fr-FR" sz="5400" b="1" dirty="0">
              <a:solidFill>
                <a:schemeClr val="accent1">
                  <a:lumMod val="75000"/>
                </a:schemeClr>
              </a:solidFill>
            </a:endParaRPr>
          </a:p>
        </p:txBody>
      </p:sp>
    </p:spTree>
    <p:extLst>
      <p:ext uri="{BB962C8B-B14F-4D97-AF65-F5344CB8AC3E}">
        <p14:creationId xmlns:p14="http://schemas.microsoft.com/office/powerpoint/2010/main" val="3396503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p:cNvSpPr>
          <p:nvPr>
            <p:ph type="body" idx="4294967295"/>
          </p:nvPr>
        </p:nvSpPr>
        <p:spPr>
          <a:xfrm>
            <a:off x="1119116" y="928048"/>
            <a:ext cx="10604310" cy="4351839"/>
          </a:xfrm>
        </p:spPr>
        <p:txBody>
          <a:bodyPr/>
          <a:lstStyle/>
          <a:p>
            <a:pPr marL="0" indent="0" algn="ctr">
              <a:buNone/>
            </a:pPr>
            <a:endParaRPr lang="fr-FR" altLang="fr-FR" sz="3200" b="1" dirty="0" smtClean="0"/>
          </a:p>
          <a:p>
            <a:pPr marL="0" indent="0" algn="ctr">
              <a:buNone/>
            </a:pPr>
            <a:endParaRPr lang="fr-FR" altLang="fr-FR" sz="3200" b="1" dirty="0"/>
          </a:p>
          <a:p>
            <a:pPr marL="0" indent="0" algn="ctr">
              <a:buNone/>
            </a:pPr>
            <a:r>
              <a:rPr lang="fr-FR" altLang="fr-FR" sz="3200" b="1" dirty="0" smtClean="0"/>
              <a:t>Comment se préparer à un épisode de canicule?</a:t>
            </a:r>
          </a:p>
          <a:p>
            <a:pPr marL="0" indent="0" algn="ctr">
              <a:buNone/>
            </a:pPr>
            <a:r>
              <a:rPr lang="fr-FR" altLang="fr-FR" sz="3200" b="1" dirty="0" smtClean="0"/>
              <a:t>-  Locaux, appareils</a:t>
            </a:r>
          </a:p>
          <a:p>
            <a:pPr lvl="1" algn="ctr"/>
            <a:r>
              <a:rPr lang="fr-FR" altLang="fr-FR" sz="3200" b="1" dirty="0" smtClean="0"/>
              <a:t> Mesures médicales</a:t>
            </a:r>
          </a:p>
          <a:p>
            <a:pPr algn="ctr">
              <a:buFont typeface="Wingdings" pitchFamily="2" charset="2"/>
              <a:buNone/>
            </a:pPr>
            <a:r>
              <a:rPr lang="fr-FR" altLang="fr-FR" sz="2800" b="1" dirty="0" smtClean="0"/>
              <a:t>      </a:t>
            </a:r>
          </a:p>
        </p:txBody>
      </p:sp>
    </p:spTree>
    <p:extLst>
      <p:ext uri="{BB962C8B-B14F-4D97-AF65-F5344CB8AC3E}">
        <p14:creationId xmlns:p14="http://schemas.microsoft.com/office/powerpoint/2010/main" val="4039328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p:cNvSpPr>
          <p:nvPr>
            <p:ph type="body" idx="4294967295"/>
          </p:nvPr>
        </p:nvSpPr>
        <p:spPr>
          <a:xfrm>
            <a:off x="941695" y="1965703"/>
            <a:ext cx="10604310" cy="2947491"/>
          </a:xfrm>
        </p:spPr>
        <p:txBody>
          <a:bodyPr/>
          <a:lstStyle/>
          <a:p>
            <a:pPr marL="0" indent="0" algn="ctr">
              <a:buNone/>
            </a:pPr>
            <a:r>
              <a:rPr lang="fr-FR" altLang="fr-FR" sz="2800" b="1" dirty="0" smtClean="0"/>
              <a:t> </a:t>
            </a:r>
            <a:r>
              <a:rPr lang="fr-FR" altLang="fr-FR" sz="3200" b="1" dirty="0" smtClean="0"/>
              <a:t>Le Plan Canicule : définition et rappels</a:t>
            </a:r>
          </a:p>
          <a:p>
            <a:pPr>
              <a:buFont typeface="Wingdings" pitchFamily="2" charset="2"/>
              <a:buNone/>
            </a:pPr>
            <a:r>
              <a:rPr lang="fr-FR" altLang="fr-FR" sz="2800" b="1" dirty="0" smtClean="0"/>
              <a:t>      </a:t>
            </a:r>
          </a:p>
        </p:txBody>
      </p:sp>
    </p:spTree>
    <p:extLst>
      <p:ext uri="{BB962C8B-B14F-4D97-AF65-F5344CB8AC3E}">
        <p14:creationId xmlns:p14="http://schemas.microsoft.com/office/powerpoint/2010/main" val="826563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4572" y="1"/>
            <a:ext cx="10743028" cy="618977"/>
          </a:xfrm>
        </p:spPr>
        <p:txBody>
          <a:bodyPr/>
          <a:lstStyle/>
          <a:p>
            <a:pPr marL="0" indent="0" algn="ctr">
              <a:buNone/>
            </a:pPr>
            <a:r>
              <a:rPr lang="fr-FR" sz="3200" dirty="0" smtClean="0"/>
              <a:t>Gérer la température ambiante </a:t>
            </a:r>
            <a:endParaRPr lang="fr-FR" sz="3200" dirty="0"/>
          </a:p>
        </p:txBody>
      </p:sp>
      <p:sp>
        <p:nvSpPr>
          <p:cNvPr id="3" name="Espace réservé du contenu 2"/>
          <p:cNvSpPr>
            <a:spLocks noGrp="1"/>
          </p:cNvSpPr>
          <p:nvPr>
            <p:ph idx="1"/>
          </p:nvPr>
        </p:nvSpPr>
        <p:spPr>
          <a:xfrm>
            <a:off x="534572" y="618978"/>
            <a:ext cx="10743028" cy="5626657"/>
          </a:xfrm>
        </p:spPr>
        <p:txBody>
          <a:bodyPr/>
          <a:lstStyle/>
          <a:p>
            <a:pPr lvl="0" algn="just"/>
            <a:r>
              <a:rPr lang="fr-FR" sz="1800" b="1" dirty="0"/>
              <a:t>L’aération des locaux </a:t>
            </a:r>
            <a:r>
              <a:rPr lang="fr-FR" sz="1800" dirty="0"/>
              <a:t>aux heures les plus fraiches (cœur de nuit et début de matinée</a:t>
            </a:r>
            <a:r>
              <a:rPr lang="fr-FR" sz="1800" dirty="0" smtClean="0"/>
              <a:t>)</a:t>
            </a:r>
          </a:p>
          <a:p>
            <a:pPr marL="0" indent="0" algn="just">
              <a:buNone/>
            </a:pPr>
            <a:r>
              <a:rPr lang="fr-FR" sz="1800" b="1" dirty="0"/>
              <a:t>L’aération quotidienne des locaux </a:t>
            </a:r>
            <a:r>
              <a:rPr lang="fr-FR" sz="1800" dirty="0"/>
              <a:t>compatibles avec les mesures spécifiques Covid-19  </a:t>
            </a:r>
            <a:r>
              <a:rPr lang="fr-FR" sz="1800" dirty="0" smtClean="0"/>
              <a:t>à savoir en l’absence de courant </a:t>
            </a:r>
            <a:r>
              <a:rPr lang="fr-FR" sz="1800" dirty="0"/>
              <a:t>d’air</a:t>
            </a:r>
          </a:p>
          <a:p>
            <a:pPr marL="0" indent="0" algn="just">
              <a:buNone/>
            </a:pPr>
            <a:r>
              <a:rPr lang="fr-FR" sz="1800" dirty="0" smtClean="0"/>
              <a:t> Pour </a:t>
            </a:r>
            <a:r>
              <a:rPr lang="fr-FR" sz="1800" dirty="0"/>
              <a:t>les chambres des personnes COVID+, calfeutrer  les portes (avec un boudin de bas de porte par exemple) le temps de l’aération de la pièce</a:t>
            </a:r>
          </a:p>
          <a:p>
            <a:pPr marL="0" lvl="0" indent="0" algn="just">
              <a:buNone/>
            </a:pPr>
            <a:endParaRPr lang="fr-FR" sz="1800" dirty="0"/>
          </a:p>
          <a:p>
            <a:pPr lvl="0" algn="just"/>
            <a:r>
              <a:rPr lang="fr-FR" sz="1800" dirty="0"/>
              <a:t>La </a:t>
            </a:r>
            <a:r>
              <a:rPr lang="fr-FR" sz="1800" b="1" dirty="0"/>
              <a:t>fermeture des fenêtres en journée </a:t>
            </a:r>
            <a:r>
              <a:rPr lang="fr-FR" sz="1800" dirty="0"/>
              <a:t>associée à la mise en place d’un écran afin d’éviter le </a:t>
            </a:r>
            <a:r>
              <a:rPr lang="fr-FR" sz="1800" dirty="0" smtClean="0"/>
              <a:t>rayonnement (filtre ou blanc de </a:t>
            </a:r>
            <a:r>
              <a:rPr lang="fr-FR" sz="1800" dirty="0" err="1"/>
              <a:t>M</a:t>
            </a:r>
            <a:r>
              <a:rPr lang="fr-FR" sz="1800" dirty="0" err="1" smtClean="0"/>
              <a:t>edon</a:t>
            </a:r>
            <a:r>
              <a:rPr lang="fr-FR" sz="1800" dirty="0" smtClean="0"/>
              <a:t>)  </a:t>
            </a:r>
            <a:r>
              <a:rPr lang="fr-FR" sz="1800" dirty="0"/>
              <a:t>direct du soleil sur les fenêtres et baies vitrées (volets extérieurs, stores extérieurs, film anti-UV collée </a:t>
            </a:r>
            <a:r>
              <a:rPr lang="fr-FR" sz="1800" dirty="0" smtClean="0"/>
              <a:t>ou blanc de </a:t>
            </a:r>
            <a:r>
              <a:rPr lang="fr-FR" sz="1800" dirty="0" err="1" smtClean="0"/>
              <a:t>Medon</a:t>
            </a:r>
            <a:r>
              <a:rPr lang="fr-FR" sz="1800" dirty="0" smtClean="0"/>
              <a:t> sur </a:t>
            </a:r>
            <a:r>
              <a:rPr lang="fr-FR" sz="1800" dirty="0"/>
              <a:t>les fenêtres sans volets ou </a:t>
            </a:r>
            <a:r>
              <a:rPr lang="fr-FR" sz="1800" dirty="0" smtClean="0"/>
              <a:t>store,…)</a:t>
            </a:r>
          </a:p>
          <a:p>
            <a:pPr marL="0" lvl="0" indent="0" algn="just">
              <a:buNone/>
            </a:pPr>
            <a:endParaRPr lang="fr-FR" sz="1800" dirty="0" smtClean="0"/>
          </a:p>
          <a:p>
            <a:pPr lvl="0" algn="just"/>
            <a:r>
              <a:rPr lang="fr-FR" sz="1800" dirty="0" smtClean="0"/>
              <a:t>L’humidification des rideaux </a:t>
            </a:r>
          </a:p>
          <a:p>
            <a:pPr marL="0" lvl="0" indent="0" algn="just">
              <a:buNone/>
            </a:pPr>
            <a:endParaRPr lang="fr-FR" sz="1800" dirty="0" smtClean="0"/>
          </a:p>
          <a:p>
            <a:pPr lvl="0" algn="just"/>
            <a:r>
              <a:rPr lang="fr-FR" sz="1800" b="1" dirty="0" smtClean="0"/>
              <a:t>L’utilisation </a:t>
            </a:r>
            <a:r>
              <a:rPr lang="fr-FR" sz="1800" b="1" dirty="0"/>
              <a:t>de dispositifs de rafraichissement de l’air intérieur</a:t>
            </a:r>
            <a:r>
              <a:rPr lang="fr-FR" sz="1800" dirty="0"/>
              <a:t> :</a:t>
            </a:r>
          </a:p>
          <a:p>
            <a:pPr lvl="1" algn="just"/>
            <a:r>
              <a:rPr lang="fr-FR" sz="1600" dirty="0"/>
              <a:t>Ventilateurs, associés éventuellement d’une brumisation</a:t>
            </a:r>
          </a:p>
          <a:p>
            <a:pPr lvl="1" algn="just"/>
            <a:r>
              <a:rPr lang="fr-FR" sz="1600" dirty="0"/>
              <a:t> Climatiseur mobile </a:t>
            </a:r>
            <a:r>
              <a:rPr lang="fr-FR" sz="1600" dirty="0" smtClean="0"/>
              <a:t>(dispositif à prévoir pour système </a:t>
            </a:r>
            <a:r>
              <a:rPr lang="fr-FR" sz="1600" dirty="0"/>
              <a:t>d’évacuation de la chaleur vers l’extérieur)</a:t>
            </a:r>
          </a:p>
          <a:p>
            <a:pPr lvl="1" algn="just"/>
            <a:r>
              <a:rPr lang="fr-FR" sz="1600" dirty="0"/>
              <a:t>Climatiseurs individuels (de type split) </a:t>
            </a:r>
            <a:r>
              <a:rPr lang="fr-FR" sz="1600" dirty="0" err="1" smtClean="0"/>
              <a:t>iEx</a:t>
            </a:r>
            <a:r>
              <a:rPr lang="fr-FR" sz="1600" dirty="0" smtClean="0"/>
              <a:t> système avec une </a:t>
            </a:r>
            <a:r>
              <a:rPr lang="fr-FR" sz="1600" dirty="0"/>
              <a:t>pompe à chaleur installée à l’extérieur)</a:t>
            </a:r>
          </a:p>
          <a:p>
            <a:pPr marL="0" indent="0" algn="ctr">
              <a:buNone/>
            </a:pPr>
            <a:r>
              <a:rPr lang="fr-FR" b="1" dirty="0" smtClean="0">
                <a:solidFill>
                  <a:srgbClr val="FF0000"/>
                </a:solidFill>
              </a:rPr>
              <a:t>=&gt; Dispositions et dispositifs à adapter à la période COVID-19 +++</a:t>
            </a:r>
            <a:endParaRPr lang="fr-FR" b="1" dirty="0">
              <a:solidFill>
                <a:srgbClr val="FF0000"/>
              </a:solidFill>
            </a:endParaRPr>
          </a:p>
        </p:txBody>
      </p:sp>
    </p:spTree>
    <p:extLst>
      <p:ext uri="{BB962C8B-B14F-4D97-AF65-F5344CB8AC3E}">
        <p14:creationId xmlns:p14="http://schemas.microsoft.com/office/powerpoint/2010/main" val="1564621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9600" y="182319"/>
            <a:ext cx="10871200" cy="680089"/>
          </a:xfrm>
        </p:spPr>
        <p:txBody>
          <a:bodyPr/>
          <a:lstStyle/>
          <a:p>
            <a:r>
              <a:rPr lang="fr-FR" sz="3200" dirty="0" smtClean="0"/>
              <a:t>Assurer les activités dans les pièces les moins exposées</a:t>
            </a:r>
            <a:endParaRPr lang="fr-FR" sz="3200" dirty="0"/>
          </a:p>
        </p:txBody>
      </p:sp>
      <p:sp>
        <p:nvSpPr>
          <p:cNvPr id="3" name="Espace réservé du contenu 2"/>
          <p:cNvSpPr>
            <a:spLocks noGrp="1"/>
          </p:cNvSpPr>
          <p:nvPr>
            <p:ph idx="1"/>
          </p:nvPr>
        </p:nvSpPr>
        <p:spPr>
          <a:xfrm>
            <a:off x="745588" y="1688123"/>
            <a:ext cx="10906134" cy="3683586"/>
          </a:xfrm>
        </p:spPr>
        <p:txBody>
          <a:bodyPr/>
          <a:lstStyle/>
          <a:p>
            <a:pPr algn="just"/>
            <a:r>
              <a:rPr lang="fr-FR" sz="1800" dirty="0" smtClean="0"/>
              <a:t>Les ouvertures côté ouest (et de façon moindre à l’est)  sont </a:t>
            </a:r>
            <a:r>
              <a:rPr lang="fr-FR" sz="1800" dirty="0"/>
              <a:t>les plus </a:t>
            </a:r>
            <a:r>
              <a:rPr lang="fr-FR" sz="1800" dirty="0" smtClean="0"/>
              <a:t>exposées </a:t>
            </a:r>
            <a:r>
              <a:rPr lang="fr-FR" sz="1800" dirty="0"/>
              <a:t>au rayonnement solaire, </a:t>
            </a:r>
          </a:p>
          <a:p>
            <a:pPr lvl="1" algn="just"/>
            <a:r>
              <a:rPr lang="fr-FR" sz="1600" dirty="0"/>
              <a:t>Les ouvrants sud sont moins à risque, </a:t>
            </a:r>
            <a:endParaRPr lang="fr-FR" sz="1600" dirty="0" smtClean="0"/>
          </a:p>
          <a:p>
            <a:pPr lvl="1" algn="just"/>
            <a:r>
              <a:rPr lang="fr-FR" sz="1600" dirty="0" smtClean="0"/>
              <a:t>le </a:t>
            </a:r>
            <a:r>
              <a:rPr lang="fr-FR" sz="1600" dirty="0"/>
              <a:t>soleil étant à son zénith ne donne pas directement sur les ouvrants (sauf éventuellement certaines pièces avec des baies vitrées hautes</a:t>
            </a:r>
            <a:r>
              <a:rPr lang="fr-FR" sz="1600" dirty="0" smtClean="0"/>
              <a:t>)</a:t>
            </a:r>
          </a:p>
          <a:p>
            <a:pPr marL="1330325" lvl="1" indent="0" algn="just">
              <a:buNone/>
            </a:pPr>
            <a:endParaRPr lang="fr-FR" sz="1600" dirty="0"/>
          </a:p>
          <a:p>
            <a:pPr algn="just"/>
            <a:r>
              <a:rPr lang="fr-FR" sz="1800" b="1" dirty="0" smtClean="0"/>
              <a:t>les </a:t>
            </a:r>
            <a:r>
              <a:rPr lang="fr-FR" sz="1800" b="1" dirty="0"/>
              <a:t>activités physiques </a:t>
            </a:r>
            <a:r>
              <a:rPr lang="fr-FR" sz="1800" b="1" dirty="0" smtClean="0"/>
              <a:t>seront si possible réalisées </a:t>
            </a:r>
            <a:r>
              <a:rPr lang="fr-FR" sz="1800" b="1" dirty="0"/>
              <a:t>dans des pièces exposées Nord ou </a:t>
            </a:r>
            <a:r>
              <a:rPr lang="fr-FR" sz="1800" b="1" dirty="0" smtClean="0"/>
              <a:t>Sud</a:t>
            </a:r>
            <a:endParaRPr lang="fr-FR" sz="1800" b="1" dirty="0"/>
          </a:p>
          <a:p>
            <a:pPr algn="just"/>
            <a:endParaRPr lang="fr-FR" sz="1800" dirty="0"/>
          </a:p>
          <a:p>
            <a:pPr algn="just"/>
            <a:r>
              <a:rPr lang="fr-FR" sz="1800" b="1" dirty="0" smtClean="0"/>
              <a:t>Respecter les mesures </a:t>
            </a:r>
            <a:r>
              <a:rPr lang="fr-FR" sz="1800" b="1" dirty="0"/>
              <a:t>de distanciation </a:t>
            </a:r>
            <a:r>
              <a:rPr lang="fr-FR" sz="1800" b="1" dirty="0" smtClean="0"/>
              <a:t>physique</a:t>
            </a:r>
            <a:r>
              <a:rPr lang="fr-FR" sz="1800" dirty="0" smtClean="0"/>
              <a:t>.</a:t>
            </a:r>
            <a:endParaRPr lang="fr-FR" sz="1800" dirty="0"/>
          </a:p>
        </p:txBody>
      </p:sp>
      <p:sp>
        <p:nvSpPr>
          <p:cNvPr id="4" name="Rectangle 3"/>
          <p:cNvSpPr/>
          <p:nvPr/>
        </p:nvSpPr>
        <p:spPr bwMode="auto">
          <a:xfrm>
            <a:off x="3829050" y="4529138"/>
            <a:ext cx="7530436" cy="1185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000" b="0" i="0" u="none" strike="noStrike" cap="none" normalizeH="0" baseline="0" smtClean="0">
              <a:ln>
                <a:noFill/>
              </a:ln>
              <a:solidFill>
                <a:srgbClr val="002395"/>
              </a:solidFill>
              <a:effectLst/>
              <a:latin typeface="Arial" charset="0"/>
            </a:endParaRPr>
          </a:p>
        </p:txBody>
      </p:sp>
    </p:spTree>
    <p:extLst>
      <p:ext uri="{BB962C8B-B14F-4D97-AF65-F5344CB8AC3E}">
        <p14:creationId xmlns:p14="http://schemas.microsoft.com/office/powerpoint/2010/main" val="38526708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8286" y="138776"/>
            <a:ext cx="10871200" cy="680089"/>
          </a:xfrm>
        </p:spPr>
        <p:txBody>
          <a:bodyPr/>
          <a:lstStyle/>
          <a:p>
            <a:r>
              <a:rPr lang="fr-FR" sz="3200" dirty="0" smtClean="0"/>
              <a:t>Systèmes de ventilation et de climatisation </a:t>
            </a:r>
            <a:endParaRPr lang="fr-FR" sz="3200" dirty="0"/>
          </a:p>
        </p:txBody>
      </p:sp>
      <p:sp>
        <p:nvSpPr>
          <p:cNvPr id="3" name="Espace réservé du contenu 2"/>
          <p:cNvSpPr>
            <a:spLocks noGrp="1"/>
          </p:cNvSpPr>
          <p:nvPr>
            <p:ph idx="1"/>
          </p:nvPr>
        </p:nvSpPr>
        <p:spPr>
          <a:xfrm>
            <a:off x="472363" y="2128055"/>
            <a:ext cx="10903046" cy="4114800"/>
          </a:xfrm>
        </p:spPr>
        <p:txBody>
          <a:bodyPr/>
          <a:lstStyle/>
          <a:p>
            <a:pPr marL="0" indent="0" algn="just">
              <a:buNone/>
            </a:pPr>
            <a:r>
              <a:rPr lang="fr-FR" sz="1800" b="1" dirty="0">
                <a:solidFill>
                  <a:srgbClr val="FF0000"/>
                </a:solidFill>
              </a:rPr>
              <a:t>Les systèmes de ventilation et de climatisation viennent en complément, et non en substitution, des mesures d’aération et de limitation de la température citées précédemment</a:t>
            </a:r>
            <a:r>
              <a:rPr lang="fr-FR" sz="1800" dirty="0"/>
              <a:t>.</a:t>
            </a:r>
          </a:p>
          <a:p>
            <a:pPr marL="0" indent="0" algn="just">
              <a:buNone/>
            </a:pPr>
            <a:endParaRPr lang="fr-FR" sz="1800" dirty="0"/>
          </a:p>
          <a:p>
            <a:pPr algn="just"/>
            <a:r>
              <a:rPr lang="fr-FR" sz="1800" dirty="0"/>
              <a:t>Selon le type de système de ventilation ou de climatisation, les risques ne sont pas les mêmes et les conditions d’usage seront différentes</a:t>
            </a:r>
            <a:r>
              <a:rPr lang="fr-FR" sz="1800" dirty="0" smtClean="0"/>
              <a:t>.</a:t>
            </a:r>
          </a:p>
          <a:p>
            <a:pPr marL="0" indent="0" algn="just">
              <a:buNone/>
            </a:pPr>
            <a:endParaRPr lang="fr-FR" sz="1800" dirty="0" smtClean="0"/>
          </a:p>
          <a:p>
            <a:pPr algn="just"/>
            <a:r>
              <a:rPr lang="fr-FR" sz="1800" dirty="0" smtClean="0"/>
              <a:t>Sont à distinguer </a:t>
            </a:r>
          </a:p>
          <a:p>
            <a:pPr marL="1673225" lvl="1" indent="-342900" algn="just">
              <a:buFont typeface="+mj-lt"/>
              <a:buAutoNum type="arabicPeriod"/>
            </a:pPr>
            <a:r>
              <a:rPr lang="fr-FR" sz="1800" dirty="0" smtClean="0"/>
              <a:t>Les ventilateurs </a:t>
            </a:r>
          </a:p>
          <a:p>
            <a:pPr marL="1673225" lvl="1" indent="-342900" algn="just">
              <a:buFont typeface="+mj-lt"/>
              <a:buAutoNum type="arabicPeriod"/>
            </a:pPr>
            <a:r>
              <a:rPr lang="fr-FR" sz="1800" dirty="0" smtClean="0"/>
              <a:t>Les climatiseurs mobiles</a:t>
            </a:r>
          </a:p>
          <a:p>
            <a:pPr marL="1673225" lvl="1" indent="-342900" algn="just">
              <a:buFont typeface="+mj-lt"/>
              <a:buAutoNum type="arabicPeriod"/>
            </a:pPr>
            <a:r>
              <a:rPr lang="fr-FR" sz="1800" dirty="0" smtClean="0"/>
              <a:t>Les climatiseurs individuels</a:t>
            </a:r>
          </a:p>
          <a:p>
            <a:pPr marL="1673225" lvl="1" indent="-342900" algn="just">
              <a:buFont typeface="+mj-lt"/>
              <a:buAutoNum type="arabicPeriod"/>
            </a:pPr>
            <a:r>
              <a:rPr lang="fr-FR" sz="1800" dirty="0" smtClean="0"/>
              <a:t>Les systèmes centralisés de climatisation</a:t>
            </a:r>
          </a:p>
          <a:p>
            <a:pPr marL="1673225" lvl="1" indent="-342900" algn="just">
              <a:buFont typeface="+mj-lt"/>
              <a:buAutoNum type="arabicPeriod"/>
            </a:pPr>
            <a:r>
              <a:rPr lang="fr-FR" sz="1800" dirty="0" smtClean="0"/>
              <a:t>Autres mesures  </a:t>
            </a:r>
            <a:endParaRPr lang="fr-FR" sz="1800" dirty="0"/>
          </a:p>
          <a:p>
            <a:pPr algn="just"/>
            <a:endParaRPr lang="fr-FR" sz="1800" dirty="0"/>
          </a:p>
        </p:txBody>
      </p:sp>
      <p:sp>
        <p:nvSpPr>
          <p:cNvPr id="4" name="Rectangle 3"/>
          <p:cNvSpPr/>
          <p:nvPr/>
        </p:nvSpPr>
        <p:spPr bwMode="auto">
          <a:xfrm>
            <a:off x="488286" y="1285874"/>
            <a:ext cx="11270327"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000" b="0" i="0" u="none" strike="noStrike" cap="none" normalizeH="0" baseline="0" smtClean="0">
              <a:ln>
                <a:noFill/>
              </a:ln>
              <a:solidFill>
                <a:srgbClr val="002395"/>
              </a:solidFill>
              <a:effectLst/>
              <a:latin typeface="Arial" charset="0"/>
            </a:endParaRPr>
          </a:p>
        </p:txBody>
      </p:sp>
      <p:sp>
        <p:nvSpPr>
          <p:cNvPr id="5" name="Rectangle 4"/>
          <p:cNvSpPr/>
          <p:nvPr/>
        </p:nvSpPr>
        <p:spPr>
          <a:xfrm>
            <a:off x="0" y="1212739"/>
            <a:ext cx="12192000" cy="646331"/>
          </a:xfrm>
          <a:prstGeom prst="rect">
            <a:avLst/>
          </a:prstGeom>
          <a:solidFill>
            <a:schemeClr val="accent2">
              <a:lumMod val="20000"/>
              <a:lumOff val="80000"/>
            </a:schemeClr>
          </a:solidFill>
        </p:spPr>
        <p:txBody>
          <a:bodyPr wrap="square">
            <a:spAutoFit/>
          </a:bodyPr>
          <a:lstStyle/>
          <a:p>
            <a:r>
              <a:rPr lang="fr-FR" dirty="0"/>
              <a:t>Ces dispositifs brassent l’air des pièces et rendent ainsi les mesures de distanciation physique inopérantes pour se protéger des émissions de gouttelettes respiratoires émises par les personnes présentes dans la pièce.</a:t>
            </a:r>
          </a:p>
        </p:txBody>
      </p:sp>
    </p:spTree>
    <p:extLst>
      <p:ext uri="{BB962C8B-B14F-4D97-AF65-F5344CB8AC3E}">
        <p14:creationId xmlns:p14="http://schemas.microsoft.com/office/powerpoint/2010/main" val="1331447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6400" y="220663"/>
            <a:ext cx="10871200" cy="802919"/>
          </a:xfrm>
        </p:spPr>
        <p:txBody>
          <a:bodyPr/>
          <a:lstStyle/>
          <a:p>
            <a:r>
              <a:rPr lang="fr-FR" sz="3200" dirty="0" smtClean="0"/>
              <a:t>1. les ventilateurs </a:t>
            </a:r>
            <a:endParaRPr lang="fr-FR" sz="3200" dirty="0"/>
          </a:p>
        </p:txBody>
      </p:sp>
      <p:sp>
        <p:nvSpPr>
          <p:cNvPr id="3" name="Espace réservé du contenu 2"/>
          <p:cNvSpPr>
            <a:spLocks noGrp="1"/>
          </p:cNvSpPr>
          <p:nvPr>
            <p:ph idx="1"/>
          </p:nvPr>
        </p:nvSpPr>
        <p:spPr>
          <a:xfrm>
            <a:off x="844550" y="2052282"/>
            <a:ext cx="9652000" cy="4114800"/>
          </a:xfrm>
        </p:spPr>
        <p:txBody>
          <a:bodyPr/>
          <a:lstStyle/>
          <a:p>
            <a:pPr marL="0" indent="0" algn="just">
              <a:buNone/>
            </a:pPr>
            <a:endParaRPr lang="fr-FR" dirty="0" smtClean="0"/>
          </a:p>
          <a:p>
            <a:pPr algn="just"/>
            <a:r>
              <a:rPr lang="fr-FR" dirty="0" smtClean="0"/>
              <a:t>Doivent être limités </a:t>
            </a:r>
            <a:r>
              <a:rPr lang="fr-FR" dirty="0"/>
              <a:t>aux pièces accueillant une seule personne et </a:t>
            </a:r>
            <a:r>
              <a:rPr lang="fr-FR" dirty="0" smtClean="0"/>
              <a:t>positionnés </a:t>
            </a:r>
            <a:r>
              <a:rPr lang="fr-FR" dirty="0"/>
              <a:t>de manière à pouvoir être stoppé par le personnel dès l’entrée dans la chambre du résident</a:t>
            </a:r>
            <a:r>
              <a:rPr lang="fr-FR" dirty="0" smtClean="0"/>
              <a:t>.</a:t>
            </a:r>
          </a:p>
          <a:p>
            <a:pPr marL="0" indent="0" algn="just">
              <a:buNone/>
            </a:pPr>
            <a:endParaRPr lang="fr-FR" dirty="0"/>
          </a:p>
          <a:p>
            <a:pPr algn="just"/>
            <a:r>
              <a:rPr lang="fr-FR" dirty="0"/>
              <a:t>Toute personne avant d’entrer dans une pièce dans laquelle une autre séjourne avec un ventilateur en fonctionnement devra porter un masque chirurgical ou grand public, si la personne à l’intérieur de la pièce n’est pas en mesure d’arrêter le ventilateur elle-même. </a:t>
            </a:r>
            <a:endParaRPr lang="fr-FR" dirty="0" smtClean="0"/>
          </a:p>
          <a:p>
            <a:pPr marL="0" indent="0" algn="just">
              <a:buNone/>
            </a:pPr>
            <a:endParaRPr lang="fr-FR" dirty="0"/>
          </a:p>
          <a:p>
            <a:pPr algn="just"/>
            <a:r>
              <a:rPr lang="fr-FR" dirty="0" smtClean="0"/>
              <a:t>En cas de ventilateurs mutualisés pour plusieurs chambres, </a:t>
            </a:r>
            <a:r>
              <a:rPr lang="fr-FR" dirty="0"/>
              <a:t>l’appareil devra être désinfecté avec un produit virucide (norme 14 476). à chaque déplacement d’une </a:t>
            </a:r>
            <a:r>
              <a:rPr lang="fr-FR" dirty="0" err="1"/>
              <a:t>piece</a:t>
            </a:r>
            <a:r>
              <a:rPr lang="fr-FR" dirty="0"/>
              <a:t> à l’autre</a:t>
            </a:r>
            <a:endParaRPr lang="fr-FR" dirty="0" smtClean="0"/>
          </a:p>
          <a:p>
            <a:pPr algn="just"/>
            <a:endParaRPr lang="fr-FR" dirty="0"/>
          </a:p>
          <a:p>
            <a:pPr algn="just"/>
            <a:r>
              <a:rPr lang="fr-FR" dirty="0"/>
              <a:t>Avant et après chaque manipulation du ventilateur (ou de sa télécommande), la personne se lave les mains ou applique une friction hydro-alcoolique.</a:t>
            </a:r>
          </a:p>
          <a:p>
            <a:pPr algn="just"/>
            <a:endParaRPr lang="fr-FR" dirty="0"/>
          </a:p>
        </p:txBody>
      </p:sp>
      <p:sp>
        <p:nvSpPr>
          <p:cNvPr id="4" name="Rectangle 3"/>
          <p:cNvSpPr/>
          <p:nvPr/>
        </p:nvSpPr>
        <p:spPr bwMode="auto">
          <a:xfrm>
            <a:off x="1871663" y="5417405"/>
            <a:ext cx="95726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000" b="0" i="0" u="none" strike="noStrike" cap="none" normalizeH="0" baseline="0" smtClean="0">
              <a:ln>
                <a:noFill/>
              </a:ln>
              <a:solidFill>
                <a:srgbClr val="002395"/>
              </a:solidFill>
              <a:effectLst/>
              <a:latin typeface="Arial" charset="0"/>
            </a:endParaRPr>
          </a:p>
        </p:txBody>
      </p:sp>
      <p:sp>
        <p:nvSpPr>
          <p:cNvPr id="5" name="Rectangle 4"/>
          <p:cNvSpPr/>
          <p:nvPr/>
        </p:nvSpPr>
        <p:spPr>
          <a:xfrm>
            <a:off x="0" y="1128952"/>
            <a:ext cx="12192000" cy="923330"/>
          </a:xfrm>
          <a:prstGeom prst="rect">
            <a:avLst/>
          </a:prstGeom>
          <a:solidFill>
            <a:schemeClr val="accent2">
              <a:lumMod val="20000"/>
              <a:lumOff val="80000"/>
            </a:schemeClr>
          </a:solidFill>
        </p:spPr>
        <p:txBody>
          <a:bodyPr wrap="square">
            <a:spAutoFit/>
          </a:bodyPr>
          <a:lstStyle/>
          <a:p>
            <a:pPr algn="just"/>
            <a:r>
              <a:rPr lang="fr-FR" dirty="0" smtClean="0"/>
              <a:t>Ne </a:t>
            </a:r>
            <a:r>
              <a:rPr lang="fr-FR" dirty="0"/>
              <a:t>permettent  pas de rafraichir l’air ambiant, mais brassent l‘air d’air rafraichit le </a:t>
            </a:r>
            <a:r>
              <a:rPr lang="fr-FR" dirty="0" smtClean="0"/>
              <a:t>corps. </a:t>
            </a:r>
          </a:p>
          <a:p>
            <a:pPr algn="just"/>
            <a:r>
              <a:rPr lang="fr-FR" dirty="0" smtClean="0"/>
              <a:t>le </a:t>
            </a:r>
            <a:r>
              <a:rPr lang="fr-FR" dirty="0"/>
              <a:t>corps se rafraichit si la température de l’air est inférieure de plusieurs degrés à la température corporelle, au-delà, l’effet du ventilateur n’existe plus.</a:t>
            </a:r>
          </a:p>
        </p:txBody>
      </p:sp>
    </p:spTree>
    <p:extLst>
      <p:ext uri="{BB962C8B-B14F-4D97-AF65-F5344CB8AC3E}">
        <p14:creationId xmlns:p14="http://schemas.microsoft.com/office/powerpoint/2010/main" val="3031083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6400" y="220663"/>
            <a:ext cx="10871200" cy="693737"/>
          </a:xfrm>
        </p:spPr>
        <p:txBody>
          <a:bodyPr/>
          <a:lstStyle/>
          <a:p>
            <a:r>
              <a:rPr lang="fr-FR" sz="3200" dirty="0" smtClean="0"/>
              <a:t>2. Les climatiseurs mobiles </a:t>
            </a:r>
            <a:endParaRPr lang="fr-FR" sz="3200" dirty="0"/>
          </a:p>
        </p:txBody>
      </p:sp>
      <p:sp>
        <p:nvSpPr>
          <p:cNvPr id="3" name="Espace réservé du contenu 2"/>
          <p:cNvSpPr>
            <a:spLocks noGrp="1"/>
          </p:cNvSpPr>
          <p:nvPr>
            <p:ph idx="1"/>
          </p:nvPr>
        </p:nvSpPr>
        <p:spPr>
          <a:xfrm>
            <a:off x="653647" y="2457450"/>
            <a:ext cx="10684680" cy="4114800"/>
          </a:xfrm>
        </p:spPr>
        <p:txBody>
          <a:bodyPr/>
          <a:lstStyle/>
          <a:p>
            <a:pPr algn="just"/>
            <a:r>
              <a:rPr lang="fr-FR" dirty="0" smtClean="0"/>
              <a:t>En </a:t>
            </a:r>
            <a:r>
              <a:rPr lang="fr-FR" dirty="0"/>
              <a:t>conséquence, </a:t>
            </a:r>
            <a:r>
              <a:rPr lang="fr-FR" b="1" dirty="0"/>
              <a:t>ce type de climatiseur ne pourra être utilisé que dans une pièce où ne séjourne qu’une seule personne.</a:t>
            </a:r>
          </a:p>
          <a:p>
            <a:pPr algn="just"/>
            <a:r>
              <a:rPr lang="fr-FR" b="1" dirty="0"/>
              <a:t>Toute personne avant d’entrer dans une pièce dans laquelle une autre est présente avec un climatiseur mobile en fonctionnement devra porter un masque chirurgical ou grand public</a:t>
            </a:r>
            <a:r>
              <a:rPr lang="fr-FR" dirty="0"/>
              <a:t>, si la personne à l’intérieur de la pièce n’est pas en mesure d’arrêter le climatiseur elle-même. </a:t>
            </a:r>
            <a:r>
              <a:rPr lang="fr-FR" b="1" dirty="0"/>
              <a:t>Le climatiseur devra être arrêté tant que plusieurs personnes sont dans la pièce.</a:t>
            </a:r>
          </a:p>
          <a:p>
            <a:pPr algn="just"/>
            <a:r>
              <a:rPr lang="fr-FR" dirty="0"/>
              <a:t>Si le climatiseur mobile est fourni par l’établissement, à chaque déplacement d’une chambre à l’autre, l’appareil devra être désinfecté avec un produit virucide (norme 14 476).</a:t>
            </a:r>
          </a:p>
          <a:p>
            <a:pPr algn="just"/>
            <a:r>
              <a:rPr lang="fr-FR" dirty="0"/>
              <a:t>Avant et après chaque manipulation du climatiseur ou de sa télécommande, la personne se lave les mains ou applique une friction hydro-alcoolique.</a:t>
            </a:r>
          </a:p>
          <a:p>
            <a:pPr algn="just"/>
            <a:endParaRPr lang="fr-FR" dirty="0"/>
          </a:p>
        </p:txBody>
      </p:sp>
      <p:sp>
        <p:nvSpPr>
          <p:cNvPr id="4" name="Rectangle 3"/>
          <p:cNvSpPr/>
          <p:nvPr/>
        </p:nvSpPr>
        <p:spPr bwMode="auto">
          <a:xfrm>
            <a:off x="1657350" y="1157288"/>
            <a:ext cx="9229725" cy="130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000" b="0" i="0" u="none" strike="noStrike" cap="none" normalizeH="0" baseline="0" smtClean="0">
              <a:ln>
                <a:noFill/>
              </a:ln>
              <a:solidFill>
                <a:srgbClr val="002395"/>
              </a:solidFill>
              <a:effectLst/>
              <a:latin typeface="Arial" charset="0"/>
            </a:endParaRPr>
          </a:p>
        </p:txBody>
      </p:sp>
      <p:sp>
        <p:nvSpPr>
          <p:cNvPr id="5" name="Rectangle 4"/>
          <p:cNvSpPr/>
          <p:nvPr/>
        </p:nvSpPr>
        <p:spPr>
          <a:xfrm>
            <a:off x="0" y="1157288"/>
            <a:ext cx="11991975" cy="923330"/>
          </a:xfrm>
          <a:prstGeom prst="rect">
            <a:avLst/>
          </a:prstGeom>
          <a:solidFill>
            <a:schemeClr val="accent2">
              <a:lumMod val="20000"/>
              <a:lumOff val="80000"/>
            </a:schemeClr>
          </a:solidFill>
        </p:spPr>
        <p:txBody>
          <a:bodyPr wrap="square">
            <a:spAutoFit/>
          </a:bodyPr>
          <a:lstStyle/>
          <a:p>
            <a:r>
              <a:rPr lang="fr-FR" dirty="0"/>
              <a:t>En général peu performants et ne permettent de rafraichir que de petits espaces fermés. Leur inconvénient majeur est le tuyau d’évacuation de l’air chaud à l’extérieur de la pièce,, par l’ouverture de la fenêtre</a:t>
            </a:r>
          </a:p>
          <a:p>
            <a:r>
              <a:rPr lang="fr-FR" dirty="0"/>
              <a:t>Les filtres à air de ces climatiseurs mobiles sont en général peu performants, ne permettant pas de retenir les virus.</a:t>
            </a:r>
          </a:p>
        </p:txBody>
      </p:sp>
    </p:spTree>
    <p:extLst>
      <p:ext uri="{BB962C8B-B14F-4D97-AF65-F5344CB8AC3E}">
        <p14:creationId xmlns:p14="http://schemas.microsoft.com/office/powerpoint/2010/main" val="3349675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6400" y="220663"/>
            <a:ext cx="10871200" cy="734680"/>
          </a:xfrm>
        </p:spPr>
        <p:txBody>
          <a:bodyPr/>
          <a:lstStyle/>
          <a:p>
            <a:r>
              <a:rPr lang="fr-FR" dirty="0" smtClean="0"/>
              <a:t>3. Les climatiseurs individuels </a:t>
            </a:r>
            <a:endParaRPr lang="fr-FR" dirty="0"/>
          </a:p>
        </p:txBody>
      </p:sp>
      <p:sp>
        <p:nvSpPr>
          <p:cNvPr id="3" name="Espace réservé du contenu 2"/>
          <p:cNvSpPr>
            <a:spLocks noGrp="1"/>
          </p:cNvSpPr>
          <p:nvPr>
            <p:ph idx="1"/>
          </p:nvPr>
        </p:nvSpPr>
        <p:spPr>
          <a:xfrm>
            <a:off x="406400" y="2136858"/>
            <a:ext cx="6665912" cy="4114800"/>
          </a:xfrm>
        </p:spPr>
        <p:txBody>
          <a:bodyPr/>
          <a:lstStyle/>
          <a:p>
            <a:pPr marL="0" indent="0" algn="just">
              <a:buNone/>
            </a:pPr>
            <a:endParaRPr lang="fr-FR" sz="1400" dirty="0" smtClean="0"/>
          </a:p>
          <a:p>
            <a:pPr marL="0" indent="0" algn="just">
              <a:buNone/>
            </a:pPr>
            <a:endParaRPr lang="fr-FR" sz="1400" dirty="0"/>
          </a:p>
          <a:p>
            <a:pPr marL="0" indent="0" algn="just">
              <a:buNone/>
            </a:pPr>
            <a:endParaRPr lang="fr-FR" sz="1400" dirty="0"/>
          </a:p>
          <a:p>
            <a:pPr marL="0" indent="0" algn="just">
              <a:buNone/>
            </a:pPr>
            <a:r>
              <a:rPr lang="fr-FR" sz="1400" dirty="0" smtClean="0"/>
              <a:t>-Les </a:t>
            </a:r>
            <a:r>
              <a:rPr lang="fr-FR" sz="1400" dirty="0"/>
              <a:t>climatiseurs individuels sont en général équipés de filtres à air performant permettant de retenir les virus</a:t>
            </a:r>
            <a:r>
              <a:rPr lang="fr-FR" sz="1400" dirty="0" smtClean="0"/>
              <a:t>.</a:t>
            </a:r>
          </a:p>
          <a:p>
            <a:pPr marL="0" indent="0" algn="just">
              <a:buNone/>
            </a:pPr>
            <a:endParaRPr lang="fr-FR" sz="1400" dirty="0" smtClean="0"/>
          </a:p>
          <a:p>
            <a:pPr marL="0" indent="0" algn="just">
              <a:buNone/>
            </a:pPr>
            <a:r>
              <a:rPr lang="fr-FR" sz="1400" dirty="0" smtClean="0"/>
              <a:t>L’air </a:t>
            </a:r>
            <a:r>
              <a:rPr lang="fr-FR" sz="1400" dirty="0"/>
              <a:t>filtré </a:t>
            </a:r>
            <a:r>
              <a:rPr lang="fr-FR" sz="1400" dirty="0" smtClean="0"/>
              <a:t>fait </a:t>
            </a:r>
            <a:r>
              <a:rPr lang="fr-FR" sz="1400" dirty="0"/>
              <a:t>baisser significativement la charge virale de la </a:t>
            </a:r>
            <a:r>
              <a:rPr lang="fr-FR" sz="1400" dirty="0" smtClean="0"/>
              <a:t>pièce si </a:t>
            </a:r>
            <a:r>
              <a:rPr lang="fr-FR" sz="1400" dirty="0"/>
              <a:t>le filtre est performant, bien </a:t>
            </a:r>
            <a:r>
              <a:rPr lang="fr-FR" sz="1400" dirty="0" smtClean="0"/>
              <a:t>installé, régulièrement </a:t>
            </a:r>
            <a:r>
              <a:rPr lang="fr-FR" sz="1400" dirty="0"/>
              <a:t>entretenu et changé selon les recommandations des fabricants</a:t>
            </a:r>
            <a:endParaRPr lang="fr-FR" sz="1400" dirty="0" smtClean="0"/>
          </a:p>
          <a:p>
            <a:pPr marL="0" indent="0" algn="just">
              <a:buNone/>
            </a:pPr>
            <a:r>
              <a:rPr lang="fr-FR" sz="1400" dirty="0" smtClean="0"/>
              <a:t> En juin , il faut </a:t>
            </a:r>
          </a:p>
          <a:p>
            <a:pPr marL="0" indent="0">
              <a:buNone/>
            </a:pPr>
            <a:r>
              <a:rPr lang="fr-FR" sz="1400" dirty="0" smtClean="0"/>
              <a:t>- vérifier </a:t>
            </a:r>
            <a:r>
              <a:rPr lang="fr-FR" sz="1400" dirty="0"/>
              <a:t>le </a:t>
            </a:r>
            <a:r>
              <a:rPr lang="fr-FR" sz="1400" b="1" dirty="0"/>
              <a:t>bon entretien des climatiseurs individuels </a:t>
            </a:r>
            <a:r>
              <a:rPr lang="fr-FR" sz="1400" dirty="0"/>
              <a:t>et </a:t>
            </a:r>
            <a:r>
              <a:rPr lang="fr-FR" sz="1400" dirty="0" smtClean="0"/>
              <a:t>s’assurer </a:t>
            </a:r>
            <a:r>
              <a:rPr lang="fr-FR" sz="1400" dirty="0"/>
              <a:t>de </a:t>
            </a:r>
            <a:r>
              <a:rPr lang="fr-FR" sz="1400" dirty="0" smtClean="0"/>
              <a:t>la</a:t>
            </a:r>
          </a:p>
          <a:p>
            <a:pPr marL="0" indent="0">
              <a:buNone/>
            </a:pPr>
            <a:r>
              <a:rPr lang="fr-FR" sz="1400" dirty="0" smtClean="0"/>
              <a:t>qualité </a:t>
            </a:r>
            <a:r>
              <a:rPr lang="fr-FR" sz="1400" dirty="0"/>
              <a:t>du filtre </a:t>
            </a:r>
            <a:r>
              <a:rPr lang="fr-FR" sz="1400" dirty="0" smtClean="0"/>
              <a:t>(compatibilité entre la performance  sanitaire et prérequis de l’appareil ).</a:t>
            </a:r>
          </a:p>
          <a:p>
            <a:pPr marL="0" indent="0">
              <a:buNone/>
            </a:pPr>
            <a:r>
              <a:rPr lang="fr-FR" sz="1400" dirty="0" smtClean="0"/>
              <a:t>- vérifier le </a:t>
            </a:r>
            <a:r>
              <a:rPr lang="fr-FR" sz="1400" b="1" dirty="0"/>
              <a:t>contrat de maintenance des </a:t>
            </a:r>
            <a:r>
              <a:rPr lang="fr-FR" sz="1400" b="1" dirty="0" smtClean="0"/>
              <a:t>installations </a:t>
            </a:r>
            <a:r>
              <a:rPr lang="fr-FR" sz="1400" dirty="0" smtClean="0"/>
              <a:t>(inspection </a:t>
            </a:r>
            <a:r>
              <a:rPr lang="fr-FR" sz="1400" dirty="0"/>
              <a:t>et </a:t>
            </a:r>
            <a:r>
              <a:rPr lang="fr-FR" sz="1400" dirty="0" smtClean="0"/>
              <a:t>remplacement </a:t>
            </a:r>
            <a:r>
              <a:rPr lang="fr-FR" sz="1400" dirty="0"/>
              <a:t>des filtres, selon les recommandations du fabricant,  </a:t>
            </a:r>
            <a:r>
              <a:rPr lang="fr-FR" sz="1400" dirty="0" smtClean="0"/>
              <a:t>conditions </a:t>
            </a:r>
            <a:r>
              <a:rPr lang="fr-FR" sz="1400" dirty="0"/>
              <a:t>d’intervention en cas de </a:t>
            </a:r>
            <a:r>
              <a:rPr lang="fr-FR" sz="1400" dirty="0" smtClean="0"/>
              <a:t>panne</a:t>
            </a:r>
            <a:r>
              <a:rPr lang="fr-FR" sz="1400" dirty="0"/>
              <a:t> </a:t>
            </a:r>
            <a:r>
              <a:rPr lang="fr-FR" sz="1400" dirty="0" smtClean="0"/>
              <a:t>7j/7. )</a:t>
            </a:r>
          </a:p>
          <a:p>
            <a:pPr marL="0" indent="0" algn="just">
              <a:buNone/>
            </a:pPr>
            <a:endParaRPr lang="fr-FR" sz="1400" dirty="0"/>
          </a:p>
          <a:p>
            <a:pPr marL="0" indent="0" algn="just">
              <a:buNone/>
            </a:pPr>
            <a:r>
              <a:rPr lang="fr-FR" sz="1400" dirty="0" smtClean="0"/>
              <a:t>-</a:t>
            </a:r>
            <a:endParaRPr lang="fr-FR" sz="1400" dirty="0"/>
          </a:p>
        </p:txBody>
      </p:sp>
      <p:sp>
        <p:nvSpPr>
          <p:cNvPr id="4" name="Rectangle 3"/>
          <p:cNvSpPr/>
          <p:nvPr/>
        </p:nvSpPr>
        <p:spPr>
          <a:xfrm>
            <a:off x="7543800" y="2136075"/>
            <a:ext cx="4292196" cy="3108543"/>
          </a:xfrm>
          <a:prstGeom prst="rect">
            <a:avLst/>
          </a:prstGeom>
          <a:ln w="38100">
            <a:solidFill>
              <a:srgbClr val="FF0000"/>
            </a:solidFill>
          </a:ln>
        </p:spPr>
        <p:txBody>
          <a:bodyPr wrap="square">
            <a:spAutoFit/>
          </a:bodyPr>
          <a:lstStyle/>
          <a:p>
            <a:pPr algn="just"/>
            <a:r>
              <a:rPr lang="fr-FR" sz="1400" dirty="0"/>
              <a:t>M</a:t>
            </a:r>
            <a:r>
              <a:rPr lang="fr-FR" sz="1400" dirty="0" smtClean="0"/>
              <a:t>ême </a:t>
            </a:r>
            <a:r>
              <a:rPr lang="fr-FR" sz="1400" dirty="0"/>
              <a:t>si l’air est correctement filtré, le flux d’air généré par le climatiseur peut augmenter la distance de projection d’une gouttelette émise par l’oropharynx. </a:t>
            </a:r>
            <a:endParaRPr lang="fr-FR" sz="1400" dirty="0" smtClean="0"/>
          </a:p>
          <a:p>
            <a:pPr algn="just"/>
            <a:endParaRPr lang="fr-FR" sz="1400" dirty="0"/>
          </a:p>
          <a:p>
            <a:pPr algn="just"/>
            <a:r>
              <a:rPr lang="fr-FR" sz="1400" b="1" dirty="0"/>
              <a:t>Les mesures barrières (dont la 	distanciation physique) 	doivent être assurées y compris </a:t>
            </a:r>
            <a:r>
              <a:rPr lang="fr-FR" sz="1400" b="1" dirty="0" smtClean="0"/>
              <a:t>le</a:t>
            </a:r>
          </a:p>
          <a:p>
            <a:pPr algn="just"/>
            <a:r>
              <a:rPr lang="fr-FR" sz="1400" b="1" dirty="0" smtClean="0"/>
              <a:t>port </a:t>
            </a:r>
            <a:r>
              <a:rPr lang="fr-FR" sz="1400" b="1" dirty="0"/>
              <a:t>d’un masque </a:t>
            </a:r>
            <a:r>
              <a:rPr lang="fr-FR" sz="1400" b="1" dirty="0" smtClean="0"/>
              <a:t>grand </a:t>
            </a:r>
            <a:r>
              <a:rPr lang="fr-FR" sz="1400" b="1" dirty="0"/>
              <a:t>public</a:t>
            </a:r>
            <a:endParaRPr lang="fr-FR" sz="1400" dirty="0" smtClean="0"/>
          </a:p>
          <a:p>
            <a:pPr algn="just"/>
            <a:endParaRPr lang="fr-FR" sz="1400" dirty="0"/>
          </a:p>
          <a:p>
            <a:pPr algn="just"/>
            <a:r>
              <a:rPr lang="fr-FR" sz="1400" b="1" dirty="0" smtClean="0"/>
              <a:t>Les </a:t>
            </a:r>
            <a:r>
              <a:rPr lang="fr-FR" sz="1400" b="1" dirty="0"/>
              <a:t>personnes manipulant la </a:t>
            </a:r>
            <a:r>
              <a:rPr lang="fr-FR" sz="1400" b="1" dirty="0" smtClean="0"/>
              <a:t>	télécommande </a:t>
            </a:r>
            <a:r>
              <a:rPr lang="fr-FR" sz="1400" b="1" dirty="0"/>
              <a:t>de l’appareil ou les </a:t>
            </a:r>
            <a:r>
              <a:rPr lang="fr-FR" sz="1400" b="1" dirty="0" smtClean="0"/>
              <a:t>	boutons </a:t>
            </a:r>
            <a:r>
              <a:rPr lang="fr-FR" sz="1400" b="1" dirty="0"/>
              <a:t>de l’appareil se lavent les </a:t>
            </a:r>
            <a:r>
              <a:rPr lang="fr-FR" sz="1400" b="1" dirty="0" smtClean="0"/>
              <a:t>	mains </a:t>
            </a:r>
            <a:r>
              <a:rPr lang="fr-FR" sz="1400" b="1" dirty="0"/>
              <a:t>(ou friction hydro-alcoolique</a:t>
            </a:r>
            <a:r>
              <a:rPr lang="fr-FR" sz="1400" b="1" dirty="0" smtClean="0"/>
              <a:t>)</a:t>
            </a:r>
          </a:p>
          <a:p>
            <a:pPr algn="just"/>
            <a:r>
              <a:rPr lang="fr-FR" sz="1400" b="1" dirty="0" smtClean="0"/>
              <a:t>avant </a:t>
            </a:r>
            <a:r>
              <a:rPr lang="fr-FR" sz="1400" b="1" dirty="0"/>
              <a:t>et après les avoir touchés.</a:t>
            </a:r>
            <a:endParaRPr lang="fr-FR" sz="1400" b="1" dirty="0" smtClean="0"/>
          </a:p>
          <a:p>
            <a:pPr algn="just"/>
            <a:endParaRPr lang="fr-FR" sz="1400" dirty="0"/>
          </a:p>
        </p:txBody>
      </p:sp>
      <p:sp>
        <p:nvSpPr>
          <p:cNvPr id="5" name="Flèche courbée vers le bas 4"/>
          <p:cNvSpPr/>
          <p:nvPr/>
        </p:nvSpPr>
        <p:spPr bwMode="auto">
          <a:xfrm>
            <a:off x="7072312" y="1343582"/>
            <a:ext cx="1398896" cy="532263"/>
          </a:xfrm>
          <a:prstGeom prst="curvedDownArrow">
            <a:avLst/>
          </a:prstGeom>
          <a:solidFill>
            <a:srgbClr val="FFC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000" b="0" i="0" u="none" strike="noStrike" cap="none" normalizeH="0" baseline="0" smtClean="0">
              <a:ln>
                <a:noFill/>
              </a:ln>
              <a:solidFill>
                <a:srgbClr val="002395"/>
              </a:solidFill>
              <a:effectLst/>
              <a:latin typeface="Arial" charset="0"/>
            </a:endParaRPr>
          </a:p>
        </p:txBody>
      </p:sp>
      <p:sp>
        <p:nvSpPr>
          <p:cNvPr id="6" name="Rectangle 5"/>
          <p:cNvSpPr/>
          <p:nvPr/>
        </p:nvSpPr>
        <p:spPr bwMode="auto">
          <a:xfrm>
            <a:off x="914400" y="1134237"/>
            <a:ext cx="4214813" cy="950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000" b="0" i="0" u="none" strike="noStrike" cap="none" normalizeH="0" baseline="0" smtClean="0">
              <a:ln>
                <a:noFill/>
              </a:ln>
              <a:solidFill>
                <a:srgbClr val="002395"/>
              </a:solidFill>
              <a:effectLst/>
              <a:latin typeface="Arial" charset="0"/>
            </a:endParaRPr>
          </a:p>
        </p:txBody>
      </p:sp>
      <p:sp>
        <p:nvSpPr>
          <p:cNvPr id="7" name="Rectangle 6"/>
          <p:cNvSpPr/>
          <p:nvPr/>
        </p:nvSpPr>
        <p:spPr>
          <a:xfrm>
            <a:off x="304799" y="1082569"/>
            <a:ext cx="6767513" cy="2308324"/>
          </a:xfrm>
          <a:prstGeom prst="rect">
            <a:avLst/>
          </a:prstGeom>
          <a:solidFill>
            <a:schemeClr val="accent2">
              <a:lumMod val="20000"/>
              <a:lumOff val="80000"/>
            </a:schemeClr>
          </a:solidFill>
        </p:spPr>
        <p:txBody>
          <a:bodyPr wrap="square">
            <a:spAutoFit/>
          </a:bodyPr>
          <a:lstStyle/>
          <a:p>
            <a:r>
              <a:rPr lang="fr-FR" dirty="0" smtClean="0"/>
              <a:t>Les </a:t>
            </a:r>
            <a:r>
              <a:rPr lang="fr-FR" dirty="0"/>
              <a:t>climatiseurs individuels sont constitués :</a:t>
            </a:r>
          </a:p>
          <a:p>
            <a:r>
              <a:rPr lang="fr-FR" dirty="0" smtClean="0"/>
              <a:t>- d’un </a:t>
            </a:r>
            <a:r>
              <a:rPr lang="fr-FR" dirty="0"/>
              <a:t>groupe intérieur (split) qui prend l’air dans la pièce et le restitue à la température désirée. </a:t>
            </a:r>
          </a:p>
          <a:p>
            <a:r>
              <a:rPr lang="fr-FR" dirty="0" smtClean="0"/>
              <a:t>- d’un </a:t>
            </a:r>
            <a:r>
              <a:rPr lang="fr-FR" dirty="0"/>
              <a:t>groupe extérieur (pompe à chaleur) qui évacue la chaleur à </a:t>
            </a:r>
            <a:r>
              <a:rPr lang="fr-FR" dirty="0" smtClean="0"/>
              <a:t>l’extérieur</a:t>
            </a:r>
          </a:p>
          <a:p>
            <a:r>
              <a:rPr lang="fr-FR" dirty="0" smtClean="0"/>
              <a:t>Ils ne </a:t>
            </a:r>
            <a:r>
              <a:rPr lang="fr-FR" dirty="0"/>
              <a:t>permet pas le renouvellement de l’air de la pièce mais </a:t>
            </a:r>
            <a:r>
              <a:rPr lang="fr-FR" dirty="0" smtClean="0"/>
              <a:t>génèrent </a:t>
            </a:r>
            <a:r>
              <a:rPr lang="fr-FR" dirty="0"/>
              <a:t>le brassage de l’air dans celle-ci. </a:t>
            </a:r>
          </a:p>
          <a:p>
            <a:pPr lvl="1"/>
            <a:endParaRPr lang="fr-FR" dirty="0"/>
          </a:p>
        </p:txBody>
      </p:sp>
    </p:spTree>
    <p:extLst>
      <p:ext uri="{BB962C8B-B14F-4D97-AF65-F5344CB8AC3E}">
        <p14:creationId xmlns:p14="http://schemas.microsoft.com/office/powerpoint/2010/main" val="33496754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3829" y="200302"/>
            <a:ext cx="10871200" cy="647444"/>
          </a:xfrm>
        </p:spPr>
        <p:txBody>
          <a:bodyPr/>
          <a:lstStyle/>
          <a:p>
            <a:r>
              <a:rPr lang="fr-FR" sz="2800" dirty="0"/>
              <a:t>4. Système central de climatisation</a:t>
            </a:r>
            <a:endParaRPr lang="fr-FR" dirty="0"/>
          </a:p>
        </p:txBody>
      </p:sp>
      <p:sp>
        <p:nvSpPr>
          <p:cNvPr id="3" name="Espace réservé du contenu 2"/>
          <p:cNvSpPr>
            <a:spLocks noGrp="1"/>
          </p:cNvSpPr>
          <p:nvPr>
            <p:ph idx="1"/>
          </p:nvPr>
        </p:nvSpPr>
        <p:spPr>
          <a:xfrm>
            <a:off x="211131" y="2981566"/>
            <a:ext cx="7032632" cy="3085405"/>
          </a:xfrm>
        </p:spPr>
        <p:txBody>
          <a:bodyPr/>
          <a:lstStyle/>
          <a:p>
            <a:pPr marL="0" indent="0" algn="just">
              <a:buNone/>
            </a:pPr>
            <a:endParaRPr lang="fr-FR" sz="1400" dirty="0"/>
          </a:p>
          <a:p>
            <a:pPr marL="0" indent="0" algn="just">
              <a:buNone/>
            </a:pPr>
            <a:endParaRPr lang="fr-FR" sz="1400" dirty="0"/>
          </a:p>
          <a:p>
            <a:pPr marL="0" indent="0" algn="just">
              <a:buNone/>
            </a:pPr>
            <a:r>
              <a:rPr lang="fr-FR" sz="1400" dirty="0" smtClean="0"/>
              <a:t>Les filtres </a:t>
            </a:r>
            <a:r>
              <a:rPr lang="fr-FR" sz="1400" dirty="0"/>
              <a:t>à air </a:t>
            </a:r>
            <a:r>
              <a:rPr lang="fr-FR" sz="1400" dirty="0" smtClean="0"/>
              <a:t>sont de </a:t>
            </a:r>
            <a:r>
              <a:rPr lang="fr-FR" sz="1400" dirty="0"/>
              <a:t>haute performance </a:t>
            </a:r>
            <a:r>
              <a:rPr lang="fr-FR" sz="1400" dirty="0" smtClean="0"/>
              <a:t>et permettent </a:t>
            </a:r>
            <a:r>
              <a:rPr lang="fr-FR" sz="1400" dirty="0"/>
              <a:t>de retenir les particules virales. </a:t>
            </a:r>
            <a:endParaRPr lang="fr-FR" sz="1400" dirty="0" smtClean="0"/>
          </a:p>
          <a:p>
            <a:pPr marL="0" indent="0" algn="just">
              <a:buNone/>
            </a:pPr>
            <a:r>
              <a:rPr lang="fr-FR" sz="1400" dirty="0" smtClean="0"/>
              <a:t>Les </a:t>
            </a:r>
            <a:r>
              <a:rPr lang="fr-FR" sz="1400" dirty="0"/>
              <a:t>unités terminales disposent également de filtres à air (de moindre performance éventuellement). </a:t>
            </a:r>
            <a:endParaRPr lang="fr-FR" sz="1400" dirty="0" smtClean="0"/>
          </a:p>
          <a:p>
            <a:pPr marL="0" indent="0" algn="just">
              <a:buNone/>
            </a:pPr>
            <a:r>
              <a:rPr lang="fr-FR" sz="1400" dirty="0" smtClean="0"/>
              <a:t>En </a:t>
            </a:r>
            <a:r>
              <a:rPr lang="fr-FR" sz="1400" dirty="0"/>
              <a:t>juin de vigilance canicule, </a:t>
            </a:r>
          </a:p>
          <a:p>
            <a:pPr marL="0" indent="0" algn="just">
              <a:buNone/>
            </a:pPr>
            <a:r>
              <a:rPr lang="fr-FR" sz="1400" dirty="0" smtClean="0"/>
              <a:t>- Vérifier </a:t>
            </a:r>
            <a:r>
              <a:rPr lang="fr-FR" sz="1400" dirty="0"/>
              <a:t>le bon entretien de la centrale de traitement de l’air et des </a:t>
            </a:r>
            <a:r>
              <a:rPr lang="fr-FR" sz="1400" dirty="0" smtClean="0"/>
              <a:t>unités terminales et</a:t>
            </a:r>
          </a:p>
          <a:p>
            <a:pPr marL="0" indent="0" algn="just">
              <a:buNone/>
            </a:pPr>
            <a:r>
              <a:rPr lang="fr-FR" sz="1400" dirty="0" smtClean="0"/>
              <a:t>de </a:t>
            </a:r>
            <a:r>
              <a:rPr lang="fr-FR" sz="1400" dirty="0"/>
              <a:t>s’assurer de la qualité des filtres (compatibilité entre </a:t>
            </a:r>
            <a:r>
              <a:rPr lang="fr-FR" sz="1400" dirty="0" smtClean="0"/>
              <a:t>la performance </a:t>
            </a:r>
            <a:r>
              <a:rPr lang="fr-FR" sz="1400" dirty="0"/>
              <a:t>sanitaire et </a:t>
            </a:r>
            <a:r>
              <a:rPr lang="fr-FR" sz="1400" dirty="0" smtClean="0"/>
              <a:t>les</a:t>
            </a:r>
          </a:p>
          <a:p>
            <a:pPr marL="0" indent="0" algn="just">
              <a:buNone/>
            </a:pPr>
            <a:r>
              <a:rPr lang="fr-FR" sz="1400" dirty="0" smtClean="0"/>
              <a:t>prérequis </a:t>
            </a:r>
            <a:r>
              <a:rPr lang="fr-FR" sz="1400" dirty="0"/>
              <a:t>techniques  des installations).</a:t>
            </a:r>
          </a:p>
          <a:p>
            <a:pPr marL="0" indent="0" algn="just">
              <a:buNone/>
            </a:pPr>
            <a:r>
              <a:rPr lang="fr-FR" sz="1400" dirty="0" smtClean="0"/>
              <a:t>- Vérifier </a:t>
            </a:r>
            <a:r>
              <a:rPr lang="fr-FR" sz="1400" dirty="0"/>
              <a:t>le contrat de maintenance des installations </a:t>
            </a:r>
            <a:r>
              <a:rPr lang="fr-FR" sz="1400" dirty="0" smtClean="0"/>
              <a:t>(</a:t>
            </a:r>
            <a:r>
              <a:rPr lang="fr-FR" sz="1400" dirty="0"/>
              <a:t>remplacement des filtres, selon les conditions du fabricant, conditions </a:t>
            </a:r>
            <a:r>
              <a:rPr lang="fr-FR" sz="1400" dirty="0" smtClean="0"/>
              <a:t>d’intervention </a:t>
            </a:r>
            <a:r>
              <a:rPr lang="fr-FR" sz="1400" dirty="0"/>
              <a:t>en urgence 7j/7 en cas de </a:t>
            </a:r>
            <a:r>
              <a:rPr lang="fr-FR" sz="1400" dirty="0" smtClean="0"/>
              <a:t>panne</a:t>
            </a:r>
            <a:endParaRPr lang="fr-FR" sz="1400" dirty="0"/>
          </a:p>
        </p:txBody>
      </p:sp>
      <p:sp>
        <p:nvSpPr>
          <p:cNvPr id="4" name="Rectangle 3"/>
          <p:cNvSpPr/>
          <p:nvPr/>
        </p:nvSpPr>
        <p:spPr>
          <a:xfrm>
            <a:off x="7468016" y="1180231"/>
            <a:ext cx="4276947" cy="2677656"/>
          </a:xfrm>
          <a:prstGeom prst="rect">
            <a:avLst/>
          </a:prstGeom>
          <a:ln w="38100">
            <a:solidFill>
              <a:srgbClr val="FF0000"/>
            </a:solidFill>
          </a:ln>
        </p:spPr>
        <p:txBody>
          <a:bodyPr wrap="square">
            <a:spAutoFit/>
          </a:bodyPr>
          <a:lstStyle/>
          <a:p>
            <a:pPr algn="just"/>
            <a:r>
              <a:rPr lang="fr-FR" sz="1400" dirty="0"/>
              <a:t>M</a:t>
            </a:r>
            <a:r>
              <a:rPr lang="fr-FR" sz="1400" dirty="0" smtClean="0"/>
              <a:t>ême </a:t>
            </a:r>
            <a:r>
              <a:rPr lang="fr-FR" sz="1400" dirty="0"/>
              <a:t>si l’air est correctement </a:t>
            </a:r>
            <a:r>
              <a:rPr lang="fr-FR" sz="1400" dirty="0" smtClean="0"/>
              <a:t>filtré, son flux peut </a:t>
            </a:r>
            <a:r>
              <a:rPr lang="fr-FR" sz="1400" dirty="0"/>
              <a:t>augmenter la distance de projection d’une gouttelette émise par l’oropharynx. </a:t>
            </a:r>
            <a:endParaRPr lang="fr-FR" sz="1400" dirty="0" smtClean="0"/>
          </a:p>
          <a:p>
            <a:pPr algn="just"/>
            <a:endParaRPr lang="fr-FR" sz="1400" b="1" dirty="0"/>
          </a:p>
          <a:p>
            <a:pPr algn="just"/>
            <a:r>
              <a:rPr lang="fr-FR" sz="1400" b="1" dirty="0" smtClean="0"/>
              <a:t>La distanciation </a:t>
            </a:r>
            <a:r>
              <a:rPr lang="fr-FR" sz="1400" b="1" dirty="0"/>
              <a:t>physique doit </a:t>
            </a:r>
            <a:r>
              <a:rPr lang="fr-FR" sz="1400" b="1" dirty="0" smtClean="0"/>
              <a:t>être assurée.</a:t>
            </a:r>
          </a:p>
          <a:p>
            <a:pPr algn="just"/>
            <a:r>
              <a:rPr lang="fr-FR" sz="1400" b="1" dirty="0" smtClean="0"/>
              <a:t>Le port </a:t>
            </a:r>
            <a:r>
              <a:rPr lang="fr-FR" sz="1400" b="1" dirty="0"/>
              <a:t>d’un </a:t>
            </a:r>
            <a:r>
              <a:rPr lang="fr-FR" sz="1400" b="1" dirty="0" smtClean="0"/>
              <a:t>masque grand public ou</a:t>
            </a:r>
          </a:p>
          <a:p>
            <a:pPr algn="just"/>
            <a:r>
              <a:rPr lang="fr-FR" sz="1400" b="1" dirty="0" smtClean="0"/>
              <a:t>chirurgical </a:t>
            </a:r>
            <a:r>
              <a:rPr lang="fr-FR" sz="1400" b="1" dirty="0"/>
              <a:t>est </a:t>
            </a:r>
            <a:r>
              <a:rPr lang="fr-FR" sz="1400" b="1" dirty="0" smtClean="0"/>
              <a:t>recommandé</a:t>
            </a:r>
            <a:r>
              <a:rPr lang="fr-FR" sz="1400" b="1" dirty="0"/>
              <a:t>.</a:t>
            </a:r>
            <a:r>
              <a:rPr lang="fr-FR" sz="1400" dirty="0"/>
              <a:t> </a:t>
            </a:r>
            <a:endParaRPr lang="fr-FR" sz="1400" dirty="0" smtClean="0"/>
          </a:p>
          <a:p>
            <a:pPr algn="just"/>
            <a:endParaRPr lang="fr-FR" sz="1400" dirty="0" smtClean="0"/>
          </a:p>
          <a:p>
            <a:pPr algn="just"/>
            <a:r>
              <a:rPr lang="fr-FR" sz="1400" dirty="0" smtClean="0"/>
              <a:t>Les </a:t>
            </a:r>
            <a:r>
              <a:rPr lang="fr-FR" sz="1400" dirty="0"/>
              <a:t>personnes manipulant la </a:t>
            </a:r>
            <a:r>
              <a:rPr lang="fr-FR" sz="1400" dirty="0" smtClean="0"/>
              <a:t>	télécommande </a:t>
            </a:r>
          </a:p>
          <a:p>
            <a:pPr algn="just"/>
            <a:r>
              <a:rPr lang="fr-FR" sz="1400" dirty="0" smtClean="0"/>
              <a:t>ou </a:t>
            </a:r>
            <a:r>
              <a:rPr lang="fr-FR" sz="1400" dirty="0"/>
              <a:t>les </a:t>
            </a:r>
            <a:r>
              <a:rPr lang="fr-FR" sz="1400" dirty="0" smtClean="0"/>
              <a:t>	boutons </a:t>
            </a:r>
            <a:r>
              <a:rPr lang="fr-FR" sz="1400" dirty="0"/>
              <a:t>des unités terminales se </a:t>
            </a:r>
            <a:r>
              <a:rPr lang="fr-FR" sz="1400" dirty="0" smtClean="0"/>
              <a:t>lavent</a:t>
            </a:r>
          </a:p>
          <a:p>
            <a:pPr algn="just"/>
            <a:r>
              <a:rPr lang="fr-FR" sz="1400" dirty="0" smtClean="0"/>
              <a:t>les </a:t>
            </a:r>
            <a:r>
              <a:rPr lang="fr-FR" sz="1400" dirty="0"/>
              <a:t>mains (ou </a:t>
            </a:r>
            <a:r>
              <a:rPr lang="fr-FR" sz="1400" dirty="0" smtClean="0"/>
              <a:t> friction hydro-alcoolique</a:t>
            </a:r>
            <a:r>
              <a:rPr lang="fr-FR" sz="1400" dirty="0"/>
              <a:t>) avant </a:t>
            </a:r>
            <a:r>
              <a:rPr lang="fr-FR" sz="1400" dirty="0" smtClean="0"/>
              <a:t>	et </a:t>
            </a:r>
            <a:r>
              <a:rPr lang="fr-FR" sz="1400" dirty="0"/>
              <a:t>après les avoir </a:t>
            </a:r>
            <a:r>
              <a:rPr lang="fr-FR" sz="1400" dirty="0" smtClean="0"/>
              <a:t>touchés.</a:t>
            </a:r>
            <a:endParaRPr lang="fr-FR" sz="1400" dirty="0"/>
          </a:p>
        </p:txBody>
      </p:sp>
      <p:sp>
        <p:nvSpPr>
          <p:cNvPr id="5" name="Flèche courbée vers le bas 4"/>
          <p:cNvSpPr/>
          <p:nvPr/>
        </p:nvSpPr>
        <p:spPr bwMode="auto">
          <a:xfrm>
            <a:off x="7053245" y="581615"/>
            <a:ext cx="1398896" cy="532263"/>
          </a:xfrm>
          <a:prstGeom prst="curvedDownArrow">
            <a:avLst/>
          </a:prstGeom>
          <a:solidFill>
            <a:srgbClr val="FFC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000" b="0" i="0" u="none" strike="noStrike" cap="none" normalizeH="0" baseline="0" smtClean="0">
              <a:ln>
                <a:noFill/>
              </a:ln>
              <a:solidFill>
                <a:srgbClr val="002395"/>
              </a:solidFill>
              <a:effectLst/>
              <a:latin typeface="Arial" charset="0"/>
            </a:endParaRPr>
          </a:p>
        </p:txBody>
      </p:sp>
      <p:sp>
        <p:nvSpPr>
          <p:cNvPr id="6" name="Rectangle 3"/>
          <p:cNvSpPr txBox="1">
            <a:spLocks/>
          </p:cNvSpPr>
          <p:nvPr/>
        </p:nvSpPr>
        <p:spPr bwMode="auto">
          <a:xfrm>
            <a:off x="7468016" y="4574847"/>
            <a:ext cx="4509747" cy="72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858838" indent="-858838" algn="l" rtl="0" eaLnBrk="0" fontAlgn="base" hangingPunct="0">
              <a:spcBef>
                <a:spcPct val="20000"/>
              </a:spcBef>
              <a:spcAft>
                <a:spcPct val="0"/>
              </a:spcAft>
              <a:buSzPct val="55000"/>
              <a:buBlip>
                <a:blip r:embed="rId2"/>
              </a:buBlip>
              <a:defRPr sz="1700">
                <a:solidFill>
                  <a:schemeClr val="tx1"/>
                </a:solidFill>
                <a:latin typeface="+mn-lt"/>
                <a:ea typeface="+mn-ea"/>
                <a:cs typeface="+mn-cs"/>
              </a:defRPr>
            </a:lvl1pPr>
            <a:lvl2pPr marL="1484313" indent="-153988" algn="l" rtl="0" eaLnBrk="0" fontAlgn="base" hangingPunct="0">
              <a:spcBef>
                <a:spcPct val="20000"/>
              </a:spcBef>
              <a:spcAft>
                <a:spcPct val="0"/>
              </a:spcAft>
              <a:buSzPct val="150000"/>
              <a:buChar char="-"/>
              <a:defRPr sz="1500">
                <a:solidFill>
                  <a:schemeClr val="tx1"/>
                </a:solidFill>
                <a:latin typeface="+mn-lt"/>
              </a:defRPr>
            </a:lvl2pPr>
            <a:lvl3pPr marL="1905000" algn="l" rtl="0" eaLnBrk="0" fontAlgn="base" hangingPunct="0">
              <a:spcBef>
                <a:spcPct val="20000"/>
              </a:spcBef>
              <a:spcAft>
                <a:spcPct val="0"/>
              </a:spcAft>
              <a:buChar char="-"/>
              <a:defRPr sz="1200">
                <a:solidFill>
                  <a:schemeClr val="tx1"/>
                </a:solidFill>
                <a:latin typeface="+mn-lt"/>
              </a:defRPr>
            </a:lvl3pPr>
            <a:lvl4pPr marL="2701925" indent="-228600" algn="l" rtl="0" eaLnBrk="0" fontAlgn="base" hangingPunct="0">
              <a:spcBef>
                <a:spcPct val="20000"/>
              </a:spcBef>
              <a:spcAft>
                <a:spcPct val="0"/>
              </a:spcAft>
              <a:buChar char="–"/>
              <a:defRPr sz="2000">
                <a:solidFill>
                  <a:schemeClr val="tx1"/>
                </a:solidFill>
                <a:latin typeface="Times New Roman" charset="0"/>
              </a:defRPr>
            </a:lvl4pPr>
            <a:lvl5pPr marL="3121025" indent="-228600" algn="l" rtl="0" eaLnBrk="0" fontAlgn="base" hangingPunct="0">
              <a:spcBef>
                <a:spcPct val="20000"/>
              </a:spcBef>
              <a:spcAft>
                <a:spcPct val="0"/>
              </a:spcAft>
              <a:buChar char="»"/>
              <a:defRPr sz="2000">
                <a:solidFill>
                  <a:schemeClr val="tx1"/>
                </a:solidFill>
                <a:latin typeface="Times New Roman" charset="0"/>
              </a:defRPr>
            </a:lvl5pPr>
            <a:lvl6pPr marL="3578225" indent="-228600" algn="l" rtl="0" fontAlgn="base">
              <a:spcBef>
                <a:spcPct val="20000"/>
              </a:spcBef>
              <a:spcAft>
                <a:spcPct val="0"/>
              </a:spcAft>
              <a:buChar char="»"/>
              <a:defRPr sz="2000">
                <a:solidFill>
                  <a:schemeClr val="tx1"/>
                </a:solidFill>
                <a:latin typeface="Times New Roman" charset="0"/>
              </a:defRPr>
            </a:lvl6pPr>
            <a:lvl7pPr marL="4035425" indent="-228600" algn="l" rtl="0" fontAlgn="base">
              <a:spcBef>
                <a:spcPct val="20000"/>
              </a:spcBef>
              <a:spcAft>
                <a:spcPct val="0"/>
              </a:spcAft>
              <a:buChar char="»"/>
              <a:defRPr sz="2000">
                <a:solidFill>
                  <a:schemeClr val="tx1"/>
                </a:solidFill>
                <a:latin typeface="Times New Roman" charset="0"/>
              </a:defRPr>
            </a:lvl7pPr>
            <a:lvl8pPr marL="4492625" indent="-228600" algn="l" rtl="0" fontAlgn="base">
              <a:spcBef>
                <a:spcPct val="20000"/>
              </a:spcBef>
              <a:spcAft>
                <a:spcPct val="0"/>
              </a:spcAft>
              <a:buChar char="»"/>
              <a:defRPr sz="2000">
                <a:solidFill>
                  <a:schemeClr val="tx1"/>
                </a:solidFill>
                <a:latin typeface="Times New Roman" charset="0"/>
              </a:defRPr>
            </a:lvl8pPr>
            <a:lvl9pPr marL="4949825" indent="-228600" algn="l" rtl="0" fontAlgn="base">
              <a:spcBef>
                <a:spcPct val="20000"/>
              </a:spcBef>
              <a:spcAft>
                <a:spcPct val="0"/>
              </a:spcAft>
              <a:buChar char="»"/>
              <a:defRPr sz="2000">
                <a:solidFill>
                  <a:schemeClr val="tx1"/>
                </a:solidFill>
                <a:latin typeface="Times New Roman" charset="0"/>
              </a:defRPr>
            </a:lvl9pPr>
          </a:lstStyle>
          <a:p>
            <a:pPr marL="0" indent="0" algn="just">
              <a:buNone/>
            </a:pPr>
            <a:r>
              <a:rPr lang="fr-FR" sz="1400" b="1" dirty="0">
                <a:solidFill>
                  <a:srgbClr val="FF0000"/>
                </a:solidFill>
              </a:rPr>
              <a:t>Avec l’épidémie de COVID-19, vérifier l’absence de mélange d’air et l’étanchéité entre l’air repris des locaux et de l’air neuf dans les centrales de traitement de l’air, afin d’éviter tout risque de recirculation des particules virales dans les différents locaux climatisés. </a:t>
            </a:r>
          </a:p>
        </p:txBody>
      </p:sp>
      <p:sp>
        <p:nvSpPr>
          <p:cNvPr id="7" name="Rectangle 6"/>
          <p:cNvSpPr/>
          <p:nvPr/>
        </p:nvSpPr>
        <p:spPr bwMode="auto">
          <a:xfrm>
            <a:off x="800100" y="1077898"/>
            <a:ext cx="4557160" cy="169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000" b="0" i="0" u="none" strike="noStrike" cap="none" normalizeH="0" baseline="0" smtClean="0">
              <a:ln>
                <a:noFill/>
              </a:ln>
              <a:solidFill>
                <a:srgbClr val="002395"/>
              </a:solidFill>
              <a:effectLst/>
              <a:latin typeface="Arial" charset="0"/>
            </a:endParaRPr>
          </a:p>
        </p:txBody>
      </p:sp>
      <p:sp>
        <p:nvSpPr>
          <p:cNvPr id="8" name="Rectangle 7"/>
          <p:cNvSpPr/>
          <p:nvPr/>
        </p:nvSpPr>
        <p:spPr>
          <a:xfrm>
            <a:off x="211132" y="1077898"/>
            <a:ext cx="7032631" cy="2308324"/>
          </a:xfrm>
          <a:prstGeom prst="rect">
            <a:avLst/>
          </a:prstGeom>
          <a:solidFill>
            <a:schemeClr val="accent2">
              <a:lumMod val="20000"/>
              <a:lumOff val="80000"/>
            </a:schemeClr>
          </a:solidFill>
        </p:spPr>
        <p:txBody>
          <a:bodyPr wrap="square">
            <a:spAutoFit/>
          </a:bodyPr>
          <a:lstStyle/>
          <a:p>
            <a:r>
              <a:rPr lang="fr-FR" dirty="0"/>
              <a:t>Sont constitués d’une centrale de traitement de l’air et d’unités terminales (de type ventilo-convecteur) situées </a:t>
            </a:r>
            <a:r>
              <a:rPr lang="fr-FR" dirty="0" smtClean="0"/>
              <a:t>en </a:t>
            </a:r>
            <a:r>
              <a:rPr lang="fr-FR" dirty="0"/>
              <a:t>général en allège sous les fenêtres ou en faux </a:t>
            </a:r>
            <a:r>
              <a:rPr lang="fr-FR" dirty="0" smtClean="0"/>
              <a:t>plafond.</a:t>
            </a:r>
          </a:p>
          <a:p>
            <a:r>
              <a:rPr lang="fr-FR" dirty="0" smtClean="0"/>
              <a:t>Assurent  </a:t>
            </a:r>
            <a:r>
              <a:rPr lang="fr-FR" dirty="0"/>
              <a:t>le renouvellement de l’air à l’aide d’une prise </a:t>
            </a:r>
            <a:r>
              <a:rPr lang="fr-FR" dirty="0" smtClean="0"/>
              <a:t>d’air </a:t>
            </a:r>
            <a:r>
              <a:rPr lang="fr-FR" dirty="0"/>
              <a:t>neuf. Certains systèmes permettent de recycler une </a:t>
            </a:r>
            <a:r>
              <a:rPr lang="fr-FR" dirty="0" smtClean="0"/>
              <a:t>partie </a:t>
            </a:r>
            <a:r>
              <a:rPr lang="fr-FR" dirty="0"/>
              <a:t>de l’air repris dans les locaux. </a:t>
            </a:r>
            <a:r>
              <a:rPr lang="fr-FR" dirty="0" smtClean="0"/>
              <a:t>			</a:t>
            </a:r>
          </a:p>
          <a:p>
            <a:r>
              <a:rPr lang="fr-FR" dirty="0" smtClean="0"/>
              <a:t>Permettent un </a:t>
            </a:r>
            <a:r>
              <a:rPr lang="fr-FR" dirty="0"/>
              <a:t>air filtré qui fait baisser significativement la </a:t>
            </a:r>
            <a:endParaRPr lang="fr-FR" dirty="0" smtClean="0"/>
          </a:p>
          <a:p>
            <a:r>
              <a:rPr lang="fr-FR" dirty="0" smtClean="0"/>
              <a:t>charge </a:t>
            </a:r>
            <a:r>
              <a:rPr lang="fr-FR" dirty="0"/>
              <a:t>virale des locaux.</a:t>
            </a:r>
          </a:p>
        </p:txBody>
      </p:sp>
    </p:spTree>
    <p:extLst>
      <p:ext uri="{BB962C8B-B14F-4D97-AF65-F5344CB8AC3E}">
        <p14:creationId xmlns:p14="http://schemas.microsoft.com/office/powerpoint/2010/main" val="3728752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5457" y="166072"/>
            <a:ext cx="10871200" cy="721033"/>
          </a:xfrm>
        </p:spPr>
        <p:txBody>
          <a:bodyPr/>
          <a:lstStyle/>
          <a:p>
            <a:r>
              <a:rPr lang="fr-FR" sz="3200" dirty="0" smtClean="0"/>
              <a:t>Peut-on regrouper les personnes dans les espaces climatisés ? </a:t>
            </a:r>
            <a:endParaRPr lang="fr-FR" sz="3200" dirty="0"/>
          </a:p>
        </p:txBody>
      </p:sp>
      <p:sp>
        <p:nvSpPr>
          <p:cNvPr id="3" name="Espace réservé du contenu 2"/>
          <p:cNvSpPr>
            <a:spLocks noGrp="1"/>
          </p:cNvSpPr>
          <p:nvPr>
            <p:ph idx="1"/>
          </p:nvPr>
        </p:nvSpPr>
        <p:spPr>
          <a:xfrm>
            <a:off x="766217" y="2480101"/>
            <a:ext cx="9652000" cy="2933728"/>
          </a:xfrm>
        </p:spPr>
        <p:txBody>
          <a:bodyPr/>
          <a:lstStyle/>
          <a:p>
            <a:pPr marL="0" indent="0" algn="just">
              <a:buNone/>
            </a:pPr>
            <a:r>
              <a:rPr lang="fr-FR" sz="1800" dirty="0" smtClean="0"/>
              <a:t>.</a:t>
            </a:r>
            <a:endParaRPr lang="fr-FR" sz="1800" dirty="0"/>
          </a:p>
          <a:p>
            <a:pPr algn="just"/>
            <a:r>
              <a:rPr lang="fr-FR" sz="1800" dirty="0"/>
              <a:t>La température de l’air doit être réglée </a:t>
            </a:r>
            <a:r>
              <a:rPr lang="fr-FR" sz="1800" dirty="0" smtClean="0"/>
              <a:t>de 5°C en moins par </a:t>
            </a:r>
            <a:r>
              <a:rPr lang="fr-FR" sz="1800" dirty="0"/>
              <a:t>rapport à la température ambiante sans climatisation.</a:t>
            </a:r>
          </a:p>
          <a:p>
            <a:pPr marL="0" indent="0" algn="just">
              <a:buNone/>
            </a:pPr>
            <a:endParaRPr lang="fr-FR" sz="1800" b="1" dirty="0"/>
          </a:p>
          <a:p>
            <a:pPr algn="just"/>
            <a:r>
              <a:rPr lang="fr-FR" sz="1800" b="1" dirty="0">
                <a:solidFill>
                  <a:srgbClr val="FF0000"/>
                </a:solidFill>
              </a:rPr>
              <a:t>Par anticipation, en début de saison de vigilance canicule, </a:t>
            </a:r>
            <a:r>
              <a:rPr lang="fr-FR" sz="1800" b="1" dirty="0" smtClean="0">
                <a:solidFill>
                  <a:srgbClr val="FF0000"/>
                </a:solidFill>
              </a:rPr>
              <a:t>vérifier </a:t>
            </a:r>
            <a:r>
              <a:rPr lang="fr-FR" sz="1800" b="1" dirty="0">
                <a:solidFill>
                  <a:srgbClr val="FF0000"/>
                </a:solidFill>
              </a:rPr>
              <a:t>que </a:t>
            </a:r>
            <a:r>
              <a:rPr lang="fr-FR" sz="1800" b="1" dirty="0" smtClean="0">
                <a:solidFill>
                  <a:srgbClr val="FF0000"/>
                </a:solidFill>
              </a:rPr>
              <a:t>les </a:t>
            </a:r>
            <a:r>
              <a:rPr lang="fr-FR" sz="1800" b="1" dirty="0">
                <a:solidFill>
                  <a:srgbClr val="FF0000"/>
                </a:solidFill>
              </a:rPr>
              <a:t>espaces climatisés permettent d’accueillir </a:t>
            </a:r>
            <a:r>
              <a:rPr lang="fr-FR" sz="1800" b="1" dirty="0" smtClean="0">
                <a:solidFill>
                  <a:srgbClr val="FF0000"/>
                </a:solidFill>
              </a:rPr>
              <a:t>un groupe de personnes au </a:t>
            </a:r>
            <a:r>
              <a:rPr lang="fr-FR" sz="1800" b="1" dirty="0">
                <a:solidFill>
                  <a:srgbClr val="FF0000"/>
                </a:solidFill>
              </a:rPr>
              <a:t>moins 3 heures par jour en prenant en compte les contraintes COVID (un minimum de 4 m² par </a:t>
            </a:r>
            <a:r>
              <a:rPr lang="fr-FR" sz="1800" b="1" dirty="0" smtClean="0">
                <a:solidFill>
                  <a:srgbClr val="FF0000"/>
                </a:solidFill>
              </a:rPr>
              <a:t>personne, </a:t>
            </a:r>
            <a:r>
              <a:rPr lang="fr-FR" sz="1800" b="1" dirty="0">
                <a:solidFill>
                  <a:srgbClr val="FF0000"/>
                </a:solidFill>
              </a:rPr>
              <a:t>hors espace occupé par le mobilier).</a:t>
            </a:r>
          </a:p>
          <a:p>
            <a:pPr marL="0" indent="0" algn="just">
              <a:buNone/>
            </a:pPr>
            <a:endParaRPr lang="fr-FR" sz="1800" dirty="0"/>
          </a:p>
        </p:txBody>
      </p:sp>
      <p:sp>
        <p:nvSpPr>
          <p:cNvPr id="4" name="Rectangle 3"/>
          <p:cNvSpPr/>
          <p:nvPr/>
        </p:nvSpPr>
        <p:spPr bwMode="auto">
          <a:xfrm>
            <a:off x="657225" y="1343025"/>
            <a:ext cx="11158538"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000" b="0" i="0" u="none" strike="noStrike" cap="none" normalizeH="0" baseline="0" smtClean="0">
              <a:ln>
                <a:noFill/>
              </a:ln>
              <a:solidFill>
                <a:srgbClr val="002395"/>
              </a:solidFill>
              <a:effectLst/>
              <a:latin typeface="Arial" charset="0"/>
            </a:endParaRPr>
          </a:p>
        </p:txBody>
      </p:sp>
      <p:sp>
        <p:nvSpPr>
          <p:cNvPr id="5" name="Rectangle 4"/>
          <p:cNvSpPr/>
          <p:nvPr/>
        </p:nvSpPr>
        <p:spPr>
          <a:xfrm>
            <a:off x="128588" y="1345168"/>
            <a:ext cx="11958637" cy="369332"/>
          </a:xfrm>
          <a:prstGeom prst="rect">
            <a:avLst/>
          </a:prstGeom>
          <a:solidFill>
            <a:schemeClr val="accent2">
              <a:lumMod val="20000"/>
              <a:lumOff val="80000"/>
            </a:schemeClr>
          </a:solidFill>
        </p:spPr>
        <p:txBody>
          <a:bodyPr wrap="square">
            <a:spAutoFit/>
          </a:bodyPr>
          <a:lstStyle/>
          <a:p>
            <a:r>
              <a:rPr lang="fr-FR" dirty="0" smtClean="0"/>
              <a:t>En cas de canicule il faut que les personnes bénéficient au moins 3 heures par jour d’un espace climatisé.</a:t>
            </a:r>
          </a:p>
        </p:txBody>
      </p:sp>
    </p:spTree>
    <p:extLst>
      <p:ext uri="{BB962C8B-B14F-4D97-AF65-F5344CB8AC3E}">
        <p14:creationId xmlns:p14="http://schemas.microsoft.com/office/powerpoint/2010/main" val="3349675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6400" y="220663"/>
            <a:ext cx="10871200" cy="584555"/>
          </a:xfrm>
        </p:spPr>
        <p:txBody>
          <a:bodyPr/>
          <a:lstStyle/>
          <a:p>
            <a:r>
              <a:rPr lang="fr-FR" dirty="0" smtClean="0"/>
              <a:t>5. Autres mesures de rafraichissement des personnes</a:t>
            </a:r>
            <a:endParaRPr lang="fr-FR" dirty="0"/>
          </a:p>
        </p:txBody>
      </p:sp>
      <p:sp>
        <p:nvSpPr>
          <p:cNvPr id="3" name="Espace réservé du contenu 2"/>
          <p:cNvSpPr>
            <a:spLocks noGrp="1"/>
          </p:cNvSpPr>
          <p:nvPr>
            <p:ph idx="1"/>
          </p:nvPr>
        </p:nvSpPr>
        <p:spPr>
          <a:xfrm>
            <a:off x="1103085" y="1187737"/>
            <a:ext cx="10305143" cy="4114800"/>
          </a:xfrm>
        </p:spPr>
        <p:txBody>
          <a:bodyPr/>
          <a:lstStyle/>
          <a:p>
            <a:pPr algn="just"/>
            <a:r>
              <a:rPr lang="fr-FR" sz="2000" b="1" dirty="0"/>
              <a:t>Brumisateurs</a:t>
            </a:r>
            <a:endParaRPr lang="fr-FR" sz="2000" dirty="0"/>
          </a:p>
          <a:p>
            <a:pPr marL="0" indent="0" algn="just">
              <a:buNone/>
            </a:pPr>
            <a:r>
              <a:rPr lang="fr-FR" dirty="0" smtClean="0"/>
              <a:t>Sont individuels et identifiés  afin d’éviter tout risque de contamination de </a:t>
            </a:r>
            <a:r>
              <a:rPr lang="fr-FR" dirty="0"/>
              <a:t>l’eau par des bactéries (notamment </a:t>
            </a:r>
            <a:r>
              <a:rPr lang="fr-FR" dirty="0" smtClean="0"/>
              <a:t>légionnelles).</a:t>
            </a:r>
            <a:endParaRPr lang="fr-FR" dirty="0"/>
          </a:p>
          <a:p>
            <a:pPr marL="0" indent="0" algn="just">
              <a:buNone/>
            </a:pPr>
            <a:r>
              <a:rPr lang="fr-FR" dirty="0" smtClean="0"/>
              <a:t>A diriger sur </a:t>
            </a:r>
            <a:r>
              <a:rPr lang="fr-FR" dirty="0"/>
              <a:t>les avants </a:t>
            </a:r>
            <a:r>
              <a:rPr lang="fr-FR" dirty="0" smtClean="0"/>
              <a:t>bras; pour </a:t>
            </a:r>
            <a:r>
              <a:rPr lang="fr-FR" dirty="0"/>
              <a:t>refroidir l’ensemble du </a:t>
            </a:r>
            <a:r>
              <a:rPr lang="fr-FR" dirty="0" smtClean="0"/>
              <a:t>corps.(aucun </a:t>
            </a:r>
            <a:r>
              <a:rPr lang="fr-FR" dirty="0"/>
              <a:t>risque pour le </a:t>
            </a:r>
            <a:r>
              <a:rPr lang="fr-FR" dirty="0" smtClean="0"/>
              <a:t>	soignant </a:t>
            </a:r>
            <a:r>
              <a:rPr lang="fr-FR" dirty="0"/>
              <a:t>qui réalise la brumisation</a:t>
            </a:r>
            <a:r>
              <a:rPr lang="fr-FR" dirty="0" smtClean="0"/>
              <a:t>.)</a:t>
            </a:r>
            <a:endParaRPr lang="fr-FR" dirty="0"/>
          </a:p>
          <a:p>
            <a:pPr marL="0" indent="0" algn="just">
              <a:buNone/>
            </a:pPr>
            <a:r>
              <a:rPr lang="fr-FR" dirty="0" smtClean="0"/>
              <a:t>L’utilisateur </a:t>
            </a:r>
            <a:r>
              <a:rPr lang="fr-FR" dirty="0"/>
              <a:t>se lave les mains (ou friction hydro-alcoolique) avant et après </a:t>
            </a:r>
            <a:r>
              <a:rPr lang="fr-FR" dirty="0" smtClean="0"/>
              <a:t>manipulation de </a:t>
            </a:r>
            <a:r>
              <a:rPr lang="fr-FR" dirty="0"/>
              <a:t>l’aérosol. </a:t>
            </a:r>
          </a:p>
          <a:p>
            <a:pPr marL="0" indent="0" algn="just">
              <a:buNone/>
            </a:pPr>
            <a:r>
              <a:rPr lang="fr-FR" dirty="0" smtClean="0"/>
              <a:t>L’utilisation </a:t>
            </a:r>
            <a:r>
              <a:rPr lang="fr-FR" dirty="0"/>
              <a:t>de ventilateur à pile avec brumisateur intégré en direction du résident sont </a:t>
            </a:r>
            <a:r>
              <a:rPr lang="fr-FR" dirty="0" smtClean="0"/>
              <a:t>des </a:t>
            </a:r>
            <a:r>
              <a:rPr lang="fr-FR" dirty="0"/>
              <a:t>systèmes très intéressants et sans risque pour les soignants</a:t>
            </a:r>
            <a:r>
              <a:rPr lang="fr-FR" dirty="0" smtClean="0"/>
              <a:t>.</a:t>
            </a:r>
          </a:p>
          <a:p>
            <a:pPr marL="0" indent="0" algn="just">
              <a:buNone/>
            </a:pPr>
            <a:endParaRPr lang="fr-FR" dirty="0"/>
          </a:p>
          <a:p>
            <a:pPr algn="just"/>
            <a:r>
              <a:rPr lang="fr-FR" sz="2000" b="1" dirty="0"/>
              <a:t>Autres </a:t>
            </a:r>
            <a:r>
              <a:rPr lang="fr-FR" sz="2000" b="1" dirty="0" smtClean="0"/>
              <a:t>moyens</a:t>
            </a:r>
            <a:endParaRPr lang="fr-FR" sz="2000" dirty="0"/>
          </a:p>
          <a:p>
            <a:pPr marL="0" indent="0" algn="just">
              <a:buNone/>
            </a:pPr>
            <a:r>
              <a:rPr lang="fr-FR" b="1" dirty="0"/>
              <a:t>v</a:t>
            </a:r>
            <a:r>
              <a:rPr lang="fr-FR" b="1" dirty="0" smtClean="0"/>
              <a:t>essies </a:t>
            </a:r>
            <a:r>
              <a:rPr lang="fr-FR" b="1" dirty="0"/>
              <a:t>de glaces </a:t>
            </a:r>
            <a:r>
              <a:rPr lang="fr-FR" dirty="0"/>
              <a:t>ou de </a:t>
            </a:r>
            <a:r>
              <a:rPr lang="fr-FR" b="1" dirty="0"/>
              <a:t>sacs de grains de riz congelés</a:t>
            </a:r>
            <a:r>
              <a:rPr lang="fr-FR" dirty="0"/>
              <a:t>, placés au fond des lits peuvent permettre de rafraichir les lits. </a:t>
            </a:r>
            <a:endParaRPr lang="fr-FR" dirty="0" smtClean="0"/>
          </a:p>
          <a:p>
            <a:pPr marL="0" indent="0" algn="just">
              <a:buNone/>
            </a:pPr>
            <a:r>
              <a:rPr lang="fr-FR" dirty="0" smtClean="0"/>
              <a:t>Linge </a:t>
            </a:r>
            <a:r>
              <a:rPr lang="fr-FR" b="1" dirty="0" smtClean="0"/>
              <a:t>mouillé</a:t>
            </a:r>
            <a:r>
              <a:rPr lang="fr-FR" dirty="0" smtClean="0"/>
              <a:t> </a:t>
            </a:r>
            <a:r>
              <a:rPr lang="fr-FR" dirty="0"/>
              <a:t>ou </a:t>
            </a:r>
            <a:r>
              <a:rPr lang="fr-FR" b="1" dirty="0" smtClean="0"/>
              <a:t>bloc </a:t>
            </a:r>
            <a:r>
              <a:rPr lang="fr-FR" b="1" dirty="0"/>
              <a:t>de glace </a:t>
            </a:r>
            <a:r>
              <a:rPr lang="fr-FR" dirty="0"/>
              <a:t>placé devant un ventilateur permet de rafraichir également l’air.</a:t>
            </a:r>
          </a:p>
          <a:p>
            <a:pPr marL="0" indent="0" algn="just">
              <a:buNone/>
            </a:pPr>
            <a:r>
              <a:rPr lang="fr-FR" dirty="0"/>
              <a:t> </a:t>
            </a:r>
          </a:p>
          <a:p>
            <a:pPr algn="just"/>
            <a:endParaRPr lang="fr-FR" dirty="0"/>
          </a:p>
        </p:txBody>
      </p:sp>
    </p:spTree>
    <p:extLst>
      <p:ext uri="{BB962C8B-B14F-4D97-AF65-F5344CB8AC3E}">
        <p14:creationId xmlns:p14="http://schemas.microsoft.com/office/powerpoint/2010/main" val="33496754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p:cNvSpPr>
          <p:nvPr>
            <p:ph type="body" idx="4294967295"/>
          </p:nvPr>
        </p:nvSpPr>
        <p:spPr>
          <a:xfrm>
            <a:off x="941695" y="1965703"/>
            <a:ext cx="10604310" cy="2947491"/>
          </a:xfrm>
        </p:spPr>
        <p:txBody>
          <a:bodyPr/>
          <a:lstStyle/>
          <a:p>
            <a:pPr marL="0" indent="0" algn="ctr">
              <a:buNone/>
            </a:pPr>
            <a:r>
              <a:rPr lang="fr-FR" altLang="fr-FR" sz="3200" b="1" dirty="0" smtClean="0"/>
              <a:t>Comment lutter </a:t>
            </a:r>
          </a:p>
          <a:p>
            <a:pPr marL="0" indent="0" algn="ctr">
              <a:buNone/>
            </a:pPr>
            <a:r>
              <a:rPr lang="fr-FR" altLang="fr-FR" sz="3200" b="1" dirty="0" smtClean="0"/>
              <a:t>contre les effets sanitaires de la canicule ? </a:t>
            </a:r>
          </a:p>
          <a:p>
            <a:pPr>
              <a:buFont typeface="Wingdings" pitchFamily="2" charset="2"/>
              <a:buNone/>
            </a:pPr>
            <a:r>
              <a:rPr lang="fr-FR" altLang="fr-FR" sz="2800" b="1" dirty="0" smtClean="0"/>
              <a:t>      </a:t>
            </a:r>
          </a:p>
        </p:txBody>
      </p:sp>
    </p:spTree>
    <p:extLst>
      <p:ext uri="{BB962C8B-B14F-4D97-AF65-F5344CB8AC3E}">
        <p14:creationId xmlns:p14="http://schemas.microsoft.com/office/powerpoint/2010/main" val="4233857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0498" y="1510057"/>
            <a:ext cx="9437075" cy="2246769"/>
          </a:xfrm>
          <a:prstGeom prst="rect">
            <a:avLst/>
          </a:prstGeom>
        </p:spPr>
        <p:txBody>
          <a:bodyPr wrap="square">
            <a:spAutoFit/>
          </a:bodyPr>
          <a:lstStyle/>
          <a:p>
            <a:pPr algn="just"/>
            <a:r>
              <a:rPr lang="fr-FR" altLang="fr-FR" sz="2800" dirty="0"/>
              <a:t>Phénomène météorologique qui provoque le </a:t>
            </a:r>
            <a:r>
              <a:rPr lang="fr-FR" altLang="fr-FR" sz="2800" dirty="0" smtClean="0"/>
              <a:t>maintien </a:t>
            </a:r>
            <a:r>
              <a:rPr lang="fr-FR" altLang="fr-FR" sz="2800" dirty="0"/>
              <a:t>des fortes chaleurs pendant plus de 48 heures.</a:t>
            </a:r>
          </a:p>
          <a:p>
            <a:pPr algn="just"/>
            <a:endParaRPr lang="fr-FR" altLang="fr-FR" sz="2800" dirty="0"/>
          </a:p>
          <a:p>
            <a:pPr algn="just">
              <a:buFontTx/>
              <a:buNone/>
            </a:pPr>
            <a:r>
              <a:rPr lang="fr-FR" altLang="fr-FR" sz="2800" i="1" dirty="0"/>
              <a:t>« La canicule </a:t>
            </a:r>
            <a:r>
              <a:rPr lang="fr-FR" altLang="fr-FR" sz="2800" i="1" dirty="0" smtClean="0"/>
              <a:t>existe </a:t>
            </a:r>
            <a:r>
              <a:rPr lang="fr-FR" altLang="fr-FR" sz="2800" i="1" dirty="0"/>
              <a:t>quand les températures minimales sont supérieures à 23°C pendant plus de 48H. »</a:t>
            </a:r>
            <a:endParaRPr lang="fr-FR" altLang="fr-FR" sz="2800" dirty="0"/>
          </a:p>
        </p:txBody>
      </p:sp>
      <p:sp>
        <p:nvSpPr>
          <p:cNvPr id="3" name="Rectangle 2"/>
          <p:cNvSpPr txBox="1">
            <a:spLocks/>
          </p:cNvSpPr>
          <p:nvPr/>
        </p:nvSpPr>
        <p:spPr bwMode="auto">
          <a:xfrm>
            <a:off x="406400" y="378318"/>
            <a:ext cx="10871200" cy="85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815975" indent="-815975" algn="l" defTabSz="512763" rtl="0" eaLnBrk="0" fontAlgn="base" hangingPunct="0">
              <a:spcBef>
                <a:spcPct val="0"/>
              </a:spcBef>
              <a:spcAft>
                <a:spcPct val="0"/>
              </a:spcAft>
              <a:buSzPct val="30000"/>
              <a:buBlip>
                <a:blip r:embed="rId2"/>
              </a:buBlip>
              <a:tabLst>
                <a:tab pos="806450" algn="l"/>
                <a:tab pos="1141413" algn="l"/>
                <a:tab pos="5243513" algn="l"/>
              </a:tabLst>
              <a:defRPr sz="2900" b="1">
                <a:solidFill>
                  <a:srgbClr val="7AB800"/>
                </a:solidFill>
                <a:latin typeface="+mj-lt"/>
                <a:ea typeface="+mj-ea"/>
                <a:cs typeface="+mj-cs"/>
              </a:defRPr>
            </a:lvl1pPr>
            <a:lvl2pPr marL="815975" indent="-815975" algn="l" defTabSz="512763" rtl="0" eaLnBrk="0" fontAlgn="base" hangingPunct="0">
              <a:spcBef>
                <a:spcPct val="0"/>
              </a:spcBef>
              <a:spcAft>
                <a:spcPct val="0"/>
              </a:spcAft>
              <a:buSzPct val="30000"/>
              <a:buBlip>
                <a:blip r:embed="rId2"/>
              </a:buBlip>
              <a:tabLst>
                <a:tab pos="806450" algn="l"/>
                <a:tab pos="1141413" algn="l"/>
                <a:tab pos="5243513" algn="l"/>
              </a:tabLst>
              <a:defRPr sz="2900" b="1">
                <a:solidFill>
                  <a:srgbClr val="7AB800"/>
                </a:solidFill>
                <a:latin typeface="Arial" charset="0"/>
              </a:defRPr>
            </a:lvl2pPr>
            <a:lvl3pPr marL="815975" indent="-815975" algn="l" defTabSz="512763" rtl="0" eaLnBrk="0" fontAlgn="base" hangingPunct="0">
              <a:spcBef>
                <a:spcPct val="0"/>
              </a:spcBef>
              <a:spcAft>
                <a:spcPct val="0"/>
              </a:spcAft>
              <a:buSzPct val="30000"/>
              <a:buBlip>
                <a:blip r:embed="rId2"/>
              </a:buBlip>
              <a:tabLst>
                <a:tab pos="806450" algn="l"/>
                <a:tab pos="1141413" algn="l"/>
                <a:tab pos="5243513" algn="l"/>
              </a:tabLst>
              <a:defRPr sz="2900" b="1">
                <a:solidFill>
                  <a:srgbClr val="7AB800"/>
                </a:solidFill>
                <a:latin typeface="Arial" charset="0"/>
              </a:defRPr>
            </a:lvl3pPr>
            <a:lvl4pPr marL="815975" indent="-815975" algn="l" defTabSz="512763" rtl="0" eaLnBrk="0" fontAlgn="base" hangingPunct="0">
              <a:spcBef>
                <a:spcPct val="0"/>
              </a:spcBef>
              <a:spcAft>
                <a:spcPct val="0"/>
              </a:spcAft>
              <a:buSzPct val="30000"/>
              <a:buBlip>
                <a:blip r:embed="rId2"/>
              </a:buBlip>
              <a:tabLst>
                <a:tab pos="806450" algn="l"/>
                <a:tab pos="1141413" algn="l"/>
                <a:tab pos="5243513" algn="l"/>
              </a:tabLst>
              <a:defRPr sz="2900" b="1">
                <a:solidFill>
                  <a:srgbClr val="7AB800"/>
                </a:solidFill>
                <a:latin typeface="Arial" charset="0"/>
              </a:defRPr>
            </a:lvl4pPr>
            <a:lvl5pPr marL="815975" indent="-815975" algn="l" defTabSz="512763" rtl="0" eaLnBrk="0" fontAlgn="base" hangingPunct="0">
              <a:spcBef>
                <a:spcPct val="0"/>
              </a:spcBef>
              <a:spcAft>
                <a:spcPct val="0"/>
              </a:spcAft>
              <a:buSzPct val="30000"/>
              <a:buBlip>
                <a:blip r:embed="rId2"/>
              </a:buBlip>
              <a:tabLst>
                <a:tab pos="806450" algn="l"/>
                <a:tab pos="1141413" algn="l"/>
                <a:tab pos="5243513" algn="l"/>
              </a:tabLst>
              <a:defRPr sz="2900" b="1">
                <a:solidFill>
                  <a:srgbClr val="7AB800"/>
                </a:solidFill>
                <a:latin typeface="Arial" charset="0"/>
              </a:defRPr>
            </a:lvl5pPr>
            <a:lvl6pPr marL="1273175" indent="-815975" algn="l" defTabSz="512763" rtl="0" fontAlgn="base">
              <a:spcBef>
                <a:spcPct val="0"/>
              </a:spcBef>
              <a:spcAft>
                <a:spcPct val="0"/>
              </a:spcAft>
              <a:buSzPct val="30000"/>
              <a:buBlip>
                <a:blip r:embed="rId2"/>
              </a:buBlip>
              <a:tabLst>
                <a:tab pos="806450" algn="l"/>
                <a:tab pos="1141413" algn="l"/>
                <a:tab pos="5243513" algn="l"/>
              </a:tabLst>
              <a:defRPr sz="2900" b="1">
                <a:solidFill>
                  <a:srgbClr val="7AB800"/>
                </a:solidFill>
                <a:latin typeface="Arial" charset="0"/>
              </a:defRPr>
            </a:lvl6pPr>
            <a:lvl7pPr marL="1730375" indent="-815975" algn="l" defTabSz="512763" rtl="0" fontAlgn="base">
              <a:spcBef>
                <a:spcPct val="0"/>
              </a:spcBef>
              <a:spcAft>
                <a:spcPct val="0"/>
              </a:spcAft>
              <a:buSzPct val="30000"/>
              <a:buBlip>
                <a:blip r:embed="rId2"/>
              </a:buBlip>
              <a:tabLst>
                <a:tab pos="806450" algn="l"/>
                <a:tab pos="1141413" algn="l"/>
                <a:tab pos="5243513" algn="l"/>
              </a:tabLst>
              <a:defRPr sz="2900" b="1">
                <a:solidFill>
                  <a:srgbClr val="7AB800"/>
                </a:solidFill>
                <a:latin typeface="Arial" charset="0"/>
              </a:defRPr>
            </a:lvl7pPr>
            <a:lvl8pPr marL="2187575" indent="-815975" algn="l" defTabSz="512763" rtl="0" fontAlgn="base">
              <a:spcBef>
                <a:spcPct val="0"/>
              </a:spcBef>
              <a:spcAft>
                <a:spcPct val="0"/>
              </a:spcAft>
              <a:buSzPct val="30000"/>
              <a:buBlip>
                <a:blip r:embed="rId2"/>
              </a:buBlip>
              <a:tabLst>
                <a:tab pos="806450" algn="l"/>
                <a:tab pos="1141413" algn="l"/>
                <a:tab pos="5243513" algn="l"/>
              </a:tabLst>
              <a:defRPr sz="2900" b="1">
                <a:solidFill>
                  <a:srgbClr val="7AB800"/>
                </a:solidFill>
                <a:latin typeface="Arial" charset="0"/>
              </a:defRPr>
            </a:lvl8pPr>
            <a:lvl9pPr marL="2644775" indent="-815975" algn="l" defTabSz="512763" rtl="0" fontAlgn="base">
              <a:spcBef>
                <a:spcPct val="0"/>
              </a:spcBef>
              <a:spcAft>
                <a:spcPct val="0"/>
              </a:spcAft>
              <a:buSzPct val="30000"/>
              <a:buBlip>
                <a:blip r:embed="rId2"/>
              </a:buBlip>
              <a:tabLst>
                <a:tab pos="806450" algn="l"/>
                <a:tab pos="1141413" algn="l"/>
                <a:tab pos="5243513" algn="l"/>
              </a:tabLst>
              <a:defRPr sz="2900" b="1">
                <a:solidFill>
                  <a:srgbClr val="7AB800"/>
                </a:solidFill>
                <a:latin typeface="Arial" charset="0"/>
              </a:defRPr>
            </a:lvl9pPr>
          </a:lstStyle>
          <a:p>
            <a:r>
              <a:rPr lang="fr-FR" altLang="fr-FR" sz="3600" kern="0" dirty="0" smtClean="0">
                <a:solidFill>
                  <a:srgbClr val="92D050"/>
                </a:solidFill>
              </a:rPr>
              <a:t>Canicule   </a:t>
            </a:r>
            <a:r>
              <a:rPr lang="fr-FR" altLang="fr-FR" sz="3600" kern="0" dirty="0" smtClean="0"/>
              <a:t/>
            </a:r>
            <a:br>
              <a:rPr lang="fr-FR" altLang="fr-FR" sz="3600" kern="0" dirty="0" smtClean="0"/>
            </a:br>
            <a:endParaRPr lang="fr-FR" altLang="fr-FR" sz="3600" kern="0" dirty="0" smtClean="0"/>
          </a:p>
        </p:txBody>
      </p:sp>
    </p:spTree>
    <p:extLst>
      <p:ext uri="{BB962C8B-B14F-4D97-AF65-F5344CB8AC3E}">
        <p14:creationId xmlns:p14="http://schemas.microsoft.com/office/powerpoint/2010/main" val="33934971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06400" y="220663"/>
            <a:ext cx="10871200" cy="775624"/>
          </a:xfrm>
        </p:spPr>
        <p:txBody>
          <a:bodyPr/>
          <a:lstStyle/>
          <a:p>
            <a:r>
              <a:rPr lang="fr-FR" altLang="fr-FR" sz="3200" dirty="0" smtClean="0"/>
              <a:t>Communiquer pour sensibiliser les résidents </a:t>
            </a:r>
          </a:p>
        </p:txBody>
      </p:sp>
      <p:sp>
        <p:nvSpPr>
          <p:cNvPr id="18435" name="Rectangle 3"/>
          <p:cNvSpPr>
            <a:spLocks noGrp="1" noChangeArrowheads="1"/>
          </p:cNvSpPr>
          <p:nvPr>
            <p:ph type="body" idx="1"/>
          </p:nvPr>
        </p:nvSpPr>
        <p:spPr>
          <a:xfrm>
            <a:off x="914401" y="1513682"/>
            <a:ext cx="6237817" cy="4035425"/>
          </a:xfrm>
        </p:spPr>
        <p:txBody>
          <a:bodyPr/>
          <a:lstStyle/>
          <a:p>
            <a:r>
              <a:rPr lang="fr-FR" altLang="fr-FR" sz="2400" dirty="0" smtClean="0"/>
              <a:t>Refroidir la température ambiante - Humidifier l’atmosphère - Boire - Refroidir son corps (bain  / douche - linges humides - vêtements légers).</a:t>
            </a:r>
          </a:p>
        </p:txBody>
      </p:sp>
      <p:pic>
        <p:nvPicPr>
          <p:cNvPr id="18436" name="Picture 5" descr="La-Carte-De-Boissons-Du-Plein-Soleil-Et-Son-Ki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3790" y="3625056"/>
            <a:ext cx="1919817"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7" descr="IMG_09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9725" y="3573463"/>
            <a:ext cx="230716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9" descr="189373_207962660_yaourt_H112510_L">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400" y="3574256"/>
            <a:ext cx="1934633"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9" descr="eternel%20phobos"/>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344834" y="3852973"/>
            <a:ext cx="508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21" descr="page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14754" y="1352660"/>
            <a:ext cx="3744383"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Line 22"/>
          <p:cNvSpPr>
            <a:spLocks noChangeShapeType="1"/>
          </p:cNvSpPr>
          <p:nvPr/>
        </p:nvSpPr>
        <p:spPr bwMode="auto">
          <a:xfrm flipV="1">
            <a:off x="5317067" y="3573462"/>
            <a:ext cx="2748492" cy="2016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8445" name="Line 23"/>
          <p:cNvSpPr>
            <a:spLocks noChangeShapeType="1"/>
          </p:cNvSpPr>
          <p:nvPr/>
        </p:nvSpPr>
        <p:spPr bwMode="auto">
          <a:xfrm>
            <a:off x="5472643" y="3495675"/>
            <a:ext cx="2592916" cy="23034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extLst>
      <p:ext uri="{BB962C8B-B14F-4D97-AF65-F5344CB8AC3E}">
        <p14:creationId xmlns:p14="http://schemas.microsoft.com/office/powerpoint/2010/main" val="3991453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idx="4294967295"/>
          </p:nvPr>
        </p:nvSpPr>
        <p:spPr>
          <a:xfrm>
            <a:off x="469901" y="0"/>
            <a:ext cx="10871200" cy="1143000"/>
          </a:xfrm>
        </p:spPr>
        <p:txBody>
          <a:bodyPr/>
          <a:lstStyle/>
          <a:p>
            <a:r>
              <a:rPr lang="fr-FR" altLang="fr-FR" sz="3200" dirty="0"/>
              <a:t>M</a:t>
            </a:r>
            <a:r>
              <a:rPr lang="fr-FR" altLang="fr-FR" sz="3200" dirty="0" smtClean="0"/>
              <a:t>esures de prévention à adapter selon le maintien ou non de la transpiration ..</a:t>
            </a:r>
          </a:p>
        </p:txBody>
      </p:sp>
      <p:sp>
        <p:nvSpPr>
          <p:cNvPr id="44037" name="Line 5"/>
          <p:cNvSpPr>
            <a:spLocks noChangeShapeType="1"/>
          </p:cNvSpPr>
          <p:nvPr/>
        </p:nvSpPr>
        <p:spPr bwMode="auto">
          <a:xfrm flipV="1">
            <a:off x="5905501" y="3295650"/>
            <a:ext cx="647700" cy="3048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142" y="1659951"/>
            <a:ext cx="10297433" cy="4189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5216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p:cNvSpPr>
          <p:nvPr>
            <p:ph type="title" idx="4294967295"/>
          </p:nvPr>
        </p:nvSpPr>
        <p:spPr>
          <a:xfrm>
            <a:off x="358274" y="0"/>
            <a:ext cx="10871200" cy="1143000"/>
          </a:xfrm>
        </p:spPr>
        <p:txBody>
          <a:bodyPr/>
          <a:lstStyle/>
          <a:p>
            <a:r>
              <a:rPr lang="fr-FR" altLang="fr-FR" sz="3200" dirty="0" smtClean="0"/>
              <a:t>Recommandations pour le personnel </a:t>
            </a:r>
          </a:p>
        </p:txBody>
      </p:sp>
      <p:sp>
        <p:nvSpPr>
          <p:cNvPr id="50179" name="Rectangle 4"/>
          <p:cNvSpPr>
            <a:spLocks noGrp="1"/>
          </p:cNvSpPr>
          <p:nvPr>
            <p:ph type="body" idx="4294967295"/>
          </p:nvPr>
        </p:nvSpPr>
        <p:spPr>
          <a:xfrm>
            <a:off x="358274" y="1142999"/>
            <a:ext cx="11620500" cy="4934243"/>
          </a:xfrm>
        </p:spPr>
        <p:txBody>
          <a:bodyPr/>
          <a:lstStyle/>
          <a:p>
            <a:r>
              <a:rPr lang="fr-FR" altLang="fr-FR" sz="2400" i="1" u="sng" dirty="0" smtClean="0"/>
              <a:t>Bonnes habitudes à prendre en cas de forte chaleur</a:t>
            </a:r>
            <a:endParaRPr lang="fr-FR" altLang="fr-FR" sz="2400" dirty="0" smtClean="0"/>
          </a:p>
          <a:p>
            <a:pPr lvl="1"/>
            <a:r>
              <a:rPr lang="fr-FR" altLang="fr-FR" sz="2000" dirty="0" smtClean="0"/>
              <a:t> Boire régulièrement de l’eau fraîche, et de préférence en petites quantités sans attendre d avoir soif </a:t>
            </a:r>
          </a:p>
          <a:p>
            <a:pPr lvl="1"/>
            <a:r>
              <a:rPr lang="fr-FR" altLang="fr-FR" sz="2000" dirty="0" smtClean="0"/>
              <a:t> Se mettre de temps à autres dans des endroits plus frais ; Au-delà de 34, prévoir une petite pause de quelques minutes à chaque heure.</a:t>
            </a:r>
          </a:p>
          <a:p>
            <a:pPr lvl="1"/>
            <a:r>
              <a:rPr lang="fr-FR" altLang="fr-FR" sz="2000" dirty="0" smtClean="0"/>
              <a:t> Ne pas réaliser certaines tâches : limiter les travaux de repassage et les sorties en extérieur pour les courses ou avec les personnes âgées, notamment l’après-midi;</a:t>
            </a:r>
          </a:p>
          <a:p>
            <a:pPr lvl="1"/>
            <a:r>
              <a:rPr lang="fr-FR" altLang="fr-FR" sz="2000" dirty="0" smtClean="0"/>
              <a:t> Centrer les  interventions sur le soin à la personne. </a:t>
            </a:r>
          </a:p>
          <a:p>
            <a:pPr lvl="1"/>
            <a:r>
              <a:rPr lang="fr-FR" sz="2000" dirty="0"/>
              <a:t> </a:t>
            </a:r>
            <a:r>
              <a:rPr lang="fr-FR" sz="2000" dirty="0" smtClean="0"/>
              <a:t>Se </a:t>
            </a:r>
            <a:r>
              <a:rPr lang="fr-FR" sz="2000" dirty="0"/>
              <a:t>rafraîchir et se mouiller le corps (au moins le visage et les avants bras) plusieurs fois par jour ; </a:t>
            </a:r>
          </a:p>
          <a:p>
            <a:pPr lvl="1"/>
            <a:r>
              <a:rPr lang="fr-FR" sz="2000" dirty="0" smtClean="0"/>
              <a:t> Manger </a:t>
            </a:r>
            <a:r>
              <a:rPr lang="fr-FR" sz="2000" dirty="0"/>
              <a:t>en quantité suffisante et ne pas boire d’alcool ; </a:t>
            </a:r>
          </a:p>
          <a:p>
            <a:pPr lvl="1"/>
            <a:r>
              <a:rPr lang="fr-FR" sz="2000" dirty="0" smtClean="0"/>
              <a:t> Éviter </a:t>
            </a:r>
            <a:r>
              <a:rPr lang="fr-FR" sz="2000" dirty="0"/>
              <a:t>de sortir aux heures les plus chaudes et passer plusieurs heures par jour dans un lieu frais ; </a:t>
            </a:r>
          </a:p>
          <a:p>
            <a:pPr lvl="1"/>
            <a:r>
              <a:rPr lang="fr-FR" sz="2000" dirty="0" smtClean="0"/>
              <a:t> Éviter </a:t>
            </a:r>
            <a:r>
              <a:rPr lang="fr-FR" sz="2000" dirty="0"/>
              <a:t>les efforts physiques ; </a:t>
            </a:r>
          </a:p>
          <a:p>
            <a:endParaRPr lang="fr-FR" altLang="fr-FR" sz="2400" dirty="0" smtClean="0"/>
          </a:p>
          <a:p>
            <a:pPr>
              <a:buFont typeface="Wingdings" pitchFamily="2" charset="2"/>
              <a:buNone/>
            </a:pPr>
            <a:endParaRPr lang="fr-FR" altLang="fr-FR" dirty="0" smtClean="0"/>
          </a:p>
        </p:txBody>
      </p:sp>
      <p:pic>
        <p:nvPicPr>
          <p:cNvPr id="8196" name="Picture 4" descr="http://idf.direccte.gouv.fr/sites/idf.direccte.gouv.fr/local/cache-vignettes/L204xH174/arton18098-bd1a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4704" y="178508"/>
            <a:ext cx="1464770" cy="1249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54778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p:cNvSpPr>
          <p:nvPr>
            <p:ph type="title" idx="4294967295"/>
          </p:nvPr>
        </p:nvSpPr>
        <p:spPr>
          <a:xfrm>
            <a:off x="286084" y="130629"/>
            <a:ext cx="10871200" cy="798286"/>
          </a:xfrm>
        </p:spPr>
        <p:txBody>
          <a:bodyPr/>
          <a:lstStyle/>
          <a:p>
            <a:r>
              <a:rPr lang="fr-FR" altLang="fr-FR" sz="3200" dirty="0" smtClean="0"/>
              <a:t>Recommandations pour le personnel </a:t>
            </a:r>
          </a:p>
        </p:txBody>
      </p:sp>
      <p:sp>
        <p:nvSpPr>
          <p:cNvPr id="50179" name="Rectangle 4"/>
          <p:cNvSpPr>
            <a:spLocks noGrp="1"/>
          </p:cNvSpPr>
          <p:nvPr>
            <p:ph type="body" idx="4294967295"/>
          </p:nvPr>
        </p:nvSpPr>
        <p:spPr>
          <a:xfrm>
            <a:off x="208548" y="1082675"/>
            <a:ext cx="11620500" cy="4525962"/>
          </a:xfrm>
        </p:spPr>
        <p:txBody>
          <a:bodyPr/>
          <a:lstStyle/>
          <a:p>
            <a:r>
              <a:rPr lang="fr-FR" sz="2400" dirty="0"/>
              <a:t>Selon les articles </a:t>
            </a:r>
            <a:r>
              <a:rPr lang="fr-FR" sz="2400" dirty="0">
                <a:hlinkClick r:id="rId2"/>
              </a:rPr>
              <a:t>L 4121-1</a:t>
            </a:r>
            <a:r>
              <a:rPr lang="fr-FR" sz="2400" dirty="0"/>
              <a:t> et suivants et </a:t>
            </a:r>
            <a:r>
              <a:rPr lang="fr-FR" sz="2400" dirty="0">
                <a:hlinkClick r:id="rId3"/>
              </a:rPr>
              <a:t>R 4121-1</a:t>
            </a:r>
            <a:r>
              <a:rPr lang="fr-FR" sz="2400" dirty="0"/>
              <a:t> du Code du travail</a:t>
            </a:r>
            <a:r>
              <a:rPr lang="fr-FR" sz="2000" dirty="0"/>
              <a:t>, les employeurs ont la responsabilité de prendre les mesures nécessaires pour protéger la santé et assurer la sécurité de leurs travailleurs en tenant compte des conditions climatiques. Des mesures de prévention simples et efficaces sont à anticiper en cas de forte chaleur.</a:t>
            </a:r>
          </a:p>
          <a:p>
            <a:r>
              <a:rPr lang="fr-FR" sz="2400" dirty="0"/>
              <a:t>En tant qu’employeur, vous pouvez, par exemple :</a:t>
            </a:r>
          </a:p>
          <a:p>
            <a:pPr lvl="1"/>
            <a:r>
              <a:rPr lang="fr-FR" sz="2000" dirty="0" smtClean="0"/>
              <a:t> Aménager </a:t>
            </a:r>
            <a:r>
              <a:rPr lang="fr-FR" sz="2000" dirty="0"/>
              <a:t>les horaires de travail en fonction des conditions climatiques ;</a:t>
            </a:r>
          </a:p>
          <a:p>
            <a:pPr lvl="1"/>
            <a:r>
              <a:rPr lang="fr-FR" sz="2000" dirty="0" smtClean="0"/>
              <a:t> Augmenter </a:t>
            </a:r>
            <a:r>
              <a:rPr lang="fr-FR" sz="2000" dirty="0"/>
              <a:t>la fréquence des pauses ;</a:t>
            </a:r>
          </a:p>
          <a:p>
            <a:pPr lvl="1"/>
            <a:r>
              <a:rPr lang="fr-FR" sz="2000" dirty="0" smtClean="0"/>
              <a:t> Mettre </a:t>
            </a:r>
            <a:r>
              <a:rPr lang="fr-FR" sz="2000" dirty="0"/>
              <a:t>à disposition des travailleurs de l’eau fraîche et potable ;</a:t>
            </a:r>
          </a:p>
          <a:p>
            <a:pPr lvl="1"/>
            <a:r>
              <a:rPr lang="fr-FR" sz="2000" dirty="0" smtClean="0"/>
              <a:t> Mobiliser </a:t>
            </a:r>
            <a:r>
              <a:rPr lang="fr-FR" sz="2000" dirty="0"/>
              <a:t>les secouristes du travail et les informer des mesures spéciales de secours à appliquer ;</a:t>
            </a:r>
          </a:p>
          <a:p>
            <a:pPr lvl="1"/>
            <a:r>
              <a:rPr lang="fr-FR" sz="2000" dirty="0" smtClean="0"/>
              <a:t> Ces </a:t>
            </a:r>
            <a:r>
              <a:rPr lang="fr-FR" sz="2000" dirty="0"/>
              <a:t>mesures de prévention d’ordre général sont à compléter en fonction de l’activité exercée et des prescriptions du médecin du travail.</a:t>
            </a:r>
          </a:p>
          <a:p>
            <a:pPr marL="0" indent="0">
              <a:buNone/>
            </a:pPr>
            <a:endParaRPr lang="fr-FR" altLang="fr-FR" sz="2000" dirty="0" smtClean="0"/>
          </a:p>
          <a:p>
            <a:pPr>
              <a:buFont typeface="Wingdings" pitchFamily="2" charset="2"/>
              <a:buNone/>
            </a:pPr>
            <a:endParaRPr lang="fr-FR" altLang="fr-FR" sz="2000" dirty="0" smtClean="0"/>
          </a:p>
        </p:txBody>
      </p:sp>
      <p:pic>
        <p:nvPicPr>
          <p:cNvPr id="8196" name="Picture 4" descr="http://idf.direccte.gouv.fr/sites/idf.direccte.gouv.fr/local/cache-vignettes/L204xH174/arton18098-bd1a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8967" y="130629"/>
            <a:ext cx="1222085" cy="1042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5746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5582" y="151342"/>
            <a:ext cx="10871200" cy="1143000"/>
          </a:xfrm>
        </p:spPr>
        <p:txBody>
          <a:bodyPr/>
          <a:lstStyle/>
          <a:p>
            <a:r>
              <a:rPr lang="fr-FR" sz="3200" dirty="0" smtClean="0"/>
              <a:t>En conclusion, en période de canicule, il faut …</a:t>
            </a:r>
            <a:endParaRPr lang="fr-FR" sz="3200" dirty="0"/>
          </a:p>
        </p:txBody>
      </p:sp>
      <p:sp>
        <p:nvSpPr>
          <p:cNvPr id="3" name="Espace réservé du contenu 2"/>
          <p:cNvSpPr>
            <a:spLocks noGrp="1"/>
          </p:cNvSpPr>
          <p:nvPr>
            <p:ph idx="1"/>
          </p:nvPr>
        </p:nvSpPr>
        <p:spPr>
          <a:xfrm>
            <a:off x="1635131" y="1852613"/>
            <a:ext cx="9652000" cy="4114800"/>
          </a:xfrm>
        </p:spPr>
        <p:txBody>
          <a:bodyPr/>
          <a:lstStyle/>
          <a:p>
            <a:pPr marL="0" indent="0" algn="ctr">
              <a:buNone/>
            </a:pPr>
            <a:r>
              <a:rPr lang="fr-FR" sz="3200" dirty="0" smtClean="0"/>
              <a:t> </a:t>
            </a:r>
            <a:r>
              <a:rPr lang="fr-FR" sz="3200" b="1" dirty="0" smtClean="0"/>
              <a:t>ANTICIPER - PREVENIR</a:t>
            </a:r>
          </a:p>
          <a:p>
            <a:pPr marL="0" indent="0" algn="ctr">
              <a:buNone/>
            </a:pPr>
            <a:r>
              <a:rPr lang="fr-FR" sz="3200" b="1" dirty="0" smtClean="0"/>
              <a:t>S’ORGANISER </a:t>
            </a:r>
          </a:p>
          <a:p>
            <a:pPr marL="0" indent="0" algn="ctr">
              <a:buNone/>
            </a:pPr>
            <a:r>
              <a:rPr lang="fr-FR" sz="3200" b="1" dirty="0" smtClean="0"/>
              <a:t>EVALUER </a:t>
            </a:r>
          </a:p>
          <a:p>
            <a:pPr marL="0" indent="0" algn="ctr">
              <a:buNone/>
            </a:pPr>
            <a:r>
              <a:rPr lang="fr-FR" sz="3200" b="1" dirty="0" smtClean="0"/>
              <a:t>TRAITER </a:t>
            </a:r>
            <a:endParaRPr lang="fr-FR" sz="3200" b="1" dirty="0"/>
          </a:p>
        </p:txBody>
      </p:sp>
      <p:sp>
        <p:nvSpPr>
          <p:cNvPr id="4" name="Flèche vers le bas 3"/>
          <p:cNvSpPr/>
          <p:nvPr/>
        </p:nvSpPr>
        <p:spPr bwMode="auto">
          <a:xfrm>
            <a:off x="2365829" y="2032001"/>
            <a:ext cx="1349828" cy="3106057"/>
          </a:xfrm>
          <a:prstGeom prst="downArrow">
            <a:avLst/>
          </a:prstGeom>
          <a:solidFill>
            <a:srgbClr val="92D05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fr-FR" sz="1000" b="0" i="0" u="none" strike="noStrike" cap="none" normalizeH="0" baseline="0" smtClean="0">
              <a:ln>
                <a:noFill/>
              </a:ln>
              <a:solidFill>
                <a:srgbClr val="002395"/>
              </a:solidFill>
              <a:effectLst/>
              <a:latin typeface="Arial" charset="0"/>
            </a:endParaRPr>
          </a:p>
        </p:txBody>
      </p:sp>
      <p:pic>
        <p:nvPicPr>
          <p:cNvPr id="5" name="Picture 5" descr="SUNSH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0354" y="4011035"/>
            <a:ext cx="2026339" cy="190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9210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3137" y="394692"/>
            <a:ext cx="9334977" cy="5909310"/>
          </a:xfrm>
          <a:prstGeom prst="rect">
            <a:avLst/>
          </a:prstGeom>
        </p:spPr>
        <p:txBody>
          <a:bodyPr wrap="square">
            <a:spAutoFit/>
          </a:bodyPr>
          <a:lstStyle/>
          <a:p>
            <a:pPr algn="ctr"/>
            <a:r>
              <a:rPr lang="fr-FR" dirty="0" smtClean="0"/>
              <a:t>Ressources utiles : </a:t>
            </a:r>
          </a:p>
          <a:p>
            <a:endParaRPr lang="fr-FR" sz="1600" dirty="0" smtClean="0"/>
          </a:p>
          <a:p>
            <a:r>
              <a:rPr lang="fr-FR" sz="1600" dirty="0" smtClean="0">
                <a:hlinkClick r:id="rId2"/>
              </a:rPr>
              <a:t>https</a:t>
            </a:r>
            <a:r>
              <a:rPr lang="fr-FR" sz="1600" dirty="0">
                <a:hlinkClick r:id="rId2"/>
              </a:rPr>
              <a:t>://</a:t>
            </a:r>
            <a:r>
              <a:rPr lang="fr-FR" sz="1600" dirty="0" smtClean="0">
                <a:hlinkClick r:id="rId2"/>
              </a:rPr>
              <a:t>www.cnsa.fr/actualites-agenda/actualites/canicule-conseils-de-prevention</a:t>
            </a:r>
            <a:endParaRPr lang="fr-FR" sz="1600" dirty="0" smtClean="0"/>
          </a:p>
          <a:p>
            <a:endParaRPr lang="en-US" sz="1600" dirty="0"/>
          </a:p>
          <a:p>
            <a:r>
              <a:rPr lang="en-US" sz="1600" dirty="0">
                <a:hlinkClick r:id="rId3"/>
              </a:rPr>
              <a:t>https://</a:t>
            </a:r>
            <a:r>
              <a:rPr lang="en-US" sz="1600" dirty="0" smtClean="0">
                <a:hlinkClick r:id="rId3"/>
              </a:rPr>
              <a:t>solidarites-sante.gouv.fr/sante-et-environnement/risques-climatiques/canicule</a:t>
            </a:r>
            <a:endParaRPr lang="en-US" sz="1600" dirty="0" smtClean="0"/>
          </a:p>
          <a:p>
            <a:endParaRPr lang="en-US" sz="1600" dirty="0"/>
          </a:p>
          <a:p>
            <a:r>
              <a:rPr lang="en-US" sz="1600" dirty="0">
                <a:hlinkClick r:id="rId4"/>
              </a:rPr>
              <a:t>http://vigilance.meteofrance.com</a:t>
            </a:r>
            <a:r>
              <a:rPr lang="en-US" sz="1600" dirty="0" smtClean="0">
                <a:hlinkClick r:id="rId4"/>
              </a:rPr>
              <a:t>/</a:t>
            </a:r>
            <a:endParaRPr lang="en-US" sz="1600" dirty="0" smtClean="0"/>
          </a:p>
          <a:p>
            <a:endParaRPr lang="en-US" sz="1600" dirty="0"/>
          </a:p>
          <a:p>
            <a:r>
              <a:rPr lang="fr-FR" sz="1600" b="1" dirty="0"/>
              <a:t>Recommandations </a:t>
            </a:r>
            <a:r>
              <a:rPr lang="fr-FR" sz="1600" b="1" dirty="0" err="1"/>
              <a:t>Covid</a:t>
            </a:r>
            <a:r>
              <a:rPr lang="fr-FR" sz="1600" b="1" dirty="0"/>
              <a:t> 19 sur les installations de climatisation, ventilation et chauffage </a:t>
            </a:r>
          </a:p>
          <a:p>
            <a:r>
              <a:rPr lang="en-US" sz="1600" dirty="0" smtClean="0">
                <a:hlinkClick r:id="rId5"/>
              </a:rPr>
              <a:t>https</a:t>
            </a:r>
            <a:r>
              <a:rPr lang="en-US" sz="1600" dirty="0">
                <a:hlinkClick r:id="rId5"/>
              </a:rPr>
              <a:t>://</a:t>
            </a:r>
            <a:r>
              <a:rPr lang="en-US" sz="1600" dirty="0" smtClean="0">
                <a:hlinkClick r:id="rId5"/>
              </a:rPr>
              <a:t>conseils.xpair.com/agenda_news/recommandations-covid-installations-climatisation-ventilation-chauffage.htm</a:t>
            </a:r>
            <a:endParaRPr lang="en-US" sz="1600" dirty="0" smtClean="0"/>
          </a:p>
          <a:p>
            <a:endParaRPr lang="fr-FR" sz="1600" b="1" dirty="0" smtClean="0"/>
          </a:p>
          <a:p>
            <a:r>
              <a:rPr lang="fr-FR" sz="1600" b="1" dirty="0" smtClean="0"/>
              <a:t>Ventilation</a:t>
            </a:r>
            <a:r>
              <a:rPr lang="fr-FR" sz="1600" b="1" dirty="0"/>
              <a:t>, climatisation et Covid19 : foire aux questions </a:t>
            </a:r>
          </a:p>
          <a:p>
            <a:r>
              <a:rPr lang="en-US" sz="1600" dirty="0" smtClean="0">
                <a:hlinkClick r:id="rId6"/>
              </a:rPr>
              <a:t>https</a:t>
            </a:r>
            <a:r>
              <a:rPr lang="en-US" sz="1600" dirty="0">
                <a:hlinkClick r:id="rId6"/>
              </a:rPr>
              <a:t>://</a:t>
            </a:r>
            <a:r>
              <a:rPr lang="en-US" sz="1600" dirty="0" smtClean="0">
                <a:hlinkClick r:id="rId6"/>
              </a:rPr>
              <a:t>conseils.xpair.com/agenda_news/ventilation-climatisation-covid19-faq.htm</a:t>
            </a:r>
            <a:endParaRPr lang="en-US" sz="1600" dirty="0" smtClean="0"/>
          </a:p>
          <a:p>
            <a:endParaRPr lang="en-US" sz="1600" dirty="0" smtClean="0"/>
          </a:p>
          <a:p>
            <a:endParaRPr lang="en-US" sz="1600" dirty="0"/>
          </a:p>
          <a:p>
            <a:r>
              <a:rPr lang="fr-FR" sz="1600" b="1" dirty="0"/>
              <a:t>COVID-19 : Environnement </a:t>
            </a:r>
            <a:r>
              <a:rPr lang="fr-FR" sz="1600" b="1" dirty="0" smtClean="0"/>
              <a:t>intérieur</a:t>
            </a:r>
          </a:p>
          <a:p>
            <a:r>
              <a:rPr lang="fr-FR" sz="1600" b="1" dirty="0">
                <a:hlinkClick r:id="rId7"/>
              </a:rPr>
              <a:t>https://</a:t>
            </a:r>
            <a:r>
              <a:rPr lang="fr-FR" sz="1600" b="1" dirty="0" smtClean="0">
                <a:hlinkClick r:id="rId7"/>
              </a:rPr>
              <a:t>www.inspq.qc.ca/publications/2992-environnement-interieur-qr-covid19</a:t>
            </a:r>
            <a:endParaRPr lang="fr-FR" sz="1600" b="1" dirty="0" smtClean="0"/>
          </a:p>
          <a:p>
            <a:endParaRPr lang="fr-FR" sz="1600" b="1" dirty="0"/>
          </a:p>
          <a:p>
            <a:endParaRPr lang="en-US" dirty="0" smtClean="0"/>
          </a:p>
          <a:p>
            <a:endParaRPr lang="en-US" dirty="0" smtClean="0"/>
          </a:p>
          <a:p>
            <a:endParaRPr lang="en-US" dirty="0"/>
          </a:p>
          <a:p>
            <a:endParaRPr lang="fr-FR" dirty="0"/>
          </a:p>
        </p:txBody>
      </p:sp>
      <p:pic>
        <p:nvPicPr>
          <p:cNvPr id="20482" name="Picture 2" descr="https://solidarites-sante.gouv.fr/IMG/jpg/vignette_canicule_info_service.jpg?153382021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78315" y="3918566"/>
            <a:ext cx="3556000" cy="1687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1505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2408" y="220663"/>
            <a:ext cx="10871200" cy="843862"/>
          </a:xfrm>
        </p:spPr>
        <p:txBody>
          <a:bodyPr/>
          <a:lstStyle/>
          <a:p>
            <a:r>
              <a:rPr lang="fr-FR" sz="3200" dirty="0" smtClean="0"/>
              <a:t>Recette : eau gélifiée maison</a:t>
            </a:r>
            <a:endParaRPr lang="fr-FR" sz="3200"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1471" y="1732413"/>
            <a:ext cx="8897533" cy="3930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30236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5" descr="D:\MARIE LAURE\TRAVAIL 2017\logos\Images Canicule\canicule 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83827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02849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1999" cy="6858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3650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nvSpPr>
        <p:spPr bwMode="auto">
          <a:xfrm>
            <a:off x="406400" y="378318"/>
            <a:ext cx="10871200" cy="851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815975" indent="-815975" algn="l" defTabSz="512763" rtl="0" eaLnBrk="0" fontAlgn="base" hangingPunct="0">
              <a:spcBef>
                <a:spcPct val="0"/>
              </a:spcBef>
              <a:spcAft>
                <a:spcPct val="0"/>
              </a:spcAft>
              <a:buSzPct val="30000"/>
              <a:buBlip>
                <a:blip r:embed="rId2"/>
              </a:buBlip>
              <a:tabLst>
                <a:tab pos="806450" algn="l"/>
                <a:tab pos="1141413" algn="l"/>
                <a:tab pos="5243513" algn="l"/>
              </a:tabLst>
              <a:defRPr sz="2900" b="1">
                <a:solidFill>
                  <a:srgbClr val="7AB800"/>
                </a:solidFill>
                <a:latin typeface="+mj-lt"/>
                <a:ea typeface="+mj-ea"/>
                <a:cs typeface="+mj-cs"/>
              </a:defRPr>
            </a:lvl1pPr>
            <a:lvl2pPr marL="815975" indent="-815975" algn="l" defTabSz="512763" rtl="0" eaLnBrk="0" fontAlgn="base" hangingPunct="0">
              <a:spcBef>
                <a:spcPct val="0"/>
              </a:spcBef>
              <a:spcAft>
                <a:spcPct val="0"/>
              </a:spcAft>
              <a:buSzPct val="30000"/>
              <a:buBlip>
                <a:blip r:embed="rId2"/>
              </a:buBlip>
              <a:tabLst>
                <a:tab pos="806450" algn="l"/>
                <a:tab pos="1141413" algn="l"/>
                <a:tab pos="5243513" algn="l"/>
              </a:tabLst>
              <a:defRPr sz="2900" b="1">
                <a:solidFill>
                  <a:srgbClr val="7AB800"/>
                </a:solidFill>
                <a:latin typeface="Arial" charset="0"/>
              </a:defRPr>
            </a:lvl2pPr>
            <a:lvl3pPr marL="815975" indent="-815975" algn="l" defTabSz="512763" rtl="0" eaLnBrk="0" fontAlgn="base" hangingPunct="0">
              <a:spcBef>
                <a:spcPct val="0"/>
              </a:spcBef>
              <a:spcAft>
                <a:spcPct val="0"/>
              </a:spcAft>
              <a:buSzPct val="30000"/>
              <a:buBlip>
                <a:blip r:embed="rId2"/>
              </a:buBlip>
              <a:tabLst>
                <a:tab pos="806450" algn="l"/>
                <a:tab pos="1141413" algn="l"/>
                <a:tab pos="5243513" algn="l"/>
              </a:tabLst>
              <a:defRPr sz="2900" b="1">
                <a:solidFill>
                  <a:srgbClr val="7AB800"/>
                </a:solidFill>
                <a:latin typeface="Arial" charset="0"/>
              </a:defRPr>
            </a:lvl3pPr>
            <a:lvl4pPr marL="815975" indent="-815975" algn="l" defTabSz="512763" rtl="0" eaLnBrk="0" fontAlgn="base" hangingPunct="0">
              <a:spcBef>
                <a:spcPct val="0"/>
              </a:spcBef>
              <a:spcAft>
                <a:spcPct val="0"/>
              </a:spcAft>
              <a:buSzPct val="30000"/>
              <a:buBlip>
                <a:blip r:embed="rId2"/>
              </a:buBlip>
              <a:tabLst>
                <a:tab pos="806450" algn="l"/>
                <a:tab pos="1141413" algn="l"/>
                <a:tab pos="5243513" algn="l"/>
              </a:tabLst>
              <a:defRPr sz="2900" b="1">
                <a:solidFill>
                  <a:srgbClr val="7AB800"/>
                </a:solidFill>
                <a:latin typeface="Arial" charset="0"/>
              </a:defRPr>
            </a:lvl4pPr>
            <a:lvl5pPr marL="815975" indent="-815975" algn="l" defTabSz="512763" rtl="0" eaLnBrk="0" fontAlgn="base" hangingPunct="0">
              <a:spcBef>
                <a:spcPct val="0"/>
              </a:spcBef>
              <a:spcAft>
                <a:spcPct val="0"/>
              </a:spcAft>
              <a:buSzPct val="30000"/>
              <a:buBlip>
                <a:blip r:embed="rId2"/>
              </a:buBlip>
              <a:tabLst>
                <a:tab pos="806450" algn="l"/>
                <a:tab pos="1141413" algn="l"/>
                <a:tab pos="5243513" algn="l"/>
              </a:tabLst>
              <a:defRPr sz="2900" b="1">
                <a:solidFill>
                  <a:srgbClr val="7AB800"/>
                </a:solidFill>
                <a:latin typeface="Arial" charset="0"/>
              </a:defRPr>
            </a:lvl5pPr>
            <a:lvl6pPr marL="1273175" indent="-815975" algn="l" defTabSz="512763" rtl="0" fontAlgn="base">
              <a:spcBef>
                <a:spcPct val="0"/>
              </a:spcBef>
              <a:spcAft>
                <a:spcPct val="0"/>
              </a:spcAft>
              <a:buSzPct val="30000"/>
              <a:buBlip>
                <a:blip r:embed="rId2"/>
              </a:buBlip>
              <a:tabLst>
                <a:tab pos="806450" algn="l"/>
                <a:tab pos="1141413" algn="l"/>
                <a:tab pos="5243513" algn="l"/>
              </a:tabLst>
              <a:defRPr sz="2900" b="1">
                <a:solidFill>
                  <a:srgbClr val="7AB800"/>
                </a:solidFill>
                <a:latin typeface="Arial" charset="0"/>
              </a:defRPr>
            </a:lvl6pPr>
            <a:lvl7pPr marL="1730375" indent="-815975" algn="l" defTabSz="512763" rtl="0" fontAlgn="base">
              <a:spcBef>
                <a:spcPct val="0"/>
              </a:spcBef>
              <a:spcAft>
                <a:spcPct val="0"/>
              </a:spcAft>
              <a:buSzPct val="30000"/>
              <a:buBlip>
                <a:blip r:embed="rId2"/>
              </a:buBlip>
              <a:tabLst>
                <a:tab pos="806450" algn="l"/>
                <a:tab pos="1141413" algn="l"/>
                <a:tab pos="5243513" algn="l"/>
              </a:tabLst>
              <a:defRPr sz="2900" b="1">
                <a:solidFill>
                  <a:srgbClr val="7AB800"/>
                </a:solidFill>
                <a:latin typeface="Arial" charset="0"/>
              </a:defRPr>
            </a:lvl7pPr>
            <a:lvl8pPr marL="2187575" indent="-815975" algn="l" defTabSz="512763" rtl="0" fontAlgn="base">
              <a:spcBef>
                <a:spcPct val="0"/>
              </a:spcBef>
              <a:spcAft>
                <a:spcPct val="0"/>
              </a:spcAft>
              <a:buSzPct val="30000"/>
              <a:buBlip>
                <a:blip r:embed="rId2"/>
              </a:buBlip>
              <a:tabLst>
                <a:tab pos="806450" algn="l"/>
                <a:tab pos="1141413" algn="l"/>
                <a:tab pos="5243513" algn="l"/>
              </a:tabLst>
              <a:defRPr sz="2900" b="1">
                <a:solidFill>
                  <a:srgbClr val="7AB800"/>
                </a:solidFill>
                <a:latin typeface="Arial" charset="0"/>
              </a:defRPr>
            </a:lvl8pPr>
            <a:lvl9pPr marL="2644775" indent="-815975" algn="l" defTabSz="512763" rtl="0" fontAlgn="base">
              <a:spcBef>
                <a:spcPct val="0"/>
              </a:spcBef>
              <a:spcAft>
                <a:spcPct val="0"/>
              </a:spcAft>
              <a:buSzPct val="30000"/>
              <a:buBlip>
                <a:blip r:embed="rId2"/>
              </a:buBlip>
              <a:tabLst>
                <a:tab pos="806450" algn="l"/>
                <a:tab pos="1141413" algn="l"/>
                <a:tab pos="5243513" algn="l"/>
              </a:tabLst>
              <a:defRPr sz="2900" b="1">
                <a:solidFill>
                  <a:srgbClr val="7AB800"/>
                </a:solidFill>
                <a:latin typeface="Arial" charset="0"/>
              </a:defRPr>
            </a:lvl9pPr>
          </a:lstStyle>
          <a:p>
            <a:r>
              <a:rPr lang="fr-FR" altLang="fr-FR" sz="3600" kern="0" dirty="0" smtClean="0">
                <a:solidFill>
                  <a:srgbClr val="92D050"/>
                </a:solidFill>
              </a:rPr>
              <a:t>Canicule   </a:t>
            </a:r>
            <a:r>
              <a:rPr lang="fr-FR" altLang="fr-FR" sz="3600" kern="0" dirty="0" smtClean="0"/>
              <a:t/>
            </a:r>
            <a:br>
              <a:rPr lang="fr-FR" altLang="fr-FR" sz="3600" kern="0" dirty="0" smtClean="0"/>
            </a:br>
            <a:endParaRPr lang="fr-FR" altLang="fr-FR" sz="3600" kern="0" dirty="0" smtClean="0"/>
          </a:p>
        </p:txBody>
      </p:sp>
      <p:pic>
        <p:nvPicPr>
          <p:cNvPr id="4" name="Picture 6" descr="D:\MARIE LAURE\TRAVAIL 2017\logos\Images Canicule\depliant canicu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4990" y="1026941"/>
            <a:ext cx="9254930" cy="490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92913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4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36501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05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36501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761" y="-1"/>
            <a:ext cx="11330239"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36501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222032"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36501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5140" y="750943"/>
            <a:ext cx="7425203" cy="5331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98622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s://solidarites-sante.gouv.fr/IMG/png/vignette_affiche_ehp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6457" y="0"/>
            <a:ext cx="6255657" cy="6816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422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D:\MARIE LAURE\TRAVAIL 2017\logos\Images Canicule\canicule dépliant 840x59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059" y="0"/>
            <a:ext cx="10778630" cy="607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6765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idx="4294967295"/>
          </p:nvPr>
        </p:nvSpPr>
        <p:spPr>
          <a:xfrm>
            <a:off x="449943" y="307749"/>
            <a:ext cx="10871200" cy="851392"/>
          </a:xfrm>
        </p:spPr>
        <p:txBody>
          <a:bodyPr/>
          <a:lstStyle/>
          <a:p>
            <a:r>
              <a:rPr lang="fr-FR" altLang="fr-FR" sz="3600" dirty="0">
                <a:solidFill>
                  <a:srgbClr val="92D050"/>
                </a:solidFill>
              </a:rPr>
              <a:t>Vigilance météorologique  </a:t>
            </a:r>
            <a:r>
              <a:rPr lang="fr-FR" altLang="fr-FR" sz="3600" dirty="0"/>
              <a:t/>
            </a:r>
            <a:br>
              <a:rPr lang="fr-FR" altLang="fr-FR" sz="3600" dirty="0"/>
            </a:br>
            <a:endParaRPr lang="fr-FR" altLang="fr-FR" sz="3600" dirty="0" smtClean="0"/>
          </a:p>
        </p:txBody>
      </p:sp>
      <p:sp>
        <p:nvSpPr>
          <p:cNvPr id="19459" name="Rectangle 3"/>
          <p:cNvSpPr>
            <a:spLocks noGrp="1"/>
          </p:cNvSpPr>
          <p:nvPr>
            <p:ph type="body" idx="4294967295"/>
          </p:nvPr>
        </p:nvSpPr>
        <p:spPr>
          <a:xfrm>
            <a:off x="464458" y="1039266"/>
            <a:ext cx="11727542" cy="4525962"/>
          </a:xfrm>
        </p:spPr>
        <p:txBody>
          <a:bodyPr/>
          <a:lstStyle/>
          <a:p>
            <a:pPr marL="0" indent="0">
              <a:buNone/>
            </a:pPr>
            <a:r>
              <a:rPr lang="fr-FR" altLang="fr-FR" sz="2400" dirty="0" smtClean="0"/>
              <a:t>Météo France, l’Institut de veille sanitaire en lien avec la DGS veillent et alertent quotidiennement sur les risques de survenue de fortes chaleurs. </a:t>
            </a:r>
          </a:p>
          <a:p>
            <a:pPr>
              <a:buFont typeface="Wingdings" pitchFamily="2" charset="2"/>
              <a:buNone/>
            </a:pPr>
            <a:r>
              <a:rPr lang="fr-FR" altLang="fr-FR" sz="2400" dirty="0" smtClean="0"/>
              <a:t>La carte de France météorologique signale dans les 24 h à venir si un danger</a:t>
            </a:r>
          </a:p>
          <a:p>
            <a:pPr>
              <a:buFont typeface="Wingdings" pitchFamily="2" charset="2"/>
              <a:buNone/>
            </a:pPr>
            <a:r>
              <a:rPr lang="fr-FR" altLang="fr-FR" sz="2400" dirty="0" smtClean="0"/>
              <a:t>Météorologique menace. Cette carte s’adresse à l’ensemble de la population, </a:t>
            </a:r>
          </a:p>
          <a:p>
            <a:pPr>
              <a:buFont typeface="Wingdings" pitchFamily="2" charset="2"/>
              <a:buNone/>
            </a:pPr>
            <a:r>
              <a:rPr lang="fr-FR" altLang="fr-FR" sz="2400" dirty="0" smtClean="0"/>
              <a:t>elle est réactualisée 2 fois par jour à 6h et 16h.</a:t>
            </a:r>
          </a:p>
          <a:p>
            <a:pPr>
              <a:buFont typeface="Wingdings" pitchFamily="2" charset="2"/>
              <a:buNone/>
            </a:pPr>
            <a:endParaRPr lang="fr-FR" altLang="fr-FR" sz="2400" dirty="0" smtClean="0"/>
          </a:p>
          <a:p>
            <a:pPr>
              <a:buFont typeface="Wingdings" pitchFamily="2" charset="2"/>
              <a:buNone/>
            </a:pPr>
            <a:r>
              <a:rPr lang="fr-FR" altLang="fr-FR" sz="2400" dirty="0" smtClean="0"/>
              <a:t>4 couleurs indiquent le niveau de vigilance nécessaire: </a:t>
            </a:r>
            <a:r>
              <a:rPr lang="fr-FR" altLang="fr-FR" sz="2400" b="1" dirty="0" smtClean="0">
                <a:solidFill>
                  <a:srgbClr val="00B050"/>
                </a:solidFill>
              </a:rPr>
              <a:t>vert</a:t>
            </a:r>
            <a:r>
              <a:rPr lang="fr-FR" altLang="fr-FR" sz="2400" dirty="0" smtClean="0"/>
              <a:t>, </a:t>
            </a:r>
            <a:r>
              <a:rPr lang="fr-FR" altLang="fr-FR" sz="2400" b="1" dirty="0" smtClean="0">
                <a:solidFill>
                  <a:srgbClr val="FFFF00"/>
                </a:solidFill>
              </a:rPr>
              <a:t>jaune</a:t>
            </a:r>
            <a:r>
              <a:rPr lang="fr-FR" altLang="fr-FR" sz="2400" dirty="0" smtClean="0"/>
              <a:t>, </a:t>
            </a:r>
            <a:r>
              <a:rPr lang="fr-FR" altLang="fr-FR" sz="2400" b="1" dirty="0" smtClean="0">
                <a:solidFill>
                  <a:srgbClr val="FFC000"/>
                </a:solidFill>
              </a:rPr>
              <a:t>orange</a:t>
            </a:r>
            <a:r>
              <a:rPr lang="fr-FR" altLang="fr-FR" sz="2400" dirty="0" smtClean="0"/>
              <a:t>, </a:t>
            </a:r>
            <a:r>
              <a:rPr lang="fr-FR" altLang="fr-FR" sz="2400" b="1" dirty="0" smtClean="0">
                <a:solidFill>
                  <a:srgbClr val="FF0000"/>
                </a:solidFill>
              </a:rPr>
              <a:t>rouge</a:t>
            </a:r>
            <a:r>
              <a:rPr lang="fr-FR" altLang="fr-FR" sz="2400" dirty="0" smtClean="0"/>
              <a:t>.</a:t>
            </a:r>
          </a:p>
          <a:p>
            <a:pPr>
              <a:buFont typeface="Wingdings" pitchFamily="2" charset="2"/>
              <a:buNone/>
            </a:pPr>
            <a:endParaRPr lang="fr-FR" altLang="fr-FR" sz="2400" dirty="0">
              <a:solidFill>
                <a:schemeClr val="hlink"/>
              </a:solidFill>
            </a:endParaRPr>
          </a:p>
          <a:p>
            <a:pPr>
              <a:buFont typeface="Wingdings" pitchFamily="2" charset="2"/>
              <a:buNone/>
            </a:pPr>
            <a:r>
              <a:rPr lang="fr-FR" altLang="fr-FR" sz="2400" dirty="0" smtClean="0">
                <a:solidFill>
                  <a:schemeClr val="hlink"/>
                </a:solidFill>
              </a:rPr>
              <a:t>http://vigilance.meteofrance.com</a:t>
            </a:r>
            <a:endParaRPr lang="fr-FR" altLang="fr-FR" sz="2400" dirty="0" smtClean="0"/>
          </a:p>
          <a:p>
            <a:pPr>
              <a:buFont typeface="Wingdings" pitchFamily="2" charset="2"/>
              <a:buNone/>
            </a:pPr>
            <a:endParaRPr lang="fr-FR" altLang="fr-FR" dirty="0" smtClean="0"/>
          </a:p>
        </p:txBody>
      </p:sp>
    </p:spTree>
    <p:extLst>
      <p:ext uri="{BB962C8B-B14F-4D97-AF65-F5344CB8AC3E}">
        <p14:creationId xmlns:p14="http://schemas.microsoft.com/office/powerpoint/2010/main" val="2821173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p:cNvSpPr>
          <p:nvPr>
            <p:ph type="title" idx="4294967295"/>
          </p:nvPr>
        </p:nvSpPr>
        <p:spPr>
          <a:xfrm>
            <a:off x="406400" y="220663"/>
            <a:ext cx="10871200" cy="717488"/>
          </a:xfrm>
        </p:spPr>
        <p:txBody>
          <a:bodyPr/>
          <a:lstStyle/>
          <a:p>
            <a:r>
              <a:rPr lang="fr-FR" altLang="fr-FR" sz="3600" dirty="0" smtClean="0"/>
              <a:t>Vigilance météorologique </a:t>
            </a:r>
            <a:endParaRPr lang="fr-FR" altLang="fr-FR" dirty="0" smtClean="0"/>
          </a:p>
        </p:txBody>
      </p:sp>
      <p:sp>
        <p:nvSpPr>
          <p:cNvPr id="20483" name="Rectangle 7"/>
          <p:cNvSpPr>
            <a:spLocks noChangeArrowheads="1"/>
          </p:cNvSpPr>
          <p:nvPr/>
        </p:nvSpPr>
        <p:spPr bwMode="auto">
          <a:xfrm>
            <a:off x="6553200" y="1790701"/>
            <a:ext cx="5410200" cy="3228975"/>
          </a:xfrm>
          <a:prstGeom prst="rect">
            <a:avLst/>
          </a:prstGeom>
          <a:noFill/>
          <a:ln>
            <a:noFill/>
          </a:ln>
          <a:effectLst/>
          <a:extLst>
            <a:ext uri="{909E8E84-426E-40DD-AFC4-6F175D3DCCD1}">
              <a14:hiddenFill xmlns:a14="http://schemas.microsoft.com/office/drawing/2010/main">
                <a:solidFill>
                  <a:srgbClr val="37A09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pitchFamily="2" charset="2"/>
              <a:buChar char="u"/>
              <a:defRPr sz="3200" b="1">
                <a:solidFill>
                  <a:srgbClr val="5D7096"/>
                </a:solidFill>
                <a:latin typeface="Trebuchet MS" pitchFamily="34" charset="0"/>
              </a:defRPr>
            </a:lvl1pPr>
            <a:lvl2pPr marL="742950" indent="-285750" eaLnBrk="0" hangingPunct="0">
              <a:spcBef>
                <a:spcPct val="20000"/>
              </a:spcBef>
              <a:buFont typeface="Wingdings" pitchFamily="2" charset="2"/>
              <a:buChar char="§"/>
              <a:defRPr sz="2800">
                <a:solidFill>
                  <a:srgbClr val="5D7096"/>
                </a:solidFill>
                <a:latin typeface="Trebuchet MS" pitchFamily="34" charset="0"/>
              </a:defRPr>
            </a:lvl2pPr>
            <a:lvl3pPr marL="1143000" indent="-228600" eaLnBrk="0" hangingPunct="0">
              <a:spcBef>
                <a:spcPct val="20000"/>
              </a:spcBef>
              <a:buFont typeface="Arial" charset="0"/>
              <a:buChar char="•"/>
              <a:defRPr sz="2400">
                <a:solidFill>
                  <a:srgbClr val="5D7096"/>
                </a:solidFill>
                <a:latin typeface="Trebuchet MS" pitchFamily="34" charset="0"/>
              </a:defRPr>
            </a:lvl3pPr>
            <a:lvl4pPr marL="1600200" indent="-228600" eaLnBrk="0" hangingPunct="0">
              <a:spcBef>
                <a:spcPct val="20000"/>
              </a:spcBef>
              <a:buFont typeface="Arial" charset="0"/>
              <a:buChar char="–"/>
              <a:defRPr sz="2000">
                <a:solidFill>
                  <a:srgbClr val="000090"/>
                </a:solidFill>
                <a:latin typeface="Trebuchet MS" pitchFamily="34" charset="0"/>
              </a:defRPr>
            </a:lvl4pPr>
            <a:lvl5pPr marL="2057400" indent="-228600" eaLnBrk="0" hangingPunct="0">
              <a:spcBef>
                <a:spcPct val="20000"/>
              </a:spcBef>
              <a:buFont typeface="Arial" charset="0"/>
              <a:buChar char="»"/>
              <a:defRPr sz="2000">
                <a:solidFill>
                  <a:srgbClr val="000090"/>
                </a:solidFill>
                <a:latin typeface="Trebuchet MS" pitchFamily="34" charset="0"/>
              </a:defRPr>
            </a:lvl5pPr>
            <a:lvl6pPr marL="2514600" indent="-228600" defTabSz="457200" eaLnBrk="0" fontAlgn="base" hangingPunct="0">
              <a:spcBef>
                <a:spcPct val="20000"/>
              </a:spcBef>
              <a:spcAft>
                <a:spcPct val="0"/>
              </a:spcAft>
              <a:buFont typeface="Arial" charset="0"/>
              <a:buChar char="»"/>
              <a:defRPr sz="2000">
                <a:solidFill>
                  <a:srgbClr val="000090"/>
                </a:solidFill>
                <a:latin typeface="Trebuchet MS" pitchFamily="34" charset="0"/>
              </a:defRPr>
            </a:lvl6pPr>
            <a:lvl7pPr marL="2971800" indent="-228600" defTabSz="457200" eaLnBrk="0" fontAlgn="base" hangingPunct="0">
              <a:spcBef>
                <a:spcPct val="20000"/>
              </a:spcBef>
              <a:spcAft>
                <a:spcPct val="0"/>
              </a:spcAft>
              <a:buFont typeface="Arial" charset="0"/>
              <a:buChar char="»"/>
              <a:defRPr sz="2000">
                <a:solidFill>
                  <a:srgbClr val="000090"/>
                </a:solidFill>
                <a:latin typeface="Trebuchet MS" pitchFamily="34" charset="0"/>
              </a:defRPr>
            </a:lvl7pPr>
            <a:lvl8pPr marL="3429000" indent="-228600" defTabSz="457200" eaLnBrk="0" fontAlgn="base" hangingPunct="0">
              <a:spcBef>
                <a:spcPct val="20000"/>
              </a:spcBef>
              <a:spcAft>
                <a:spcPct val="0"/>
              </a:spcAft>
              <a:buFont typeface="Arial" charset="0"/>
              <a:buChar char="»"/>
              <a:defRPr sz="2000">
                <a:solidFill>
                  <a:srgbClr val="000090"/>
                </a:solidFill>
                <a:latin typeface="Trebuchet MS" pitchFamily="34" charset="0"/>
              </a:defRPr>
            </a:lvl8pPr>
            <a:lvl9pPr marL="3886200" indent="-228600" defTabSz="457200" eaLnBrk="0" fontAlgn="base" hangingPunct="0">
              <a:spcBef>
                <a:spcPct val="20000"/>
              </a:spcBef>
              <a:spcAft>
                <a:spcPct val="0"/>
              </a:spcAft>
              <a:buFont typeface="Arial" charset="0"/>
              <a:buChar char="»"/>
              <a:defRPr sz="2000">
                <a:solidFill>
                  <a:srgbClr val="000090"/>
                </a:solidFill>
                <a:latin typeface="Trebuchet MS" pitchFamily="34" charset="0"/>
              </a:defRPr>
            </a:lvl9pPr>
          </a:lstStyle>
          <a:p>
            <a:pPr eaLnBrk="1" hangingPunct="1">
              <a:spcBef>
                <a:spcPct val="0"/>
              </a:spcBef>
              <a:buFontTx/>
              <a:buNone/>
            </a:pPr>
            <a:endParaRPr lang="fr-FR" altLang="fr-FR" sz="1800" b="0">
              <a:solidFill>
                <a:schemeClr val="tx1"/>
              </a:solidFill>
              <a:latin typeface="Arial" charset="0"/>
            </a:endParaRPr>
          </a:p>
        </p:txBody>
      </p:sp>
      <p:sp>
        <p:nvSpPr>
          <p:cNvPr id="20484" name="Text Box 9"/>
          <p:cNvSpPr txBox="1">
            <a:spLocks noChangeArrowheads="1"/>
          </p:cNvSpPr>
          <p:nvPr/>
        </p:nvSpPr>
        <p:spPr bwMode="auto">
          <a:xfrm>
            <a:off x="6718301" y="1790701"/>
            <a:ext cx="5245100" cy="366713"/>
          </a:xfrm>
          <a:prstGeom prst="rect">
            <a:avLst/>
          </a:prstGeom>
          <a:noFill/>
          <a:ln>
            <a:noFill/>
          </a:ln>
          <a:effectLst/>
          <a:extLst>
            <a:ext uri="{909E8E84-426E-40DD-AFC4-6F175D3DCCD1}">
              <a14:hiddenFill xmlns:a14="http://schemas.microsoft.com/office/drawing/2010/main">
                <a:solidFill>
                  <a:srgbClr val="37A09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u"/>
              <a:defRPr sz="3200" b="1">
                <a:solidFill>
                  <a:srgbClr val="5D7096"/>
                </a:solidFill>
                <a:latin typeface="Trebuchet MS" pitchFamily="34" charset="0"/>
              </a:defRPr>
            </a:lvl1pPr>
            <a:lvl2pPr marL="742950" indent="-285750" eaLnBrk="0" hangingPunct="0">
              <a:spcBef>
                <a:spcPct val="20000"/>
              </a:spcBef>
              <a:buFont typeface="Wingdings" pitchFamily="2" charset="2"/>
              <a:buChar char="§"/>
              <a:defRPr sz="2800">
                <a:solidFill>
                  <a:srgbClr val="5D7096"/>
                </a:solidFill>
                <a:latin typeface="Trebuchet MS" pitchFamily="34" charset="0"/>
              </a:defRPr>
            </a:lvl2pPr>
            <a:lvl3pPr marL="1143000" indent="-228600" eaLnBrk="0" hangingPunct="0">
              <a:spcBef>
                <a:spcPct val="20000"/>
              </a:spcBef>
              <a:buFont typeface="Arial" charset="0"/>
              <a:buChar char="•"/>
              <a:defRPr sz="2400">
                <a:solidFill>
                  <a:srgbClr val="5D7096"/>
                </a:solidFill>
                <a:latin typeface="Trebuchet MS" pitchFamily="34" charset="0"/>
              </a:defRPr>
            </a:lvl3pPr>
            <a:lvl4pPr marL="1600200" indent="-228600" eaLnBrk="0" hangingPunct="0">
              <a:spcBef>
                <a:spcPct val="20000"/>
              </a:spcBef>
              <a:buFont typeface="Arial" charset="0"/>
              <a:buChar char="–"/>
              <a:defRPr sz="2000">
                <a:solidFill>
                  <a:srgbClr val="000090"/>
                </a:solidFill>
                <a:latin typeface="Trebuchet MS" pitchFamily="34" charset="0"/>
              </a:defRPr>
            </a:lvl4pPr>
            <a:lvl5pPr marL="2057400" indent="-228600" eaLnBrk="0" hangingPunct="0">
              <a:spcBef>
                <a:spcPct val="20000"/>
              </a:spcBef>
              <a:buFont typeface="Arial" charset="0"/>
              <a:buChar char="»"/>
              <a:defRPr sz="2000">
                <a:solidFill>
                  <a:srgbClr val="000090"/>
                </a:solidFill>
                <a:latin typeface="Trebuchet MS" pitchFamily="34" charset="0"/>
              </a:defRPr>
            </a:lvl5pPr>
            <a:lvl6pPr marL="2514600" indent="-228600" defTabSz="457200" eaLnBrk="0" fontAlgn="base" hangingPunct="0">
              <a:spcBef>
                <a:spcPct val="20000"/>
              </a:spcBef>
              <a:spcAft>
                <a:spcPct val="0"/>
              </a:spcAft>
              <a:buFont typeface="Arial" charset="0"/>
              <a:buChar char="»"/>
              <a:defRPr sz="2000">
                <a:solidFill>
                  <a:srgbClr val="000090"/>
                </a:solidFill>
                <a:latin typeface="Trebuchet MS" pitchFamily="34" charset="0"/>
              </a:defRPr>
            </a:lvl6pPr>
            <a:lvl7pPr marL="2971800" indent="-228600" defTabSz="457200" eaLnBrk="0" fontAlgn="base" hangingPunct="0">
              <a:spcBef>
                <a:spcPct val="20000"/>
              </a:spcBef>
              <a:spcAft>
                <a:spcPct val="0"/>
              </a:spcAft>
              <a:buFont typeface="Arial" charset="0"/>
              <a:buChar char="»"/>
              <a:defRPr sz="2000">
                <a:solidFill>
                  <a:srgbClr val="000090"/>
                </a:solidFill>
                <a:latin typeface="Trebuchet MS" pitchFamily="34" charset="0"/>
              </a:defRPr>
            </a:lvl7pPr>
            <a:lvl8pPr marL="3429000" indent="-228600" defTabSz="457200" eaLnBrk="0" fontAlgn="base" hangingPunct="0">
              <a:spcBef>
                <a:spcPct val="20000"/>
              </a:spcBef>
              <a:spcAft>
                <a:spcPct val="0"/>
              </a:spcAft>
              <a:buFont typeface="Arial" charset="0"/>
              <a:buChar char="»"/>
              <a:defRPr sz="2000">
                <a:solidFill>
                  <a:srgbClr val="000090"/>
                </a:solidFill>
                <a:latin typeface="Trebuchet MS" pitchFamily="34" charset="0"/>
              </a:defRPr>
            </a:lvl8pPr>
            <a:lvl9pPr marL="3886200" indent="-228600" defTabSz="457200" eaLnBrk="0" fontAlgn="base" hangingPunct="0">
              <a:spcBef>
                <a:spcPct val="20000"/>
              </a:spcBef>
              <a:spcAft>
                <a:spcPct val="0"/>
              </a:spcAft>
              <a:buFont typeface="Arial" charset="0"/>
              <a:buChar char="»"/>
              <a:defRPr sz="2000">
                <a:solidFill>
                  <a:srgbClr val="000090"/>
                </a:solidFill>
                <a:latin typeface="Trebuchet MS" pitchFamily="34" charset="0"/>
              </a:defRPr>
            </a:lvl9pPr>
          </a:lstStyle>
          <a:p>
            <a:pPr eaLnBrk="1" hangingPunct="1">
              <a:spcBef>
                <a:spcPct val="50000"/>
              </a:spcBef>
              <a:buFontTx/>
              <a:buNone/>
            </a:pPr>
            <a:endParaRPr lang="fr-FR" altLang="fr-FR" sz="1800" b="0">
              <a:solidFill>
                <a:schemeClr val="tx1"/>
              </a:solidFill>
              <a:latin typeface="Arial" charset="0"/>
            </a:endParaRPr>
          </a:p>
        </p:txBody>
      </p:sp>
      <p:pic>
        <p:nvPicPr>
          <p:cNvPr id="20485" name="Picture 14" descr="D:\MARIE LAURE\TRAVAIL 2017\logos\Images Canicule\cliquez-sur-la-carte-pour-l-agran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1" y="1417638"/>
            <a:ext cx="11163300" cy="473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8258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idx="4294967295"/>
          </p:nvPr>
        </p:nvSpPr>
        <p:spPr>
          <a:xfrm>
            <a:off x="452384" y="53920"/>
            <a:ext cx="10871200" cy="892011"/>
          </a:xfrm>
        </p:spPr>
        <p:txBody>
          <a:bodyPr/>
          <a:lstStyle/>
          <a:p>
            <a:r>
              <a:rPr lang="fr-FR" altLang="fr-FR" sz="3600" dirty="0" smtClean="0"/>
              <a:t>Plan national canicule </a:t>
            </a:r>
          </a:p>
        </p:txBody>
      </p:sp>
      <p:sp>
        <p:nvSpPr>
          <p:cNvPr id="21507" name="Text Box 4"/>
          <p:cNvSpPr txBox="1">
            <a:spLocks noChangeArrowheads="1"/>
          </p:cNvSpPr>
          <p:nvPr/>
        </p:nvSpPr>
        <p:spPr bwMode="auto">
          <a:xfrm>
            <a:off x="9105901" y="2343151"/>
            <a:ext cx="2476500" cy="366713"/>
          </a:xfrm>
          <a:prstGeom prst="rect">
            <a:avLst/>
          </a:prstGeom>
          <a:noFill/>
          <a:ln>
            <a:noFill/>
          </a:ln>
          <a:effectLst/>
          <a:extLst>
            <a:ext uri="{909E8E84-426E-40DD-AFC4-6F175D3DCCD1}">
              <a14:hiddenFill xmlns:a14="http://schemas.microsoft.com/office/drawing/2010/main">
                <a:solidFill>
                  <a:srgbClr val="37A09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u"/>
              <a:defRPr sz="3200" b="1">
                <a:solidFill>
                  <a:srgbClr val="5D7096"/>
                </a:solidFill>
                <a:latin typeface="Trebuchet MS" pitchFamily="34" charset="0"/>
              </a:defRPr>
            </a:lvl1pPr>
            <a:lvl2pPr marL="742950" indent="-285750" eaLnBrk="0" hangingPunct="0">
              <a:spcBef>
                <a:spcPct val="20000"/>
              </a:spcBef>
              <a:buFont typeface="Wingdings" pitchFamily="2" charset="2"/>
              <a:buChar char="§"/>
              <a:defRPr sz="2800">
                <a:solidFill>
                  <a:srgbClr val="5D7096"/>
                </a:solidFill>
                <a:latin typeface="Trebuchet MS" pitchFamily="34" charset="0"/>
              </a:defRPr>
            </a:lvl2pPr>
            <a:lvl3pPr marL="1143000" indent="-228600" eaLnBrk="0" hangingPunct="0">
              <a:spcBef>
                <a:spcPct val="20000"/>
              </a:spcBef>
              <a:buFont typeface="Arial" charset="0"/>
              <a:buChar char="•"/>
              <a:defRPr sz="2400">
                <a:solidFill>
                  <a:srgbClr val="5D7096"/>
                </a:solidFill>
                <a:latin typeface="Trebuchet MS" pitchFamily="34" charset="0"/>
              </a:defRPr>
            </a:lvl3pPr>
            <a:lvl4pPr marL="1600200" indent="-228600" eaLnBrk="0" hangingPunct="0">
              <a:spcBef>
                <a:spcPct val="20000"/>
              </a:spcBef>
              <a:buFont typeface="Arial" charset="0"/>
              <a:buChar char="–"/>
              <a:defRPr sz="2000">
                <a:solidFill>
                  <a:srgbClr val="000090"/>
                </a:solidFill>
                <a:latin typeface="Trebuchet MS" pitchFamily="34" charset="0"/>
              </a:defRPr>
            </a:lvl4pPr>
            <a:lvl5pPr marL="2057400" indent="-228600" eaLnBrk="0" hangingPunct="0">
              <a:spcBef>
                <a:spcPct val="20000"/>
              </a:spcBef>
              <a:buFont typeface="Arial" charset="0"/>
              <a:buChar char="»"/>
              <a:defRPr sz="2000">
                <a:solidFill>
                  <a:srgbClr val="000090"/>
                </a:solidFill>
                <a:latin typeface="Trebuchet MS" pitchFamily="34" charset="0"/>
              </a:defRPr>
            </a:lvl5pPr>
            <a:lvl6pPr marL="2514600" indent="-228600" defTabSz="457200" eaLnBrk="0" fontAlgn="base" hangingPunct="0">
              <a:spcBef>
                <a:spcPct val="20000"/>
              </a:spcBef>
              <a:spcAft>
                <a:spcPct val="0"/>
              </a:spcAft>
              <a:buFont typeface="Arial" charset="0"/>
              <a:buChar char="»"/>
              <a:defRPr sz="2000">
                <a:solidFill>
                  <a:srgbClr val="000090"/>
                </a:solidFill>
                <a:latin typeface="Trebuchet MS" pitchFamily="34" charset="0"/>
              </a:defRPr>
            </a:lvl6pPr>
            <a:lvl7pPr marL="2971800" indent="-228600" defTabSz="457200" eaLnBrk="0" fontAlgn="base" hangingPunct="0">
              <a:spcBef>
                <a:spcPct val="20000"/>
              </a:spcBef>
              <a:spcAft>
                <a:spcPct val="0"/>
              </a:spcAft>
              <a:buFont typeface="Arial" charset="0"/>
              <a:buChar char="»"/>
              <a:defRPr sz="2000">
                <a:solidFill>
                  <a:srgbClr val="000090"/>
                </a:solidFill>
                <a:latin typeface="Trebuchet MS" pitchFamily="34" charset="0"/>
              </a:defRPr>
            </a:lvl7pPr>
            <a:lvl8pPr marL="3429000" indent="-228600" defTabSz="457200" eaLnBrk="0" fontAlgn="base" hangingPunct="0">
              <a:spcBef>
                <a:spcPct val="20000"/>
              </a:spcBef>
              <a:spcAft>
                <a:spcPct val="0"/>
              </a:spcAft>
              <a:buFont typeface="Arial" charset="0"/>
              <a:buChar char="»"/>
              <a:defRPr sz="2000">
                <a:solidFill>
                  <a:srgbClr val="000090"/>
                </a:solidFill>
                <a:latin typeface="Trebuchet MS" pitchFamily="34" charset="0"/>
              </a:defRPr>
            </a:lvl8pPr>
            <a:lvl9pPr marL="3886200" indent="-228600" defTabSz="457200" eaLnBrk="0" fontAlgn="base" hangingPunct="0">
              <a:spcBef>
                <a:spcPct val="20000"/>
              </a:spcBef>
              <a:spcAft>
                <a:spcPct val="0"/>
              </a:spcAft>
              <a:buFont typeface="Arial" charset="0"/>
              <a:buChar char="»"/>
              <a:defRPr sz="2000">
                <a:solidFill>
                  <a:srgbClr val="000090"/>
                </a:solidFill>
                <a:latin typeface="Trebuchet MS" pitchFamily="34" charset="0"/>
              </a:defRPr>
            </a:lvl9pPr>
          </a:lstStyle>
          <a:p>
            <a:pPr eaLnBrk="1" hangingPunct="1">
              <a:spcBef>
                <a:spcPct val="50000"/>
              </a:spcBef>
              <a:buFontTx/>
              <a:buNone/>
            </a:pPr>
            <a:endParaRPr lang="fr-FR" altLang="fr-FR" sz="1800" b="0">
              <a:solidFill>
                <a:schemeClr val="tx1"/>
              </a:solidFill>
              <a:latin typeface="Arial" charset="0"/>
            </a:endParaRPr>
          </a:p>
        </p:txBody>
      </p:sp>
      <p:sp>
        <p:nvSpPr>
          <p:cNvPr id="21508" name="Text Box 5"/>
          <p:cNvSpPr txBox="1">
            <a:spLocks noChangeArrowheads="1"/>
          </p:cNvSpPr>
          <p:nvPr/>
        </p:nvSpPr>
        <p:spPr bwMode="auto">
          <a:xfrm>
            <a:off x="725714" y="909869"/>
            <a:ext cx="10501086" cy="701675"/>
          </a:xfrm>
          <a:prstGeom prst="rect">
            <a:avLst/>
          </a:prstGeom>
          <a:noFill/>
          <a:ln>
            <a:noFill/>
          </a:ln>
          <a:effectLst/>
          <a:extLst>
            <a:ext uri="{909E8E84-426E-40DD-AFC4-6F175D3DCCD1}">
              <a14:hiddenFill xmlns:a14="http://schemas.microsoft.com/office/drawing/2010/main">
                <a:solidFill>
                  <a:srgbClr val="37A09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Wingdings" pitchFamily="2" charset="2"/>
              <a:buChar char="u"/>
              <a:defRPr sz="3200" b="1">
                <a:solidFill>
                  <a:srgbClr val="5D7096"/>
                </a:solidFill>
                <a:latin typeface="Trebuchet MS" pitchFamily="34" charset="0"/>
              </a:defRPr>
            </a:lvl1pPr>
            <a:lvl2pPr marL="742950" indent="-285750" eaLnBrk="0" hangingPunct="0">
              <a:spcBef>
                <a:spcPct val="20000"/>
              </a:spcBef>
              <a:buFont typeface="Wingdings" pitchFamily="2" charset="2"/>
              <a:buChar char="§"/>
              <a:defRPr sz="2800">
                <a:solidFill>
                  <a:srgbClr val="5D7096"/>
                </a:solidFill>
                <a:latin typeface="Trebuchet MS" pitchFamily="34" charset="0"/>
              </a:defRPr>
            </a:lvl2pPr>
            <a:lvl3pPr marL="1143000" indent="-228600" eaLnBrk="0" hangingPunct="0">
              <a:spcBef>
                <a:spcPct val="20000"/>
              </a:spcBef>
              <a:buFont typeface="Arial" charset="0"/>
              <a:buChar char="•"/>
              <a:defRPr sz="2400">
                <a:solidFill>
                  <a:srgbClr val="5D7096"/>
                </a:solidFill>
                <a:latin typeface="Trebuchet MS" pitchFamily="34" charset="0"/>
              </a:defRPr>
            </a:lvl3pPr>
            <a:lvl4pPr marL="1600200" indent="-228600" eaLnBrk="0" hangingPunct="0">
              <a:spcBef>
                <a:spcPct val="20000"/>
              </a:spcBef>
              <a:buFont typeface="Arial" charset="0"/>
              <a:buChar char="–"/>
              <a:defRPr sz="2000">
                <a:solidFill>
                  <a:srgbClr val="000090"/>
                </a:solidFill>
                <a:latin typeface="Trebuchet MS" pitchFamily="34" charset="0"/>
              </a:defRPr>
            </a:lvl4pPr>
            <a:lvl5pPr marL="2057400" indent="-228600" eaLnBrk="0" hangingPunct="0">
              <a:spcBef>
                <a:spcPct val="20000"/>
              </a:spcBef>
              <a:buFont typeface="Arial" charset="0"/>
              <a:buChar char="»"/>
              <a:defRPr sz="2000">
                <a:solidFill>
                  <a:srgbClr val="000090"/>
                </a:solidFill>
                <a:latin typeface="Trebuchet MS" pitchFamily="34" charset="0"/>
              </a:defRPr>
            </a:lvl5pPr>
            <a:lvl6pPr marL="2514600" indent="-228600" defTabSz="457200" eaLnBrk="0" fontAlgn="base" hangingPunct="0">
              <a:spcBef>
                <a:spcPct val="20000"/>
              </a:spcBef>
              <a:spcAft>
                <a:spcPct val="0"/>
              </a:spcAft>
              <a:buFont typeface="Arial" charset="0"/>
              <a:buChar char="»"/>
              <a:defRPr sz="2000">
                <a:solidFill>
                  <a:srgbClr val="000090"/>
                </a:solidFill>
                <a:latin typeface="Trebuchet MS" pitchFamily="34" charset="0"/>
              </a:defRPr>
            </a:lvl6pPr>
            <a:lvl7pPr marL="2971800" indent="-228600" defTabSz="457200" eaLnBrk="0" fontAlgn="base" hangingPunct="0">
              <a:spcBef>
                <a:spcPct val="20000"/>
              </a:spcBef>
              <a:spcAft>
                <a:spcPct val="0"/>
              </a:spcAft>
              <a:buFont typeface="Arial" charset="0"/>
              <a:buChar char="»"/>
              <a:defRPr sz="2000">
                <a:solidFill>
                  <a:srgbClr val="000090"/>
                </a:solidFill>
                <a:latin typeface="Trebuchet MS" pitchFamily="34" charset="0"/>
              </a:defRPr>
            </a:lvl7pPr>
            <a:lvl8pPr marL="3429000" indent="-228600" defTabSz="457200" eaLnBrk="0" fontAlgn="base" hangingPunct="0">
              <a:spcBef>
                <a:spcPct val="20000"/>
              </a:spcBef>
              <a:spcAft>
                <a:spcPct val="0"/>
              </a:spcAft>
              <a:buFont typeface="Arial" charset="0"/>
              <a:buChar char="»"/>
              <a:defRPr sz="2000">
                <a:solidFill>
                  <a:srgbClr val="000090"/>
                </a:solidFill>
                <a:latin typeface="Trebuchet MS" pitchFamily="34" charset="0"/>
              </a:defRPr>
            </a:lvl8pPr>
            <a:lvl9pPr marL="3886200" indent="-228600" defTabSz="457200" eaLnBrk="0" fontAlgn="base" hangingPunct="0">
              <a:spcBef>
                <a:spcPct val="20000"/>
              </a:spcBef>
              <a:spcAft>
                <a:spcPct val="0"/>
              </a:spcAft>
              <a:buFont typeface="Arial" charset="0"/>
              <a:buChar char="»"/>
              <a:defRPr sz="2000">
                <a:solidFill>
                  <a:srgbClr val="000090"/>
                </a:solidFill>
                <a:latin typeface="Trebuchet MS" pitchFamily="34" charset="0"/>
              </a:defRPr>
            </a:lvl9pPr>
          </a:lstStyle>
          <a:p>
            <a:pPr algn="just" eaLnBrk="1" hangingPunct="1">
              <a:spcBef>
                <a:spcPct val="50000"/>
              </a:spcBef>
              <a:buFontTx/>
              <a:buNone/>
            </a:pPr>
            <a:r>
              <a:rPr lang="fr-FR" altLang="fr-FR" sz="2000" dirty="0">
                <a:solidFill>
                  <a:schemeClr val="tx2"/>
                </a:solidFill>
                <a:latin typeface="Arial" charset="0"/>
              </a:rPr>
              <a:t>Les diff</a:t>
            </a:r>
            <a:r>
              <a:rPr lang="fr-FR" altLang="fr-FR" sz="2000" dirty="0">
                <a:solidFill>
                  <a:schemeClr val="tx2"/>
                </a:solidFill>
                <a:latin typeface="Calibri" pitchFamily="34" charset="0"/>
              </a:rPr>
              <a:t>é</a:t>
            </a:r>
            <a:r>
              <a:rPr lang="fr-FR" altLang="fr-FR" sz="2000" dirty="0">
                <a:solidFill>
                  <a:schemeClr val="tx2"/>
                </a:solidFill>
                <a:latin typeface="Arial" charset="0"/>
              </a:rPr>
              <a:t>rents niveaux d</a:t>
            </a:r>
            <a:r>
              <a:rPr lang="fr-FR" altLang="fr-FR" sz="2000" dirty="0">
                <a:solidFill>
                  <a:schemeClr val="tx2"/>
                </a:solidFill>
                <a:latin typeface="Calibri" pitchFamily="34" charset="0"/>
              </a:rPr>
              <a:t> ’</a:t>
            </a:r>
            <a:r>
              <a:rPr lang="fr-FR" altLang="fr-FR" sz="2000" dirty="0">
                <a:solidFill>
                  <a:schemeClr val="tx2"/>
                </a:solidFill>
                <a:latin typeface="Arial" charset="0"/>
              </a:rPr>
              <a:t>activation du Plan national </a:t>
            </a:r>
            <a:r>
              <a:rPr lang="fr-FR" altLang="fr-FR" sz="2000" dirty="0" smtClean="0">
                <a:solidFill>
                  <a:schemeClr val="tx2"/>
                </a:solidFill>
                <a:latin typeface="Arial" charset="0"/>
              </a:rPr>
              <a:t> </a:t>
            </a:r>
            <a:r>
              <a:rPr lang="fr-FR" altLang="fr-FR" sz="2000" dirty="0" smtClean="0">
                <a:solidFill>
                  <a:schemeClr val="tx1"/>
                </a:solidFill>
                <a:latin typeface="Arial" charset="0"/>
              </a:rPr>
              <a:t>comporte quatre dispositifs de vigilance qui </a:t>
            </a:r>
            <a:r>
              <a:rPr lang="fr-FR" altLang="fr-FR" sz="2000" dirty="0" smtClean="0">
                <a:solidFill>
                  <a:schemeClr val="tx2"/>
                </a:solidFill>
                <a:latin typeface="Arial" charset="0"/>
              </a:rPr>
              <a:t>s</a:t>
            </a:r>
            <a:r>
              <a:rPr lang="fr-FR" altLang="fr-FR" sz="2000" dirty="0">
                <a:solidFill>
                  <a:schemeClr val="tx2"/>
                </a:solidFill>
                <a:latin typeface="Calibri" pitchFamily="34" charset="0"/>
              </a:rPr>
              <a:t> ’</a:t>
            </a:r>
            <a:r>
              <a:rPr lang="fr-FR" altLang="fr-FR" sz="2000" dirty="0">
                <a:solidFill>
                  <a:schemeClr val="tx2"/>
                </a:solidFill>
                <a:latin typeface="Arial" charset="0"/>
              </a:rPr>
              <a:t>articulent avec les 4 couleurs de vigilance m</a:t>
            </a:r>
            <a:r>
              <a:rPr lang="fr-FR" altLang="fr-FR" sz="2000" dirty="0">
                <a:solidFill>
                  <a:schemeClr val="tx2"/>
                </a:solidFill>
                <a:latin typeface="Calibri" pitchFamily="34" charset="0"/>
              </a:rPr>
              <a:t>é</a:t>
            </a:r>
            <a:r>
              <a:rPr lang="fr-FR" altLang="fr-FR" sz="2000" dirty="0">
                <a:solidFill>
                  <a:schemeClr val="tx2"/>
                </a:solidFill>
                <a:latin typeface="Arial" charset="0"/>
              </a:rPr>
              <a:t>t</a:t>
            </a:r>
            <a:r>
              <a:rPr lang="fr-FR" altLang="fr-FR" sz="2000" dirty="0">
                <a:solidFill>
                  <a:schemeClr val="tx2"/>
                </a:solidFill>
                <a:latin typeface="Calibri" pitchFamily="34" charset="0"/>
              </a:rPr>
              <a:t>é</a:t>
            </a:r>
            <a:r>
              <a:rPr lang="fr-FR" altLang="fr-FR" sz="2000" dirty="0">
                <a:solidFill>
                  <a:schemeClr val="tx2"/>
                </a:solidFill>
                <a:latin typeface="Arial" charset="0"/>
              </a:rPr>
              <a:t>orologique</a:t>
            </a:r>
            <a:r>
              <a:rPr lang="fr-FR" altLang="fr-FR" sz="1800" b="0" dirty="0">
                <a:solidFill>
                  <a:schemeClr val="tx2"/>
                </a:solidFill>
                <a:latin typeface="Arial" charset="0"/>
              </a:rPr>
              <a:t> </a:t>
            </a:r>
          </a:p>
        </p:txBody>
      </p:sp>
      <p:pic>
        <p:nvPicPr>
          <p:cNvPr id="21509" name="Picture 7" descr="G:\CANICULE\Images Canicule\Capture.PNG carte météo fictiv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00" y="2119314"/>
            <a:ext cx="4800600" cy="409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8"/>
          <p:cNvSpPr txBox="1">
            <a:spLocks noChangeArrowheads="1"/>
          </p:cNvSpPr>
          <p:nvPr/>
        </p:nvSpPr>
        <p:spPr bwMode="auto">
          <a:xfrm>
            <a:off x="6273800" y="2343151"/>
            <a:ext cx="3302000" cy="366713"/>
          </a:xfrm>
          <a:prstGeom prst="rect">
            <a:avLst/>
          </a:prstGeom>
          <a:noFill/>
          <a:ln>
            <a:noFill/>
          </a:ln>
          <a:effectLst/>
          <a:extLst>
            <a:ext uri="{909E8E84-426E-40DD-AFC4-6F175D3DCCD1}">
              <a14:hiddenFill xmlns:a14="http://schemas.microsoft.com/office/drawing/2010/main">
                <a:solidFill>
                  <a:srgbClr val="37A09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u"/>
              <a:defRPr sz="3200" b="1">
                <a:solidFill>
                  <a:srgbClr val="5D7096"/>
                </a:solidFill>
                <a:latin typeface="Trebuchet MS" pitchFamily="34" charset="0"/>
              </a:defRPr>
            </a:lvl1pPr>
            <a:lvl2pPr marL="742950" indent="-285750" eaLnBrk="0" hangingPunct="0">
              <a:spcBef>
                <a:spcPct val="20000"/>
              </a:spcBef>
              <a:buFont typeface="Wingdings" pitchFamily="2" charset="2"/>
              <a:buChar char="§"/>
              <a:defRPr sz="2800">
                <a:solidFill>
                  <a:srgbClr val="5D7096"/>
                </a:solidFill>
                <a:latin typeface="Trebuchet MS" pitchFamily="34" charset="0"/>
              </a:defRPr>
            </a:lvl2pPr>
            <a:lvl3pPr marL="1143000" indent="-228600" eaLnBrk="0" hangingPunct="0">
              <a:spcBef>
                <a:spcPct val="20000"/>
              </a:spcBef>
              <a:buFont typeface="Arial" charset="0"/>
              <a:buChar char="•"/>
              <a:defRPr sz="2400">
                <a:solidFill>
                  <a:srgbClr val="5D7096"/>
                </a:solidFill>
                <a:latin typeface="Trebuchet MS" pitchFamily="34" charset="0"/>
              </a:defRPr>
            </a:lvl3pPr>
            <a:lvl4pPr marL="1600200" indent="-228600" eaLnBrk="0" hangingPunct="0">
              <a:spcBef>
                <a:spcPct val="20000"/>
              </a:spcBef>
              <a:buFont typeface="Arial" charset="0"/>
              <a:buChar char="–"/>
              <a:defRPr sz="2000">
                <a:solidFill>
                  <a:srgbClr val="000090"/>
                </a:solidFill>
                <a:latin typeface="Trebuchet MS" pitchFamily="34" charset="0"/>
              </a:defRPr>
            </a:lvl4pPr>
            <a:lvl5pPr marL="2057400" indent="-228600" eaLnBrk="0" hangingPunct="0">
              <a:spcBef>
                <a:spcPct val="20000"/>
              </a:spcBef>
              <a:buFont typeface="Arial" charset="0"/>
              <a:buChar char="»"/>
              <a:defRPr sz="2000">
                <a:solidFill>
                  <a:srgbClr val="000090"/>
                </a:solidFill>
                <a:latin typeface="Trebuchet MS" pitchFamily="34" charset="0"/>
              </a:defRPr>
            </a:lvl5pPr>
            <a:lvl6pPr marL="2514600" indent="-228600" defTabSz="457200" eaLnBrk="0" fontAlgn="base" hangingPunct="0">
              <a:spcBef>
                <a:spcPct val="20000"/>
              </a:spcBef>
              <a:spcAft>
                <a:spcPct val="0"/>
              </a:spcAft>
              <a:buFont typeface="Arial" charset="0"/>
              <a:buChar char="»"/>
              <a:defRPr sz="2000">
                <a:solidFill>
                  <a:srgbClr val="000090"/>
                </a:solidFill>
                <a:latin typeface="Trebuchet MS" pitchFamily="34" charset="0"/>
              </a:defRPr>
            </a:lvl6pPr>
            <a:lvl7pPr marL="2971800" indent="-228600" defTabSz="457200" eaLnBrk="0" fontAlgn="base" hangingPunct="0">
              <a:spcBef>
                <a:spcPct val="20000"/>
              </a:spcBef>
              <a:spcAft>
                <a:spcPct val="0"/>
              </a:spcAft>
              <a:buFont typeface="Arial" charset="0"/>
              <a:buChar char="»"/>
              <a:defRPr sz="2000">
                <a:solidFill>
                  <a:srgbClr val="000090"/>
                </a:solidFill>
                <a:latin typeface="Trebuchet MS" pitchFamily="34" charset="0"/>
              </a:defRPr>
            </a:lvl7pPr>
            <a:lvl8pPr marL="3429000" indent="-228600" defTabSz="457200" eaLnBrk="0" fontAlgn="base" hangingPunct="0">
              <a:spcBef>
                <a:spcPct val="20000"/>
              </a:spcBef>
              <a:spcAft>
                <a:spcPct val="0"/>
              </a:spcAft>
              <a:buFont typeface="Arial" charset="0"/>
              <a:buChar char="»"/>
              <a:defRPr sz="2000">
                <a:solidFill>
                  <a:srgbClr val="000090"/>
                </a:solidFill>
                <a:latin typeface="Trebuchet MS" pitchFamily="34" charset="0"/>
              </a:defRPr>
            </a:lvl8pPr>
            <a:lvl9pPr marL="3886200" indent="-228600" defTabSz="457200" eaLnBrk="0" fontAlgn="base" hangingPunct="0">
              <a:spcBef>
                <a:spcPct val="20000"/>
              </a:spcBef>
              <a:spcAft>
                <a:spcPct val="0"/>
              </a:spcAft>
              <a:buFont typeface="Arial" charset="0"/>
              <a:buChar char="»"/>
              <a:defRPr sz="2000">
                <a:solidFill>
                  <a:srgbClr val="000090"/>
                </a:solidFill>
                <a:latin typeface="Trebuchet MS" pitchFamily="34" charset="0"/>
              </a:defRPr>
            </a:lvl9pPr>
          </a:lstStyle>
          <a:p>
            <a:pPr eaLnBrk="1" hangingPunct="1">
              <a:spcBef>
                <a:spcPct val="50000"/>
              </a:spcBef>
              <a:buFontTx/>
              <a:buNone/>
            </a:pPr>
            <a:endParaRPr lang="fr-FR" altLang="fr-FR" sz="1800" b="0">
              <a:solidFill>
                <a:schemeClr val="tx1"/>
              </a:solidFill>
              <a:latin typeface="Arial" charset="0"/>
            </a:endParaRPr>
          </a:p>
        </p:txBody>
      </p:sp>
      <p:sp>
        <p:nvSpPr>
          <p:cNvPr id="21511" name="Text Box 9"/>
          <p:cNvSpPr txBox="1">
            <a:spLocks noChangeArrowheads="1"/>
          </p:cNvSpPr>
          <p:nvPr/>
        </p:nvSpPr>
        <p:spPr bwMode="auto">
          <a:xfrm>
            <a:off x="6946900" y="2533650"/>
            <a:ext cx="4470400" cy="376238"/>
          </a:xfrm>
          <a:prstGeom prst="rect">
            <a:avLst/>
          </a:prstGeom>
          <a:solidFill>
            <a:srgbClr val="00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u"/>
              <a:defRPr sz="3200" b="1">
                <a:solidFill>
                  <a:srgbClr val="5D7096"/>
                </a:solidFill>
                <a:latin typeface="Trebuchet MS" pitchFamily="34" charset="0"/>
              </a:defRPr>
            </a:lvl1pPr>
            <a:lvl2pPr marL="742950" indent="-285750" eaLnBrk="0" hangingPunct="0">
              <a:spcBef>
                <a:spcPct val="20000"/>
              </a:spcBef>
              <a:buFont typeface="Wingdings" pitchFamily="2" charset="2"/>
              <a:buChar char="§"/>
              <a:defRPr sz="2800">
                <a:solidFill>
                  <a:srgbClr val="5D7096"/>
                </a:solidFill>
                <a:latin typeface="Trebuchet MS" pitchFamily="34" charset="0"/>
              </a:defRPr>
            </a:lvl2pPr>
            <a:lvl3pPr marL="1143000" indent="-228600" eaLnBrk="0" hangingPunct="0">
              <a:spcBef>
                <a:spcPct val="20000"/>
              </a:spcBef>
              <a:buFont typeface="Arial" charset="0"/>
              <a:buChar char="•"/>
              <a:defRPr sz="2400">
                <a:solidFill>
                  <a:srgbClr val="5D7096"/>
                </a:solidFill>
                <a:latin typeface="Trebuchet MS" pitchFamily="34" charset="0"/>
              </a:defRPr>
            </a:lvl3pPr>
            <a:lvl4pPr marL="1600200" indent="-228600" eaLnBrk="0" hangingPunct="0">
              <a:spcBef>
                <a:spcPct val="20000"/>
              </a:spcBef>
              <a:buFont typeface="Arial" charset="0"/>
              <a:buChar char="–"/>
              <a:defRPr sz="2000">
                <a:solidFill>
                  <a:srgbClr val="000090"/>
                </a:solidFill>
                <a:latin typeface="Trebuchet MS" pitchFamily="34" charset="0"/>
              </a:defRPr>
            </a:lvl4pPr>
            <a:lvl5pPr marL="2057400" indent="-228600" eaLnBrk="0" hangingPunct="0">
              <a:spcBef>
                <a:spcPct val="20000"/>
              </a:spcBef>
              <a:buFont typeface="Arial" charset="0"/>
              <a:buChar char="»"/>
              <a:defRPr sz="2000">
                <a:solidFill>
                  <a:srgbClr val="000090"/>
                </a:solidFill>
                <a:latin typeface="Trebuchet MS" pitchFamily="34" charset="0"/>
              </a:defRPr>
            </a:lvl5pPr>
            <a:lvl6pPr marL="2514600" indent="-228600" defTabSz="457200" eaLnBrk="0" fontAlgn="base" hangingPunct="0">
              <a:spcBef>
                <a:spcPct val="20000"/>
              </a:spcBef>
              <a:spcAft>
                <a:spcPct val="0"/>
              </a:spcAft>
              <a:buFont typeface="Arial" charset="0"/>
              <a:buChar char="»"/>
              <a:defRPr sz="2000">
                <a:solidFill>
                  <a:srgbClr val="000090"/>
                </a:solidFill>
                <a:latin typeface="Trebuchet MS" pitchFamily="34" charset="0"/>
              </a:defRPr>
            </a:lvl6pPr>
            <a:lvl7pPr marL="2971800" indent="-228600" defTabSz="457200" eaLnBrk="0" fontAlgn="base" hangingPunct="0">
              <a:spcBef>
                <a:spcPct val="20000"/>
              </a:spcBef>
              <a:spcAft>
                <a:spcPct val="0"/>
              </a:spcAft>
              <a:buFont typeface="Arial" charset="0"/>
              <a:buChar char="»"/>
              <a:defRPr sz="2000">
                <a:solidFill>
                  <a:srgbClr val="000090"/>
                </a:solidFill>
                <a:latin typeface="Trebuchet MS" pitchFamily="34" charset="0"/>
              </a:defRPr>
            </a:lvl7pPr>
            <a:lvl8pPr marL="3429000" indent="-228600" defTabSz="457200" eaLnBrk="0" fontAlgn="base" hangingPunct="0">
              <a:spcBef>
                <a:spcPct val="20000"/>
              </a:spcBef>
              <a:spcAft>
                <a:spcPct val="0"/>
              </a:spcAft>
              <a:buFont typeface="Arial" charset="0"/>
              <a:buChar char="»"/>
              <a:defRPr sz="2000">
                <a:solidFill>
                  <a:srgbClr val="000090"/>
                </a:solidFill>
                <a:latin typeface="Trebuchet MS" pitchFamily="34" charset="0"/>
              </a:defRPr>
            </a:lvl8pPr>
            <a:lvl9pPr marL="3886200" indent="-228600" defTabSz="457200" eaLnBrk="0" fontAlgn="base" hangingPunct="0">
              <a:spcBef>
                <a:spcPct val="20000"/>
              </a:spcBef>
              <a:spcAft>
                <a:spcPct val="0"/>
              </a:spcAft>
              <a:buFont typeface="Arial" charset="0"/>
              <a:buChar char="»"/>
              <a:defRPr sz="2000">
                <a:solidFill>
                  <a:srgbClr val="000090"/>
                </a:solidFill>
                <a:latin typeface="Trebuchet MS" pitchFamily="34" charset="0"/>
              </a:defRPr>
            </a:lvl9pPr>
          </a:lstStyle>
          <a:p>
            <a:pPr eaLnBrk="1" hangingPunct="1">
              <a:spcBef>
                <a:spcPct val="50000"/>
              </a:spcBef>
              <a:buFontTx/>
              <a:buNone/>
            </a:pPr>
            <a:r>
              <a:rPr lang="fr-FR" altLang="fr-FR" sz="1800" b="0" dirty="0">
                <a:solidFill>
                  <a:schemeClr val="tx1"/>
                </a:solidFill>
                <a:latin typeface="Arial" charset="0"/>
              </a:rPr>
              <a:t>Niveau 1 Veille saisonni</a:t>
            </a:r>
            <a:r>
              <a:rPr lang="fr-FR" altLang="fr-FR" sz="1800" b="0" dirty="0">
                <a:solidFill>
                  <a:schemeClr val="tx1"/>
                </a:solidFill>
                <a:latin typeface="Calibri" pitchFamily="34" charset="0"/>
              </a:rPr>
              <a:t>è</a:t>
            </a:r>
            <a:r>
              <a:rPr lang="fr-FR" altLang="fr-FR" sz="1800" b="0" dirty="0">
                <a:solidFill>
                  <a:schemeClr val="tx1"/>
                </a:solidFill>
                <a:latin typeface="Arial" charset="0"/>
              </a:rPr>
              <a:t>re </a:t>
            </a:r>
          </a:p>
        </p:txBody>
      </p:sp>
      <p:sp>
        <p:nvSpPr>
          <p:cNvPr id="21512" name="Line 10"/>
          <p:cNvSpPr>
            <a:spLocks noChangeShapeType="1"/>
          </p:cNvSpPr>
          <p:nvPr/>
        </p:nvSpPr>
        <p:spPr bwMode="auto">
          <a:xfrm>
            <a:off x="1511300" y="3295650"/>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513" name="Line 11"/>
          <p:cNvSpPr>
            <a:spLocks noChangeShapeType="1"/>
          </p:cNvSpPr>
          <p:nvPr/>
        </p:nvSpPr>
        <p:spPr bwMode="auto">
          <a:xfrm flipV="1">
            <a:off x="5384801" y="2709864"/>
            <a:ext cx="1562100" cy="58578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514" name="Line 12"/>
          <p:cNvSpPr>
            <a:spLocks noChangeShapeType="1"/>
          </p:cNvSpPr>
          <p:nvPr/>
        </p:nvSpPr>
        <p:spPr bwMode="auto">
          <a:xfrm flipV="1">
            <a:off x="5384801" y="3486150"/>
            <a:ext cx="1562100"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515" name="Text Box 13"/>
          <p:cNvSpPr txBox="1">
            <a:spLocks noChangeArrowheads="1"/>
          </p:cNvSpPr>
          <p:nvPr/>
        </p:nvSpPr>
        <p:spPr bwMode="auto">
          <a:xfrm>
            <a:off x="6946900" y="3295651"/>
            <a:ext cx="4470400" cy="36933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u"/>
              <a:defRPr sz="3200" b="1">
                <a:solidFill>
                  <a:srgbClr val="5D7096"/>
                </a:solidFill>
                <a:latin typeface="Trebuchet MS" pitchFamily="34" charset="0"/>
              </a:defRPr>
            </a:lvl1pPr>
            <a:lvl2pPr marL="742950" indent="-285750" eaLnBrk="0" hangingPunct="0">
              <a:spcBef>
                <a:spcPct val="20000"/>
              </a:spcBef>
              <a:buFont typeface="Wingdings" pitchFamily="2" charset="2"/>
              <a:buChar char="§"/>
              <a:defRPr sz="2800">
                <a:solidFill>
                  <a:srgbClr val="5D7096"/>
                </a:solidFill>
                <a:latin typeface="Trebuchet MS" pitchFamily="34" charset="0"/>
              </a:defRPr>
            </a:lvl2pPr>
            <a:lvl3pPr marL="1143000" indent="-228600" eaLnBrk="0" hangingPunct="0">
              <a:spcBef>
                <a:spcPct val="20000"/>
              </a:spcBef>
              <a:buFont typeface="Arial" charset="0"/>
              <a:buChar char="•"/>
              <a:defRPr sz="2400">
                <a:solidFill>
                  <a:srgbClr val="5D7096"/>
                </a:solidFill>
                <a:latin typeface="Trebuchet MS" pitchFamily="34" charset="0"/>
              </a:defRPr>
            </a:lvl3pPr>
            <a:lvl4pPr marL="1600200" indent="-228600" eaLnBrk="0" hangingPunct="0">
              <a:spcBef>
                <a:spcPct val="20000"/>
              </a:spcBef>
              <a:buFont typeface="Arial" charset="0"/>
              <a:buChar char="–"/>
              <a:defRPr sz="2000">
                <a:solidFill>
                  <a:srgbClr val="000090"/>
                </a:solidFill>
                <a:latin typeface="Trebuchet MS" pitchFamily="34" charset="0"/>
              </a:defRPr>
            </a:lvl4pPr>
            <a:lvl5pPr marL="2057400" indent="-228600" eaLnBrk="0" hangingPunct="0">
              <a:spcBef>
                <a:spcPct val="20000"/>
              </a:spcBef>
              <a:buFont typeface="Arial" charset="0"/>
              <a:buChar char="»"/>
              <a:defRPr sz="2000">
                <a:solidFill>
                  <a:srgbClr val="000090"/>
                </a:solidFill>
                <a:latin typeface="Trebuchet MS" pitchFamily="34" charset="0"/>
              </a:defRPr>
            </a:lvl5pPr>
            <a:lvl6pPr marL="2514600" indent="-228600" defTabSz="457200" eaLnBrk="0" fontAlgn="base" hangingPunct="0">
              <a:spcBef>
                <a:spcPct val="20000"/>
              </a:spcBef>
              <a:spcAft>
                <a:spcPct val="0"/>
              </a:spcAft>
              <a:buFont typeface="Arial" charset="0"/>
              <a:buChar char="»"/>
              <a:defRPr sz="2000">
                <a:solidFill>
                  <a:srgbClr val="000090"/>
                </a:solidFill>
                <a:latin typeface="Trebuchet MS" pitchFamily="34" charset="0"/>
              </a:defRPr>
            </a:lvl6pPr>
            <a:lvl7pPr marL="2971800" indent="-228600" defTabSz="457200" eaLnBrk="0" fontAlgn="base" hangingPunct="0">
              <a:spcBef>
                <a:spcPct val="20000"/>
              </a:spcBef>
              <a:spcAft>
                <a:spcPct val="0"/>
              </a:spcAft>
              <a:buFont typeface="Arial" charset="0"/>
              <a:buChar char="»"/>
              <a:defRPr sz="2000">
                <a:solidFill>
                  <a:srgbClr val="000090"/>
                </a:solidFill>
                <a:latin typeface="Trebuchet MS" pitchFamily="34" charset="0"/>
              </a:defRPr>
            </a:lvl7pPr>
            <a:lvl8pPr marL="3429000" indent="-228600" defTabSz="457200" eaLnBrk="0" fontAlgn="base" hangingPunct="0">
              <a:spcBef>
                <a:spcPct val="20000"/>
              </a:spcBef>
              <a:spcAft>
                <a:spcPct val="0"/>
              </a:spcAft>
              <a:buFont typeface="Arial" charset="0"/>
              <a:buChar char="»"/>
              <a:defRPr sz="2000">
                <a:solidFill>
                  <a:srgbClr val="000090"/>
                </a:solidFill>
                <a:latin typeface="Trebuchet MS" pitchFamily="34" charset="0"/>
              </a:defRPr>
            </a:lvl8pPr>
            <a:lvl9pPr marL="3886200" indent="-228600" defTabSz="457200" eaLnBrk="0" fontAlgn="base" hangingPunct="0">
              <a:spcBef>
                <a:spcPct val="20000"/>
              </a:spcBef>
              <a:spcAft>
                <a:spcPct val="0"/>
              </a:spcAft>
              <a:buFont typeface="Arial" charset="0"/>
              <a:buChar char="»"/>
              <a:defRPr sz="2000">
                <a:solidFill>
                  <a:srgbClr val="000090"/>
                </a:solidFill>
                <a:latin typeface="Trebuchet MS" pitchFamily="34" charset="0"/>
              </a:defRPr>
            </a:lvl9pPr>
          </a:lstStyle>
          <a:p>
            <a:pPr eaLnBrk="1" hangingPunct="1">
              <a:spcBef>
                <a:spcPct val="50000"/>
              </a:spcBef>
              <a:buFontTx/>
              <a:buNone/>
            </a:pPr>
            <a:r>
              <a:rPr lang="fr-FR" altLang="fr-FR" sz="1800" b="0" dirty="0">
                <a:solidFill>
                  <a:schemeClr val="tx1"/>
                </a:solidFill>
                <a:latin typeface="Arial" charset="0"/>
              </a:rPr>
              <a:t>Niveau 2 Avertissement chaleur  </a:t>
            </a:r>
          </a:p>
        </p:txBody>
      </p:sp>
      <p:sp>
        <p:nvSpPr>
          <p:cNvPr id="21516" name="Text Box 14"/>
          <p:cNvSpPr txBox="1">
            <a:spLocks noChangeArrowheads="1"/>
          </p:cNvSpPr>
          <p:nvPr/>
        </p:nvSpPr>
        <p:spPr bwMode="auto">
          <a:xfrm>
            <a:off x="6959601" y="4152900"/>
            <a:ext cx="4457700" cy="376238"/>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u"/>
              <a:defRPr sz="3200" b="1">
                <a:solidFill>
                  <a:srgbClr val="5D7096"/>
                </a:solidFill>
                <a:latin typeface="Trebuchet MS" pitchFamily="34" charset="0"/>
              </a:defRPr>
            </a:lvl1pPr>
            <a:lvl2pPr marL="742950" indent="-285750" eaLnBrk="0" hangingPunct="0">
              <a:spcBef>
                <a:spcPct val="20000"/>
              </a:spcBef>
              <a:buFont typeface="Wingdings" pitchFamily="2" charset="2"/>
              <a:buChar char="§"/>
              <a:defRPr sz="2800">
                <a:solidFill>
                  <a:srgbClr val="5D7096"/>
                </a:solidFill>
                <a:latin typeface="Trebuchet MS" pitchFamily="34" charset="0"/>
              </a:defRPr>
            </a:lvl2pPr>
            <a:lvl3pPr marL="1143000" indent="-228600" eaLnBrk="0" hangingPunct="0">
              <a:spcBef>
                <a:spcPct val="20000"/>
              </a:spcBef>
              <a:buFont typeface="Arial" charset="0"/>
              <a:buChar char="•"/>
              <a:defRPr sz="2400">
                <a:solidFill>
                  <a:srgbClr val="5D7096"/>
                </a:solidFill>
                <a:latin typeface="Trebuchet MS" pitchFamily="34" charset="0"/>
              </a:defRPr>
            </a:lvl3pPr>
            <a:lvl4pPr marL="1600200" indent="-228600" eaLnBrk="0" hangingPunct="0">
              <a:spcBef>
                <a:spcPct val="20000"/>
              </a:spcBef>
              <a:buFont typeface="Arial" charset="0"/>
              <a:buChar char="–"/>
              <a:defRPr sz="2000">
                <a:solidFill>
                  <a:srgbClr val="000090"/>
                </a:solidFill>
                <a:latin typeface="Trebuchet MS" pitchFamily="34" charset="0"/>
              </a:defRPr>
            </a:lvl4pPr>
            <a:lvl5pPr marL="2057400" indent="-228600" eaLnBrk="0" hangingPunct="0">
              <a:spcBef>
                <a:spcPct val="20000"/>
              </a:spcBef>
              <a:buFont typeface="Arial" charset="0"/>
              <a:buChar char="»"/>
              <a:defRPr sz="2000">
                <a:solidFill>
                  <a:srgbClr val="000090"/>
                </a:solidFill>
                <a:latin typeface="Trebuchet MS" pitchFamily="34" charset="0"/>
              </a:defRPr>
            </a:lvl5pPr>
            <a:lvl6pPr marL="2514600" indent="-228600" defTabSz="457200" eaLnBrk="0" fontAlgn="base" hangingPunct="0">
              <a:spcBef>
                <a:spcPct val="20000"/>
              </a:spcBef>
              <a:spcAft>
                <a:spcPct val="0"/>
              </a:spcAft>
              <a:buFont typeface="Arial" charset="0"/>
              <a:buChar char="»"/>
              <a:defRPr sz="2000">
                <a:solidFill>
                  <a:srgbClr val="000090"/>
                </a:solidFill>
                <a:latin typeface="Trebuchet MS" pitchFamily="34" charset="0"/>
              </a:defRPr>
            </a:lvl6pPr>
            <a:lvl7pPr marL="2971800" indent="-228600" defTabSz="457200" eaLnBrk="0" fontAlgn="base" hangingPunct="0">
              <a:spcBef>
                <a:spcPct val="20000"/>
              </a:spcBef>
              <a:spcAft>
                <a:spcPct val="0"/>
              </a:spcAft>
              <a:buFont typeface="Arial" charset="0"/>
              <a:buChar char="»"/>
              <a:defRPr sz="2000">
                <a:solidFill>
                  <a:srgbClr val="000090"/>
                </a:solidFill>
                <a:latin typeface="Trebuchet MS" pitchFamily="34" charset="0"/>
              </a:defRPr>
            </a:lvl7pPr>
            <a:lvl8pPr marL="3429000" indent="-228600" defTabSz="457200" eaLnBrk="0" fontAlgn="base" hangingPunct="0">
              <a:spcBef>
                <a:spcPct val="20000"/>
              </a:spcBef>
              <a:spcAft>
                <a:spcPct val="0"/>
              </a:spcAft>
              <a:buFont typeface="Arial" charset="0"/>
              <a:buChar char="»"/>
              <a:defRPr sz="2000">
                <a:solidFill>
                  <a:srgbClr val="000090"/>
                </a:solidFill>
                <a:latin typeface="Trebuchet MS" pitchFamily="34" charset="0"/>
              </a:defRPr>
            </a:lvl8pPr>
            <a:lvl9pPr marL="3886200" indent="-228600" defTabSz="457200" eaLnBrk="0" fontAlgn="base" hangingPunct="0">
              <a:spcBef>
                <a:spcPct val="20000"/>
              </a:spcBef>
              <a:spcAft>
                <a:spcPct val="0"/>
              </a:spcAft>
              <a:buFont typeface="Arial" charset="0"/>
              <a:buChar char="»"/>
              <a:defRPr sz="2000">
                <a:solidFill>
                  <a:srgbClr val="000090"/>
                </a:solidFill>
                <a:latin typeface="Trebuchet MS" pitchFamily="34" charset="0"/>
              </a:defRPr>
            </a:lvl9pPr>
          </a:lstStyle>
          <a:p>
            <a:pPr eaLnBrk="1" hangingPunct="1">
              <a:spcBef>
                <a:spcPct val="50000"/>
              </a:spcBef>
              <a:buFontTx/>
              <a:buNone/>
            </a:pPr>
            <a:r>
              <a:rPr lang="fr-FR" altLang="fr-FR" sz="1800" b="0">
                <a:solidFill>
                  <a:schemeClr val="tx1"/>
                </a:solidFill>
                <a:latin typeface="Arial" charset="0"/>
              </a:rPr>
              <a:t>Niveau 3 Alerte canicule   </a:t>
            </a:r>
          </a:p>
        </p:txBody>
      </p:sp>
      <p:sp>
        <p:nvSpPr>
          <p:cNvPr id="21517" name="Line 15"/>
          <p:cNvSpPr>
            <a:spLocks noChangeShapeType="1"/>
          </p:cNvSpPr>
          <p:nvPr/>
        </p:nvSpPr>
        <p:spPr bwMode="auto">
          <a:xfrm>
            <a:off x="5384801" y="4029075"/>
            <a:ext cx="1562100" cy="27622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518" name="Line 16"/>
          <p:cNvSpPr>
            <a:spLocks noChangeShapeType="1"/>
          </p:cNvSpPr>
          <p:nvPr/>
        </p:nvSpPr>
        <p:spPr bwMode="auto">
          <a:xfrm>
            <a:off x="5384801" y="4405313"/>
            <a:ext cx="1562100" cy="59531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1519" name="Text Box 17"/>
          <p:cNvSpPr txBox="1">
            <a:spLocks noChangeArrowheads="1"/>
          </p:cNvSpPr>
          <p:nvPr/>
        </p:nvSpPr>
        <p:spPr bwMode="auto">
          <a:xfrm>
            <a:off x="6946901" y="4800601"/>
            <a:ext cx="4457700" cy="369332"/>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Wingdings" pitchFamily="2" charset="2"/>
              <a:buChar char="u"/>
              <a:defRPr sz="3200" b="1">
                <a:solidFill>
                  <a:srgbClr val="5D7096"/>
                </a:solidFill>
                <a:latin typeface="Trebuchet MS" pitchFamily="34" charset="0"/>
              </a:defRPr>
            </a:lvl1pPr>
            <a:lvl2pPr marL="742950" indent="-285750" eaLnBrk="0" hangingPunct="0">
              <a:spcBef>
                <a:spcPct val="20000"/>
              </a:spcBef>
              <a:buFont typeface="Wingdings" pitchFamily="2" charset="2"/>
              <a:buChar char="§"/>
              <a:defRPr sz="2800">
                <a:solidFill>
                  <a:srgbClr val="5D7096"/>
                </a:solidFill>
                <a:latin typeface="Trebuchet MS" pitchFamily="34" charset="0"/>
              </a:defRPr>
            </a:lvl2pPr>
            <a:lvl3pPr marL="1143000" indent="-228600" eaLnBrk="0" hangingPunct="0">
              <a:spcBef>
                <a:spcPct val="20000"/>
              </a:spcBef>
              <a:buFont typeface="Arial" charset="0"/>
              <a:buChar char="•"/>
              <a:defRPr sz="2400">
                <a:solidFill>
                  <a:srgbClr val="5D7096"/>
                </a:solidFill>
                <a:latin typeface="Trebuchet MS" pitchFamily="34" charset="0"/>
              </a:defRPr>
            </a:lvl3pPr>
            <a:lvl4pPr marL="1600200" indent="-228600" eaLnBrk="0" hangingPunct="0">
              <a:spcBef>
                <a:spcPct val="20000"/>
              </a:spcBef>
              <a:buFont typeface="Arial" charset="0"/>
              <a:buChar char="–"/>
              <a:defRPr sz="2000">
                <a:solidFill>
                  <a:srgbClr val="000090"/>
                </a:solidFill>
                <a:latin typeface="Trebuchet MS" pitchFamily="34" charset="0"/>
              </a:defRPr>
            </a:lvl4pPr>
            <a:lvl5pPr marL="2057400" indent="-228600" eaLnBrk="0" hangingPunct="0">
              <a:spcBef>
                <a:spcPct val="20000"/>
              </a:spcBef>
              <a:buFont typeface="Arial" charset="0"/>
              <a:buChar char="»"/>
              <a:defRPr sz="2000">
                <a:solidFill>
                  <a:srgbClr val="000090"/>
                </a:solidFill>
                <a:latin typeface="Trebuchet MS" pitchFamily="34" charset="0"/>
              </a:defRPr>
            </a:lvl5pPr>
            <a:lvl6pPr marL="2514600" indent="-228600" defTabSz="457200" eaLnBrk="0" fontAlgn="base" hangingPunct="0">
              <a:spcBef>
                <a:spcPct val="20000"/>
              </a:spcBef>
              <a:spcAft>
                <a:spcPct val="0"/>
              </a:spcAft>
              <a:buFont typeface="Arial" charset="0"/>
              <a:buChar char="»"/>
              <a:defRPr sz="2000">
                <a:solidFill>
                  <a:srgbClr val="000090"/>
                </a:solidFill>
                <a:latin typeface="Trebuchet MS" pitchFamily="34" charset="0"/>
              </a:defRPr>
            </a:lvl6pPr>
            <a:lvl7pPr marL="2971800" indent="-228600" defTabSz="457200" eaLnBrk="0" fontAlgn="base" hangingPunct="0">
              <a:spcBef>
                <a:spcPct val="20000"/>
              </a:spcBef>
              <a:spcAft>
                <a:spcPct val="0"/>
              </a:spcAft>
              <a:buFont typeface="Arial" charset="0"/>
              <a:buChar char="»"/>
              <a:defRPr sz="2000">
                <a:solidFill>
                  <a:srgbClr val="000090"/>
                </a:solidFill>
                <a:latin typeface="Trebuchet MS" pitchFamily="34" charset="0"/>
              </a:defRPr>
            </a:lvl7pPr>
            <a:lvl8pPr marL="3429000" indent="-228600" defTabSz="457200" eaLnBrk="0" fontAlgn="base" hangingPunct="0">
              <a:spcBef>
                <a:spcPct val="20000"/>
              </a:spcBef>
              <a:spcAft>
                <a:spcPct val="0"/>
              </a:spcAft>
              <a:buFont typeface="Arial" charset="0"/>
              <a:buChar char="»"/>
              <a:defRPr sz="2000">
                <a:solidFill>
                  <a:srgbClr val="000090"/>
                </a:solidFill>
                <a:latin typeface="Trebuchet MS" pitchFamily="34" charset="0"/>
              </a:defRPr>
            </a:lvl8pPr>
            <a:lvl9pPr marL="3886200" indent="-228600" defTabSz="457200" eaLnBrk="0" fontAlgn="base" hangingPunct="0">
              <a:spcBef>
                <a:spcPct val="20000"/>
              </a:spcBef>
              <a:spcAft>
                <a:spcPct val="0"/>
              </a:spcAft>
              <a:buFont typeface="Arial" charset="0"/>
              <a:buChar char="»"/>
              <a:defRPr sz="2000">
                <a:solidFill>
                  <a:srgbClr val="000090"/>
                </a:solidFill>
                <a:latin typeface="Trebuchet MS" pitchFamily="34" charset="0"/>
              </a:defRPr>
            </a:lvl9pPr>
          </a:lstStyle>
          <a:p>
            <a:pPr eaLnBrk="1" hangingPunct="1">
              <a:spcBef>
                <a:spcPct val="50000"/>
              </a:spcBef>
              <a:buFontTx/>
              <a:buNone/>
            </a:pPr>
            <a:r>
              <a:rPr lang="fr-FR" altLang="fr-FR" sz="1800" b="0">
                <a:solidFill>
                  <a:schemeClr val="tx1"/>
                </a:solidFill>
                <a:latin typeface="Arial" charset="0"/>
              </a:rPr>
              <a:t>Niveau 4 Mobilisation maximale    </a:t>
            </a:r>
          </a:p>
        </p:txBody>
      </p:sp>
      <p:sp>
        <p:nvSpPr>
          <p:cNvPr id="21520" name="Rectangle 16"/>
          <p:cNvSpPr>
            <a:spLocks noChangeArrowheads="1"/>
          </p:cNvSpPr>
          <p:nvPr/>
        </p:nvSpPr>
        <p:spPr bwMode="auto">
          <a:xfrm>
            <a:off x="7416801" y="5656263"/>
            <a:ext cx="2760692" cy="307777"/>
          </a:xfrm>
          <a:prstGeom prst="rect">
            <a:avLst/>
          </a:prstGeom>
          <a:noFill/>
          <a:ln>
            <a:noFill/>
          </a:ln>
          <a:effectLst/>
          <a:extLst>
            <a:ext uri="{909E8E84-426E-40DD-AFC4-6F175D3DCCD1}">
              <a14:hiddenFill xmlns:a14="http://schemas.microsoft.com/office/drawing/2010/main">
                <a:solidFill>
                  <a:srgbClr val="37A09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Wingdings" pitchFamily="2" charset="2"/>
              <a:buChar char="u"/>
              <a:defRPr sz="3200" b="1">
                <a:solidFill>
                  <a:srgbClr val="5D7096"/>
                </a:solidFill>
                <a:latin typeface="Trebuchet MS" pitchFamily="34" charset="0"/>
              </a:defRPr>
            </a:lvl1pPr>
            <a:lvl2pPr marL="742950" indent="-285750" eaLnBrk="0" hangingPunct="0">
              <a:spcBef>
                <a:spcPct val="20000"/>
              </a:spcBef>
              <a:buFont typeface="Wingdings" pitchFamily="2" charset="2"/>
              <a:buChar char="§"/>
              <a:defRPr sz="2800">
                <a:solidFill>
                  <a:srgbClr val="5D7096"/>
                </a:solidFill>
                <a:latin typeface="Trebuchet MS" pitchFamily="34" charset="0"/>
              </a:defRPr>
            </a:lvl2pPr>
            <a:lvl3pPr marL="1143000" indent="-228600" eaLnBrk="0" hangingPunct="0">
              <a:spcBef>
                <a:spcPct val="20000"/>
              </a:spcBef>
              <a:buFont typeface="Arial" charset="0"/>
              <a:buChar char="•"/>
              <a:defRPr sz="2400">
                <a:solidFill>
                  <a:srgbClr val="5D7096"/>
                </a:solidFill>
                <a:latin typeface="Trebuchet MS" pitchFamily="34" charset="0"/>
              </a:defRPr>
            </a:lvl3pPr>
            <a:lvl4pPr marL="1600200" indent="-228600" eaLnBrk="0" hangingPunct="0">
              <a:spcBef>
                <a:spcPct val="20000"/>
              </a:spcBef>
              <a:buFont typeface="Arial" charset="0"/>
              <a:buChar char="–"/>
              <a:defRPr sz="2000">
                <a:solidFill>
                  <a:srgbClr val="000090"/>
                </a:solidFill>
                <a:latin typeface="Trebuchet MS" pitchFamily="34" charset="0"/>
              </a:defRPr>
            </a:lvl4pPr>
            <a:lvl5pPr marL="2057400" indent="-228600" eaLnBrk="0" hangingPunct="0">
              <a:spcBef>
                <a:spcPct val="20000"/>
              </a:spcBef>
              <a:buFont typeface="Arial" charset="0"/>
              <a:buChar char="»"/>
              <a:defRPr sz="2000">
                <a:solidFill>
                  <a:srgbClr val="000090"/>
                </a:solidFill>
                <a:latin typeface="Trebuchet MS" pitchFamily="34" charset="0"/>
              </a:defRPr>
            </a:lvl5pPr>
            <a:lvl6pPr marL="2514600" indent="-228600" defTabSz="457200" eaLnBrk="0" fontAlgn="base" hangingPunct="0">
              <a:spcBef>
                <a:spcPct val="20000"/>
              </a:spcBef>
              <a:spcAft>
                <a:spcPct val="0"/>
              </a:spcAft>
              <a:buFont typeface="Arial" charset="0"/>
              <a:buChar char="»"/>
              <a:defRPr sz="2000">
                <a:solidFill>
                  <a:srgbClr val="000090"/>
                </a:solidFill>
                <a:latin typeface="Trebuchet MS" pitchFamily="34" charset="0"/>
              </a:defRPr>
            </a:lvl6pPr>
            <a:lvl7pPr marL="2971800" indent="-228600" defTabSz="457200" eaLnBrk="0" fontAlgn="base" hangingPunct="0">
              <a:spcBef>
                <a:spcPct val="20000"/>
              </a:spcBef>
              <a:spcAft>
                <a:spcPct val="0"/>
              </a:spcAft>
              <a:buFont typeface="Arial" charset="0"/>
              <a:buChar char="»"/>
              <a:defRPr sz="2000">
                <a:solidFill>
                  <a:srgbClr val="000090"/>
                </a:solidFill>
                <a:latin typeface="Trebuchet MS" pitchFamily="34" charset="0"/>
              </a:defRPr>
            </a:lvl7pPr>
            <a:lvl8pPr marL="3429000" indent="-228600" defTabSz="457200" eaLnBrk="0" fontAlgn="base" hangingPunct="0">
              <a:spcBef>
                <a:spcPct val="20000"/>
              </a:spcBef>
              <a:spcAft>
                <a:spcPct val="0"/>
              </a:spcAft>
              <a:buFont typeface="Arial" charset="0"/>
              <a:buChar char="»"/>
              <a:defRPr sz="2000">
                <a:solidFill>
                  <a:srgbClr val="000090"/>
                </a:solidFill>
                <a:latin typeface="Trebuchet MS" pitchFamily="34" charset="0"/>
              </a:defRPr>
            </a:lvl8pPr>
            <a:lvl9pPr marL="3886200" indent="-228600" defTabSz="457200" eaLnBrk="0" fontAlgn="base" hangingPunct="0">
              <a:spcBef>
                <a:spcPct val="20000"/>
              </a:spcBef>
              <a:spcAft>
                <a:spcPct val="0"/>
              </a:spcAft>
              <a:buFont typeface="Arial" charset="0"/>
              <a:buChar char="»"/>
              <a:defRPr sz="2000">
                <a:solidFill>
                  <a:srgbClr val="000090"/>
                </a:solidFill>
                <a:latin typeface="Trebuchet MS" pitchFamily="34" charset="0"/>
              </a:defRPr>
            </a:lvl9pPr>
          </a:lstStyle>
          <a:p>
            <a:pPr eaLnBrk="1" hangingPunct="1">
              <a:spcBef>
                <a:spcPct val="0"/>
              </a:spcBef>
              <a:buFontTx/>
              <a:buNone/>
            </a:pPr>
            <a:r>
              <a:rPr lang="fr-FR" altLang="fr-FR" sz="1400" b="0">
                <a:solidFill>
                  <a:schemeClr val="hlink"/>
                </a:solidFill>
                <a:latin typeface="Arial" charset="0"/>
              </a:rPr>
              <a:t>http://vigilance.meteofrance.com</a:t>
            </a:r>
          </a:p>
        </p:txBody>
      </p:sp>
    </p:spTree>
    <p:extLst>
      <p:ext uri="{BB962C8B-B14F-4D97-AF65-F5344CB8AC3E}">
        <p14:creationId xmlns:p14="http://schemas.microsoft.com/office/powerpoint/2010/main" val="588594495"/>
      </p:ext>
    </p:extLst>
  </p:cSld>
  <p:clrMapOvr>
    <a:masterClrMapping/>
  </p:clrMapOvr>
</p:sld>
</file>

<file path=ppt/theme/theme1.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fr-FR" altLang="fr-FR" sz="1000" b="0" i="0" u="none" strike="noStrike" cap="none" normalizeH="0" baseline="0" smtClean="0">
            <a:ln>
              <a:noFill/>
            </a:ln>
            <a:solidFill>
              <a:srgbClr val="002395"/>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fr-FR" altLang="fr-FR" sz="1000" b="0" i="0" u="none" strike="noStrike" cap="none" normalizeH="0" baseline="0" smtClean="0">
            <a:ln>
              <a:noFill/>
            </a:ln>
            <a:solidFill>
              <a:srgbClr val="002395"/>
            </a:solidFill>
            <a:effectLst/>
            <a:latin typeface="Arial" charset="0"/>
          </a:defRPr>
        </a:defPPr>
      </a:lstStyle>
    </a:lnDef>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3110</TotalTime>
  <Words>3006</Words>
  <Application>Microsoft Office PowerPoint</Application>
  <PresentationFormat>Grand écran</PresentationFormat>
  <Paragraphs>375</Paragraphs>
  <Slides>55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55</vt:i4>
      </vt:variant>
    </vt:vector>
  </HeadingPairs>
  <TitlesOfParts>
    <vt:vector size="60" baseType="lpstr">
      <vt:lpstr>Arial</vt:lpstr>
      <vt:lpstr>Calibri</vt:lpstr>
      <vt:lpstr>Times New Roman</vt:lpstr>
      <vt:lpstr>Wingdings</vt:lpstr>
      <vt:lpstr>Modèle par défaut</vt:lpstr>
      <vt:lpstr>Présentation PowerPoint</vt:lpstr>
      <vt:lpstr>Présentation PowerPoint</vt:lpstr>
      <vt:lpstr>Présentation PowerPoint</vt:lpstr>
      <vt:lpstr>Présentation PowerPoint</vt:lpstr>
      <vt:lpstr>Présentation PowerPoint</vt:lpstr>
      <vt:lpstr>Présentation PowerPoint</vt:lpstr>
      <vt:lpstr>Vigilance météorologique   </vt:lpstr>
      <vt:lpstr>Vigilance météorologique </vt:lpstr>
      <vt:lpstr>Plan national canicule </vt:lpstr>
      <vt:lpstr>Niveau 1 (vert) : Veille saisonnière </vt:lpstr>
      <vt:lpstr>Niveau 2 (jaune): Avertissement chaleur </vt:lpstr>
      <vt:lpstr>Niveau 3 (orange) : Alerte canicule </vt:lpstr>
      <vt:lpstr>Niveau 4 (rouge): Canicule extrême = mobilisation générale … </vt:lpstr>
      <vt:lpstr>Présentation PowerPoint</vt:lpstr>
      <vt:lpstr>Réaction du corps face à la chaleur </vt:lpstr>
      <vt:lpstr>Présentation PowerPoint</vt:lpstr>
      <vt:lpstr>Besoins en eau </vt:lpstr>
      <vt:lpstr>Déshydratation </vt:lpstr>
      <vt:lpstr>Déshydratation : causes et conséquences </vt:lpstr>
      <vt:lpstr>Déshydratation : les personnes les plus à risques </vt:lpstr>
      <vt:lpstr>Principales maladies chroniques … </vt:lpstr>
      <vt:lpstr>Présentation PowerPoint</vt:lpstr>
      <vt:lpstr>Potentiellement mortelles … en cas de forte chaleurs </vt:lpstr>
      <vt:lpstr>Coup de chaleur, clinique </vt:lpstr>
      <vt:lpstr>Déshydratation: les symptômes qui doivent alerter, quel que soit la population </vt:lpstr>
      <vt:lpstr>        ATTENTION Chez  la personne âgée  (et/ou certaines situations de handicap) le diagnostic n’est pas facile …    </vt:lpstr>
      <vt:lpstr>Mesures à prendre </vt:lpstr>
      <vt:lpstr>Mesures à prendre </vt:lpstr>
      <vt:lpstr>Présentation PowerPoint</vt:lpstr>
      <vt:lpstr>Gérer la température ambiante </vt:lpstr>
      <vt:lpstr>Assurer les activités dans les pièces les moins exposées</vt:lpstr>
      <vt:lpstr>Systèmes de ventilation et de climatisation </vt:lpstr>
      <vt:lpstr>1. les ventilateurs </vt:lpstr>
      <vt:lpstr>2. Les climatiseurs mobiles </vt:lpstr>
      <vt:lpstr>3. Les climatiseurs individuels </vt:lpstr>
      <vt:lpstr>4. Système central de climatisation</vt:lpstr>
      <vt:lpstr>Peut-on regrouper les personnes dans les espaces climatisés ? </vt:lpstr>
      <vt:lpstr>5. Autres mesures de rafraichissement des personnes</vt:lpstr>
      <vt:lpstr>Présentation PowerPoint</vt:lpstr>
      <vt:lpstr>Communiquer pour sensibiliser les résidents </vt:lpstr>
      <vt:lpstr>Mesures de prévention à adapter selon le maintien ou non de la transpiration ..</vt:lpstr>
      <vt:lpstr>Recommandations pour le personnel </vt:lpstr>
      <vt:lpstr>Recommandations pour le personnel </vt:lpstr>
      <vt:lpstr>En conclusion, en période de canicule, il faut …</vt:lpstr>
      <vt:lpstr>Présentation PowerPoint</vt:lpstr>
      <vt:lpstr>Recette : eau gélifiée maison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 NOC SOUDANI, Martine</dc:creator>
  <cp:lastModifiedBy>BREMENT-MARCHESSEAU Marilyne</cp:lastModifiedBy>
  <cp:revision>277</cp:revision>
  <cp:lastPrinted>2020-04-22T13:08:42Z</cp:lastPrinted>
  <dcterms:created xsi:type="dcterms:W3CDTF">2020-03-21T14:04:31Z</dcterms:created>
  <dcterms:modified xsi:type="dcterms:W3CDTF">2020-06-23T07:59:32Z</dcterms:modified>
</cp:coreProperties>
</file>