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96" r:id="rId4"/>
    <p:sldId id="268" r:id="rId5"/>
    <p:sldId id="265" r:id="rId6"/>
    <p:sldId id="273" r:id="rId7"/>
    <p:sldId id="309" r:id="rId8"/>
    <p:sldId id="284" r:id="rId9"/>
    <p:sldId id="289" r:id="rId10"/>
    <p:sldId id="312" r:id="rId11"/>
    <p:sldId id="310" r:id="rId12"/>
    <p:sldId id="303" r:id="rId13"/>
    <p:sldId id="290" r:id="rId14"/>
  </p:sldIdLst>
  <p:sldSz cx="10079038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t" anchorCtr="0" compatLnSpc="0"/>
          <a:lstStyle/>
          <a:p>
            <a:pPr hangingPunct="0"/>
            <a:endParaRPr lang="fr-FR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t" anchorCtr="0" compatLnSpc="0"/>
          <a:lstStyle/>
          <a:p>
            <a:pPr hangingPunct="0"/>
            <a:endParaRPr lang="fr-FR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/>
            <a:endParaRPr lang="fr-FR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/>
            <a:fld id="{73435B8C-ACA2-4E19-95E5-C89840D3AE20}" type="slidenum">
              <a:pPr algn="r" hangingPunct="0"/>
              <a:t>‹N°›</a:t>
            </a:fld>
            <a:endParaRPr lang="fr-FR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7117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2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9BC7946-734C-496B-A5D5-6FE1339071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algn="r" hangingPunct="0"/>
            <a:fld id="{3BC6D3CB-43C3-45BF-BE50-3A000BCED068}" type="slidenum">
              <a:pPr algn="r" hangingPunct="0"/>
              <a:t>1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6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algn="r" hangingPunct="0"/>
            <a:fld id="{07EF46BD-D7EB-4670-BADD-B95AAF3990F0}" type="slidenum">
              <a:pPr algn="r" hangingPunct="0"/>
              <a:t>2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2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5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algn="r" hangingPunct="0"/>
            <a:fld id="{40DD1A68-9C51-481C-A0D1-DC022C5373D0}" type="slidenum">
              <a:pPr algn="r" hangingPunct="0"/>
              <a:t>5</a:t>
            </a:fld>
            <a:endParaRPr lang="fr-FR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7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77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82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0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162" y="1236599"/>
            <a:ext cx="755845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59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162" y="3970440"/>
            <a:ext cx="7558450" cy="1825560"/>
          </a:xfrm>
        </p:spPr>
        <p:txBody>
          <a:bodyPr anchorCtr="1"/>
          <a:lstStyle>
            <a:lvl1pPr algn="ctr">
              <a:defRPr sz="2400">
                <a:ln>
                  <a:noFill/>
                </a:ln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BDEF8-D457-45E3-BEC4-4995DC904E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736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AF35BA-A70C-4587-80A7-66DC90D194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2898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7569" y="301680"/>
            <a:ext cx="2266563" cy="64562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01" y="301680"/>
            <a:ext cx="6652112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42CA1-F5F8-45FC-A406-325440611A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3141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3920" y="1769040"/>
            <a:ext cx="9070212" cy="49892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73BE3-C139-4339-A861-11F3CE9BF5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0097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131" y="1884241"/>
            <a:ext cx="8693351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59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131" y="5059440"/>
            <a:ext cx="8693351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DDCF20-5354-433E-B158-B3F1562FCE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4030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3201" y="1768320"/>
            <a:ext cx="4458618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5114074" y="1768320"/>
            <a:ext cx="4460058" cy="49896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BB4C-26B9-42AD-9CD4-1AA70098CA8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8458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610" y="403201"/>
            <a:ext cx="8693351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610" y="1852561"/>
            <a:ext cx="4264968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693610" y="2760841"/>
            <a:ext cx="4264968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2917" y="1852561"/>
            <a:ext cx="4284045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type="title" idx="4294967295"/>
          </p:nvPr>
        </p:nvSpPr>
        <p:spPr>
          <a:xfrm>
            <a:off x="5102917" y="2760841"/>
            <a:ext cx="4284045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B0DE27-485D-4D49-A477-955CEC46D8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9655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0936C-5855-4765-A96A-5B216A28B196}" type="slidenum">
              <a:t>‹N°›</a:t>
            </a:fld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503920" y="1768680"/>
            <a:ext cx="9070572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98373"/>
      </p:ext>
    </p:extLst>
  </p:cSld>
  <p:clrMapOvr>
    <a:masterClrMapping/>
  </p:clrMapOvr>
  <p:transition spd="slow">
    <p:wipe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E5A84-A72F-481E-92E6-F7E206B9EDE4}" type="slidenum">
              <a:t>‹N°›</a:t>
            </a:fld>
            <a:endParaRPr lang="fr-FR"/>
          </a:p>
        </p:txBody>
      </p:sp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503920" y="301320"/>
            <a:ext cx="9070572" cy="1261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503920" y="1768680"/>
            <a:ext cx="9070572" cy="4988880"/>
          </a:xfrm>
        </p:spPr>
        <p:txBody>
          <a:bodyPr/>
          <a:lstStyle>
            <a:lvl1pPr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486785"/>
      </p:ext>
    </p:extLst>
  </p:cSld>
  <p:clrMapOvr>
    <a:masterClrMapping/>
  </p:clrMapOvr>
  <p:transition spd="slow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610" y="503280"/>
            <a:ext cx="3250647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4285485" y="1089000"/>
            <a:ext cx="5101477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610" y="2268360"/>
            <a:ext cx="3250647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565561-FACA-413E-A47A-43C4B601EC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1462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610" y="503280"/>
            <a:ext cx="3250647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199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title" idx="4294967295"/>
          </p:nvPr>
        </p:nvSpPr>
        <p:spPr>
          <a:xfrm>
            <a:off x="4285485" y="1089000"/>
            <a:ext cx="5101477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610" y="2268360"/>
            <a:ext cx="3250647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C239-FFEC-4C37-A48E-FCEDBEE454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174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20" y="301320"/>
            <a:ext cx="9070212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20" y="1769040"/>
            <a:ext cx="9070212" cy="4989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20" y="6887160"/>
            <a:ext cx="234791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6817" y="6887160"/>
            <a:ext cx="3194497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6222" y="6887160"/>
            <a:ext cx="234791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4216028-6AFC-4FE4-BADA-53C421DB080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lvl="0" algn="ctr" rtl="0" hangingPunct="0">
        <a:buNone/>
        <a:tabLst/>
        <a:defRPr lang="fr-FR" sz="4399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fr-FR" sz="3199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685662" marR="0" lvl="1" indent="-228554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spc="0" baseline="0">
          <a:solidFill>
            <a:srgbClr val="000000"/>
          </a:solidFill>
          <a:latin typeface="Calibri"/>
        </a:defRPr>
      </a:lvl2pPr>
      <a:lvl3pPr marL="1142771" marR="0" lvl="2" indent="-228554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spc="0" baseline="0">
          <a:solidFill>
            <a:srgbClr val="000000"/>
          </a:solidFill>
          <a:latin typeface="Calibri"/>
        </a:defRPr>
      </a:lvl3pPr>
      <a:lvl4pPr marL="1599880" marR="0" lvl="3" indent="-228554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solidFill>
            <a:srgbClr val="000000"/>
          </a:solidFill>
          <a:latin typeface="Calibri"/>
        </a:defRPr>
      </a:lvl4pPr>
      <a:lvl5pPr marL="2056989" marR="0" lvl="4" indent="-228554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ssana.modibo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03594" y="6212073"/>
            <a:ext cx="1503861" cy="123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5734" y="6196537"/>
            <a:ext cx="1367937" cy="121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15409" y="6094437"/>
            <a:ext cx="1658618" cy="128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65262" y="6299721"/>
            <a:ext cx="1367785" cy="100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DSC00080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295693" y="1451389"/>
            <a:ext cx="3455840" cy="2258390"/>
          </a:xfrm>
          <a:prstGeom prst="rect">
            <a:avLst/>
          </a:prstGeom>
        </p:spPr>
      </p:pic>
      <p:pic>
        <p:nvPicPr>
          <p:cNvPr id="10" name="Image 9" descr="DSC00084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699085" y="1451389"/>
            <a:ext cx="3599832" cy="2231896"/>
          </a:xfrm>
          <a:prstGeom prst="rect">
            <a:avLst/>
          </a:prstGeom>
        </p:spPr>
      </p:pic>
      <p:pic>
        <p:nvPicPr>
          <p:cNvPr id="11" name="Image 10" descr="C:\Users\user\Dropbox\Camera Uploads\2012-10-27 20.20.0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4968" y="3683286"/>
            <a:ext cx="3628068" cy="24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:\Users\user\Dropbox\Camera Uploads\2012-06-05 15.31.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693" y="3683287"/>
            <a:ext cx="3383843" cy="24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91716" y="497432"/>
            <a:ext cx="7919633" cy="95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99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DE FERME AGRICOLE A OUNOUBABA – DEPT BAKEL – REG TAMBA-SENEGAL</a:t>
            </a:r>
            <a:endParaRPr lang="fr-FR" sz="2799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 idx="4294967295"/>
          </p:nvPr>
        </p:nvSpPr>
        <p:spPr>
          <a:xfrm>
            <a:off x="503730" y="298159"/>
            <a:ext cx="9070211" cy="553911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5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Effets du projet, phase exploitation</a:t>
            </a:r>
            <a:endParaRPr lang="fr-FR" sz="3599" b="1" dirty="0">
              <a:solidFill>
                <a:srgbClr val="579D1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5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730" y="1115961"/>
            <a:ext cx="9070571" cy="590372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Effets directs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1900"/>
                </a:solidFill>
              </a:rPr>
              <a:t>Augmentation du coût de la production locale </a:t>
            </a:r>
            <a:r>
              <a:rPr lang="fr-FR" dirty="0" smtClean="0">
                <a:solidFill>
                  <a:srgbClr val="0070C0"/>
                </a:solidFill>
              </a:rPr>
              <a:t>(l’agriculture, les divers coûts) </a:t>
            </a:r>
            <a:r>
              <a:rPr lang="fr-FR" dirty="0" smtClean="0">
                <a:solidFill>
                  <a:srgbClr val="461900"/>
                </a:solidFill>
              </a:rPr>
              <a:t>;</a:t>
            </a:r>
            <a:endParaRPr lang="fr-FR" dirty="0">
              <a:solidFill>
                <a:srgbClr val="4619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1900"/>
                </a:solidFill>
              </a:rPr>
              <a:t>Accroissement du coût des importations </a:t>
            </a:r>
            <a:r>
              <a:rPr lang="fr-FR" dirty="0" smtClean="0">
                <a:solidFill>
                  <a:srgbClr val="0070C0"/>
                </a:solidFill>
              </a:rPr>
              <a:t>(l’agriculture, les services extérieurs)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4619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Effets indirects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1900"/>
                </a:solidFill>
              </a:rPr>
              <a:t>Les branches de l’économie nationale </a:t>
            </a:r>
            <a:r>
              <a:rPr lang="fr-FR" dirty="0" smtClean="0">
                <a:solidFill>
                  <a:srgbClr val="0070C0"/>
                </a:solidFill>
              </a:rPr>
              <a:t>(les services divers, l’agriculture);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461900"/>
                </a:solidFill>
              </a:rPr>
              <a:t>Les revenus des ménages et des </a:t>
            </a:r>
            <a:r>
              <a:rPr lang="fr-FR" b="1" dirty="0" smtClean="0">
                <a:solidFill>
                  <a:srgbClr val="461900"/>
                </a:solidFill>
              </a:rPr>
              <a:t>entreprises </a:t>
            </a:r>
            <a:r>
              <a:rPr lang="fr-FR" dirty="0" smtClean="0">
                <a:solidFill>
                  <a:srgbClr val="00B0F0"/>
                </a:solidFill>
              </a:rPr>
              <a:t>(comment ces achats se répartissent en termes de salaires, taxes, intérêts, etc.)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4619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46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39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75726" y="1403947"/>
            <a:ext cx="9070211" cy="58317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Etude de faisabilité : 204 000 euros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Etude APD : près d’un million d’euros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Des études d’analyse de la valeur en cours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u="sng" dirty="0" smtClean="0">
                <a:solidFill>
                  <a:srgbClr val="7030A0"/>
                </a:solidFill>
              </a:rPr>
              <a:t>Conclusion </a:t>
            </a:r>
            <a:r>
              <a:rPr lang="fr-FR" dirty="0">
                <a:solidFill>
                  <a:srgbClr val="7030A0"/>
                </a:solidFill>
              </a:rPr>
              <a:t>: </a:t>
            </a:r>
            <a:r>
              <a:rPr lang="fr-FR" dirty="0" smtClean="0">
                <a:solidFill>
                  <a:srgbClr val="7030A0"/>
                </a:solidFill>
              </a:rPr>
              <a:t>le projet apportera sans doute des effets positifs :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7030A0"/>
                </a:solidFill>
              </a:rPr>
              <a:t>création de l’emploi 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7030A0"/>
                </a:solidFill>
              </a:rPr>
              <a:t>amélioration de la qualité de vie des ménages 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7030A0"/>
                </a:solidFill>
              </a:rPr>
              <a:t>augmentation de la richesse des entreprises 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7030A0"/>
                </a:solidFill>
              </a:rPr>
              <a:t>Augmentation de la croissance nationale (du PIB) 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7030A0"/>
                </a:solidFill>
              </a:rPr>
              <a:t>Etc.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43663" y="323998"/>
            <a:ext cx="6983676" cy="64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5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Composition du budget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58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21" y="301868"/>
            <a:ext cx="9070211" cy="598103"/>
          </a:xfrm>
        </p:spPr>
        <p:txBody>
          <a:bodyPr/>
          <a:lstStyle/>
          <a:p>
            <a:pPr>
              <a:buNone/>
            </a:pPr>
            <a:r>
              <a:rPr lang="fr-FR" sz="3199" b="1" dirty="0">
                <a:solidFill>
                  <a:srgbClr val="92D050"/>
                </a:solidFill>
              </a:rPr>
              <a:t>Contexte de l’agriculture dans la zone</a:t>
            </a:r>
            <a:endParaRPr lang="fr-FR" sz="3199" b="1" dirty="0">
              <a:solidFill>
                <a:srgbClr val="92D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8383" y="4134615"/>
            <a:ext cx="4255146" cy="295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Public\Music\Photos\Photoo\Photo 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3" y="971967"/>
            <a:ext cx="4175806" cy="3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koita\Desktop\Photo 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12" y="971967"/>
            <a:ext cx="4073960" cy="3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ublic\Music\Photos\Photoo\Photo 4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13" y="4239785"/>
            <a:ext cx="4073960" cy="28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7723" y="3491850"/>
            <a:ext cx="4024470" cy="36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Culture de l’arachide, consommation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83514" y="3491850"/>
            <a:ext cx="3959815" cy="36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Culture du mil, consommation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8383" y="6659703"/>
            <a:ext cx="4103810" cy="36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Petite ferme irriguée un puits artisanal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83513" y="6521226"/>
            <a:ext cx="4073959" cy="64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Marre naturelle pouvant accompagner les cultures jusqu’au mois de novembre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33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3921" y="1553031"/>
            <a:ext cx="9070211" cy="44924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799" b="1" dirty="0">
                <a:solidFill>
                  <a:srgbClr val="33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Merci de votre attention </a:t>
            </a:r>
            <a:r>
              <a:rPr lang="fr-FR" b="1" dirty="0">
                <a:solidFill>
                  <a:srgbClr val="33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!</a:t>
            </a:r>
            <a:br>
              <a:rPr lang="fr-FR" b="1" dirty="0">
                <a:solidFill>
                  <a:srgbClr val="33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b="1" dirty="0">
                <a:solidFill>
                  <a:srgbClr val="33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fr-FR" b="1" dirty="0">
                <a:solidFill>
                  <a:srgbClr val="33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31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Lassana KOITA, </a:t>
            </a:r>
            <a:r>
              <a:rPr lang="fr-FR" sz="31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Président</a:t>
            </a:r>
            <a:br>
              <a:rPr lang="fr-FR" sz="31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31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GIE/OAD</a:t>
            </a:r>
            <a: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2799" b="1" dirty="0">
                <a:solidFill>
                  <a:srgbClr val="92D05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Samedi 15 octobre 2016</a:t>
            </a:r>
            <a: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r-FR" sz="2799" b="1" dirty="0">
                <a:solidFill>
                  <a:srgbClr val="461900"/>
                </a:solidFill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lassana.modibo@gmail.com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31733" y="180004"/>
            <a:ext cx="9070211" cy="7919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dirty="0">
                <a:solidFill>
                  <a:srgbClr val="92D050"/>
                </a:solidFill>
              </a:rPr>
              <a:t>SOMMAIRE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5726" y="1043964"/>
            <a:ext cx="9070211" cy="503976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>
              <a:spcAft>
                <a:spcPts val="1414"/>
              </a:spcAft>
              <a:buNone/>
            </a:pPr>
            <a:r>
              <a:rPr lang="fr-FR" sz="2799" b="1" dirty="0">
                <a:solidFill>
                  <a:srgbClr val="461900"/>
                </a:solidFill>
              </a:rPr>
              <a:t>I</a:t>
            </a:r>
            <a:r>
              <a:rPr lang="fr-FR" sz="3599" b="1" dirty="0">
                <a:solidFill>
                  <a:srgbClr val="461900"/>
                </a:solidFill>
              </a:rPr>
              <a:t>.- PRESENTATION </a:t>
            </a:r>
            <a:r>
              <a:rPr lang="fr-FR" sz="3599" b="1" dirty="0">
                <a:solidFill>
                  <a:srgbClr val="461900"/>
                </a:solidFill>
              </a:rPr>
              <a:t>DU </a:t>
            </a:r>
            <a:r>
              <a:rPr lang="fr-FR" sz="3599" b="1" dirty="0">
                <a:solidFill>
                  <a:srgbClr val="461900"/>
                </a:solidFill>
              </a:rPr>
              <a:t>PROJET</a:t>
            </a:r>
          </a:p>
          <a:p>
            <a:pPr marL="889022" lvl="1" indent="-457109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fr-FR" sz="3199" b="1" dirty="0">
                <a:solidFill>
                  <a:srgbClr val="0070C0"/>
                </a:solidFill>
              </a:rPr>
              <a:t>Constat général,</a:t>
            </a:r>
          </a:p>
          <a:p>
            <a:pPr marL="889022" lvl="1" indent="-457109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fr-FR" sz="3199" b="1" dirty="0">
                <a:solidFill>
                  <a:srgbClr val="0070C0"/>
                </a:solidFill>
              </a:rPr>
              <a:t> pourquoi le projet ;</a:t>
            </a:r>
          </a:p>
          <a:p>
            <a:pPr marL="0" indent="0">
              <a:spcAft>
                <a:spcPts val="1414"/>
              </a:spcAft>
              <a:buNone/>
            </a:pPr>
            <a:r>
              <a:rPr lang="fr-FR" sz="3599" b="1" dirty="0">
                <a:solidFill>
                  <a:srgbClr val="461900"/>
                </a:solidFill>
              </a:rPr>
              <a:t>II.- Effets socio-économiques </a:t>
            </a:r>
          </a:p>
          <a:p>
            <a:pPr marL="889022" lvl="1" indent="-457109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fr-FR" sz="3199" b="1" dirty="0">
                <a:solidFill>
                  <a:srgbClr val="0070C0"/>
                </a:solidFill>
              </a:rPr>
              <a:t>Création emplois, </a:t>
            </a:r>
          </a:p>
          <a:p>
            <a:pPr marL="889022" lvl="1" indent="-457109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fr-FR" sz="3199" b="1" dirty="0">
                <a:solidFill>
                  <a:srgbClr val="0070C0"/>
                </a:solidFill>
              </a:rPr>
              <a:t>effets directs, </a:t>
            </a:r>
          </a:p>
          <a:p>
            <a:pPr marL="889022" lvl="1" indent="-457109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fr-FR" sz="3199" b="1" dirty="0">
                <a:solidFill>
                  <a:srgbClr val="0070C0"/>
                </a:solidFill>
              </a:rPr>
              <a:t>effets indirects.</a:t>
            </a:r>
            <a:endParaRPr lang="fr-FR" sz="3199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" y="1115961"/>
            <a:ext cx="9055136" cy="61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3921" y="301868"/>
            <a:ext cx="9070211" cy="814093"/>
          </a:xfrm>
        </p:spPr>
        <p:txBody>
          <a:bodyPr/>
          <a:lstStyle/>
          <a:p>
            <a:pPr>
              <a:buNone/>
            </a:pPr>
            <a:r>
              <a:rPr lang="fr-FR" sz="2799" b="1" dirty="0">
                <a:solidFill>
                  <a:srgbClr val="92D050"/>
                </a:solidFill>
              </a:rPr>
              <a:t>Région de Tambacounda – Département de Bakel</a:t>
            </a:r>
            <a:endParaRPr lang="fr-FR" sz="2799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0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21" y="2986325"/>
            <a:ext cx="9070571" cy="126160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dirty="0" smtClean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II.- Présentation </a:t>
            </a:r>
            <a:r>
              <a:rPr lang="fr-FR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du projet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31733" y="180004"/>
            <a:ext cx="9070211" cy="6345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599" b="1" dirty="0">
                <a:solidFill>
                  <a:srgbClr val="92D05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Constat général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59736" y="899971"/>
            <a:ext cx="9359566" cy="628353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109" indent="-457109" algn="just">
              <a:spcAft>
                <a:spcPts val="1414"/>
              </a:spcAft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461900"/>
                </a:solidFill>
              </a:rPr>
              <a:t>D'une part, l'agriculture reste l'activité dominante </a:t>
            </a:r>
            <a:r>
              <a:rPr lang="fr-FR" sz="2500" dirty="0">
                <a:solidFill>
                  <a:srgbClr val="461900"/>
                </a:solidFill>
              </a:rPr>
              <a:t>de la zone. </a:t>
            </a:r>
            <a:r>
              <a:rPr lang="fr-FR" sz="2500" dirty="0">
                <a:solidFill>
                  <a:srgbClr val="461900"/>
                </a:solidFill>
              </a:rPr>
              <a:t>Cependant, les méthodes utilisées sont </a:t>
            </a:r>
            <a:r>
              <a:rPr lang="fr-FR" sz="2500" dirty="0">
                <a:solidFill>
                  <a:srgbClr val="461900"/>
                </a:solidFill>
              </a:rPr>
              <a:t>rudimentaires</a:t>
            </a:r>
            <a:r>
              <a:rPr lang="fr-FR" sz="2500" dirty="0">
                <a:solidFill>
                  <a:srgbClr val="461900"/>
                </a:solidFill>
              </a:rPr>
              <a:t> ; d'autre part, cette agriculture est </a:t>
            </a:r>
            <a:r>
              <a:rPr lang="fr-FR" sz="2500" dirty="0">
                <a:solidFill>
                  <a:srgbClr val="461900"/>
                </a:solidFill>
              </a:rPr>
              <a:t>familiale et tributaire </a:t>
            </a:r>
            <a:r>
              <a:rPr lang="fr-FR" sz="2500" dirty="0">
                <a:solidFill>
                  <a:srgbClr val="461900"/>
                </a:solidFill>
              </a:rPr>
              <a:t>d'une pluviométrie aléatoire </a:t>
            </a:r>
            <a:r>
              <a:rPr lang="fr-FR" sz="2500" dirty="0">
                <a:solidFill>
                  <a:srgbClr val="461900"/>
                </a:solidFill>
              </a:rPr>
              <a:t>;</a:t>
            </a:r>
          </a:p>
          <a:p>
            <a:pPr marL="457109" indent="-457109" algn="just">
              <a:spcAft>
                <a:spcPts val="1414"/>
              </a:spcAft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0070C0"/>
                </a:solidFill>
              </a:rPr>
              <a:t>Ensuite, les </a:t>
            </a:r>
            <a:r>
              <a:rPr lang="fr-FR" sz="2500" dirty="0">
                <a:solidFill>
                  <a:srgbClr val="0070C0"/>
                </a:solidFill>
              </a:rPr>
              <a:t>retombées de l'émigration </a:t>
            </a:r>
            <a:r>
              <a:rPr lang="fr-FR" sz="2500" dirty="0">
                <a:solidFill>
                  <a:srgbClr val="0070C0"/>
                </a:solidFill>
              </a:rPr>
              <a:t>ont, certes, permis </a:t>
            </a:r>
            <a:r>
              <a:rPr lang="fr-FR" sz="2500" dirty="0">
                <a:solidFill>
                  <a:srgbClr val="0070C0"/>
                </a:solidFill>
              </a:rPr>
              <a:t>d'améliorer les conditions de vie des </a:t>
            </a:r>
            <a:r>
              <a:rPr lang="fr-FR" sz="2500" dirty="0">
                <a:solidFill>
                  <a:srgbClr val="0070C0"/>
                </a:solidFill>
              </a:rPr>
              <a:t>populations </a:t>
            </a:r>
            <a:r>
              <a:rPr lang="fr-FR" sz="2500" b="1" dirty="0">
                <a:solidFill>
                  <a:srgbClr val="0070C0"/>
                </a:solidFill>
              </a:rPr>
              <a:t>(soutien à la consommation ; à l’habitat des ménages ; faciliter l’accès aux services de base à travers les associations villageoises)</a:t>
            </a:r>
            <a:r>
              <a:rPr lang="fr-FR" sz="2500" dirty="0">
                <a:solidFill>
                  <a:srgbClr val="0070C0"/>
                </a:solidFill>
              </a:rPr>
              <a:t> ; cependant, elles n'ont pas pu booster la croissance afin d'impulser les bases du développement </a:t>
            </a:r>
            <a:r>
              <a:rPr lang="fr-FR" sz="2500" dirty="0">
                <a:solidFill>
                  <a:srgbClr val="0070C0"/>
                </a:solidFill>
              </a:rPr>
              <a:t>;</a:t>
            </a:r>
          </a:p>
          <a:p>
            <a:pPr marL="457109" indent="-457109" algn="just">
              <a:spcAft>
                <a:spcPts val="1414"/>
              </a:spcAft>
              <a:buFont typeface="Wingdings" panose="05000000000000000000" pitchFamily="2" charset="2"/>
              <a:buChar char="q"/>
            </a:pPr>
            <a:r>
              <a:rPr lang="fr-FR" sz="2500" dirty="0">
                <a:solidFill>
                  <a:srgbClr val="7030A0"/>
                </a:solidFill>
              </a:rPr>
              <a:t>En conséquence, ce qui doit nous pousser à redéfinir les concepts de l'émigration en vue de prendre en compte les problématiques de développement de nos localités d'origine.</a:t>
            </a:r>
            <a:endParaRPr lang="fr-FR" sz="2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730" y="180005"/>
            <a:ext cx="9070571" cy="71996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5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Pourquoi le projet GIE/OAD ?</a:t>
            </a:r>
            <a:endParaRPr lang="fr-FR" sz="3599" b="1" dirty="0">
              <a:solidFill>
                <a:srgbClr val="579D1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5726" y="827974"/>
            <a:ext cx="9070571" cy="662369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fr-FR" sz="2999" b="1" dirty="0">
                <a:solidFill>
                  <a:srgbClr val="461900"/>
                </a:solidFill>
              </a:rPr>
              <a:t>Développer une activité agricole, durant toute l’année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dirty="0">
                <a:solidFill>
                  <a:srgbClr val="0070C0"/>
                </a:solidFill>
              </a:rPr>
              <a:t>Garantir l’autosuffisance alimentaire;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dirty="0">
                <a:solidFill>
                  <a:srgbClr val="0070C0"/>
                </a:solidFill>
              </a:rPr>
              <a:t>Booster l’économie locale;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461900"/>
                </a:solidFill>
              </a:rPr>
              <a:t>Promouvoir </a:t>
            </a:r>
            <a:r>
              <a:rPr lang="fr-FR" b="1" dirty="0">
                <a:solidFill>
                  <a:srgbClr val="461900"/>
                </a:solidFill>
              </a:rPr>
              <a:t>entrepreneuriat </a:t>
            </a:r>
            <a:r>
              <a:rPr lang="fr-FR" b="1" dirty="0" smtClean="0">
                <a:solidFill>
                  <a:srgbClr val="461900"/>
                </a:solidFill>
              </a:rPr>
              <a:t>rural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dirty="0">
                <a:solidFill>
                  <a:srgbClr val="0070C0"/>
                </a:solidFill>
              </a:rPr>
              <a:t>Créer des emplois directs et indirects afin de favoriser l'insertion des </a:t>
            </a:r>
            <a:r>
              <a:rPr lang="fr-FR" sz="2599" dirty="0">
                <a:solidFill>
                  <a:srgbClr val="0070C0"/>
                </a:solidFill>
              </a:rPr>
              <a:t>jeunes et des femmes</a:t>
            </a:r>
            <a:r>
              <a:rPr lang="fr-FR" sz="2599" dirty="0">
                <a:solidFill>
                  <a:srgbClr val="0070C0"/>
                </a:solidFill>
              </a:rPr>
              <a:t> 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dirty="0">
                <a:solidFill>
                  <a:srgbClr val="0070C0"/>
                </a:solidFill>
              </a:rPr>
              <a:t>Lutter contre l'exode rural et l’émigration </a:t>
            </a:r>
            <a:r>
              <a:rPr lang="fr-FR" sz="2599" dirty="0">
                <a:solidFill>
                  <a:srgbClr val="0070C0"/>
                </a:solidFill>
              </a:rPr>
              <a:t>clandestine.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461900"/>
                </a:solidFill>
              </a:rPr>
              <a:t>Des atouts dans la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Disponibilité des terres arables et de la main-d'œuvre;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Adhésion des populations et des autorités </a:t>
            </a:r>
            <a:r>
              <a:rPr lang="fr-FR" sz="2400" dirty="0">
                <a:solidFill>
                  <a:srgbClr val="0070C0"/>
                </a:solidFill>
              </a:rPr>
              <a:t>locales ;</a:t>
            </a:r>
            <a:endParaRPr lang="fr-FR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</a:rPr>
              <a:t>Présence du fleuve Sénégal, des marres et marigots naturels.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endParaRPr lang="fr-FR" sz="2799" b="1" i="1" dirty="0">
              <a:solidFill>
                <a:srgbClr val="4619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21" y="2986325"/>
            <a:ext cx="9070571" cy="126160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5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III.- Effets socio-économiques du </a:t>
            </a:r>
            <a:r>
              <a:rPr lang="fr-FR" sz="35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2818044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7723" y="1547940"/>
            <a:ext cx="9070571" cy="453579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fr-FR" sz="2799" dirty="0">
                <a:solidFill>
                  <a:srgbClr val="461900"/>
                </a:solidFill>
              </a:rPr>
              <a:t>01 gestionnaire de l'exploitation 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799" dirty="0">
                <a:solidFill>
                  <a:srgbClr val="461900"/>
                </a:solidFill>
              </a:rPr>
              <a:t>01 </a:t>
            </a:r>
            <a:r>
              <a:rPr lang="fr-FR" sz="2799" dirty="0">
                <a:solidFill>
                  <a:srgbClr val="461900"/>
                </a:solidFill>
              </a:rPr>
              <a:t>responsable de production 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799" dirty="0">
                <a:solidFill>
                  <a:srgbClr val="461900"/>
                </a:solidFill>
              </a:rPr>
              <a:t>01 </a:t>
            </a:r>
            <a:r>
              <a:rPr lang="fr-FR" sz="2799" dirty="0">
                <a:solidFill>
                  <a:srgbClr val="461900"/>
                </a:solidFill>
              </a:rPr>
              <a:t>responsable de commercialisation 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799" dirty="0">
                <a:solidFill>
                  <a:srgbClr val="461900"/>
                </a:solidFill>
              </a:rPr>
              <a:t>75 techniciens agricoles</a:t>
            </a:r>
            <a:r>
              <a:rPr lang="fr-FR" sz="2799" dirty="0">
                <a:solidFill>
                  <a:srgbClr val="461900"/>
                </a:solidFill>
              </a:rPr>
              <a:t> </a:t>
            </a:r>
            <a:r>
              <a:rPr lang="fr-FR" sz="2799" dirty="0">
                <a:solidFill>
                  <a:srgbClr val="461900"/>
                </a:solidFill>
              </a:rPr>
              <a:t>(3/ha, norme </a:t>
            </a:r>
            <a:r>
              <a:rPr lang="fr-FR" sz="2799" dirty="0" err="1">
                <a:solidFill>
                  <a:srgbClr val="461900"/>
                </a:solidFill>
              </a:rPr>
              <a:t>Prodac</a:t>
            </a:r>
            <a:r>
              <a:rPr lang="fr-FR" sz="2799" dirty="0">
                <a:solidFill>
                  <a:srgbClr val="461900"/>
                </a:solidFill>
              </a:rPr>
              <a:t>);</a:t>
            </a:r>
            <a:endParaRPr lang="fr-FR" sz="2799" dirty="0">
              <a:solidFill>
                <a:srgbClr val="46190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fr-FR" sz="2799" dirty="0">
                <a:solidFill>
                  <a:srgbClr val="461900"/>
                </a:solidFill>
              </a:rPr>
              <a:t>02 </a:t>
            </a:r>
            <a:r>
              <a:rPr lang="fr-FR" sz="2799" dirty="0">
                <a:solidFill>
                  <a:srgbClr val="461900"/>
                </a:solidFill>
              </a:rPr>
              <a:t>gardiens</a:t>
            </a:r>
            <a:r>
              <a:rPr lang="fr-FR" sz="2799" dirty="0">
                <a:solidFill>
                  <a:srgbClr val="461900"/>
                </a:solidFill>
              </a:rPr>
              <a:t>.</a:t>
            </a:r>
          </a:p>
          <a:p>
            <a:pPr marL="107978" indent="0">
              <a:buNone/>
            </a:pPr>
            <a:r>
              <a:rPr lang="fr-FR" sz="2799" dirty="0">
                <a:solidFill>
                  <a:srgbClr val="461900"/>
                </a:solidFill>
                <a:sym typeface="Wingdings" panose="05000000000000000000" pitchFamily="2" charset="2"/>
              </a:rPr>
              <a:t> </a:t>
            </a:r>
            <a:r>
              <a:rPr lang="fr-FR" sz="2799" b="1" dirty="0">
                <a:solidFill>
                  <a:srgbClr val="0070C0"/>
                </a:solidFill>
                <a:sym typeface="Wingdings" panose="05000000000000000000" pitchFamily="2" charset="2"/>
              </a:rPr>
              <a:t>Dès le démarrage du projet, 80 emplois directs seront créés et des centaines d’emplois induits.</a:t>
            </a:r>
            <a:endParaRPr lang="fr-FR" sz="2799" b="1" dirty="0">
              <a:solidFill>
                <a:srgbClr val="0070C0"/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03730" y="467991"/>
            <a:ext cx="9070211" cy="49236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1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</a:t>
            </a:r>
            <a:r>
              <a:rPr lang="fr-FR" sz="31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ffets directs du projet - Personnel</a:t>
            </a:r>
            <a:endParaRPr lang="fr-FR" sz="3199" b="1" dirty="0">
              <a:solidFill>
                <a:srgbClr val="579D1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3730" y="210777"/>
            <a:ext cx="9070211" cy="49236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1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</a:t>
            </a:r>
            <a:r>
              <a:rPr lang="fr-FR" sz="3199" b="1" dirty="0">
                <a:solidFill>
                  <a:srgbClr val="579D1C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ffets du projet, phase investissements</a:t>
            </a:r>
            <a:endParaRPr lang="fr-FR" sz="3199" b="1" dirty="0">
              <a:solidFill>
                <a:srgbClr val="579D1C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730" y="971967"/>
            <a:ext cx="9070571" cy="626370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fr-FR" sz="2799" b="1" dirty="0">
                <a:solidFill>
                  <a:schemeClr val="accent6">
                    <a:lumMod val="50000"/>
                  </a:schemeClr>
                </a:solidFill>
              </a:rPr>
              <a:t>Effets directs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b="1" dirty="0">
                <a:solidFill>
                  <a:srgbClr val="461900"/>
                </a:solidFill>
              </a:rPr>
              <a:t>Augmentation du coût de la production locale </a:t>
            </a:r>
            <a:r>
              <a:rPr lang="fr-FR" sz="2599" dirty="0">
                <a:solidFill>
                  <a:srgbClr val="0070C0"/>
                </a:solidFill>
              </a:rPr>
              <a:t>(frais des études, terrain, clôtures hangars, bâtiments, réseau d’adduction et système d’irrigation, petits matériels, besoin en fonds de roulement, etc..) </a:t>
            </a:r>
            <a:r>
              <a:rPr lang="fr-FR" sz="2599" dirty="0">
                <a:solidFill>
                  <a:srgbClr val="461900"/>
                </a:solidFill>
              </a:rPr>
              <a:t>;</a:t>
            </a:r>
            <a:endParaRPr lang="fr-FR" sz="2599" dirty="0">
              <a:solidFill>
                <a:srgbClr val="4619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b="1" dirty="0">
                <a:solidFill>
                  <a:srgbClr val="461900"/>
                </a:solidFill>
              </a:rPr>
              <a:t>Accroissement du coût des importations </a:t>
            </a:r>
            <a:r>
              <a:rPr lang="fr-FR" sz="2599" dirty="0">
                <a:solidFill>
                  <a:srgbClr val="0070C0"/>
                </a:solidFill>
              </a:rPr>
              <a:t>(petits matériels, produits phytosanitaires, fertilisants organiques,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Effets indirects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b="1" dirty="0">
                <a:solidFill>
                  <a:srgbClr val="461900"/>
                </a:solidFill>
              </a:rPr>
              <a:t>Les branches de l’économie nationale impactées </a:t>
            </a:r>
            <a:r>
              <a:rPr lang="fr-FR" sz="2599" dirty="0">
                <a:solidFill>
                  <a:srgbClr val="0070C0"/>
                </a:solidFill>
              </a:rPr>
              <a:t>(les services divers, le BTP, les Matériaux de construction, l’Agro-industrie, Eau-énergie, etc.);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599" b="1" dirty="0">
                <a:solidFill>
                  <a:srgbClr val="461900"/>
                </a:solidFill>
              </a:rPr>
              <a:t>Les revenus des ménages et des </a:t>
            </a:r>
            <a:r>
              <a:rPr lang="fr-FR" sz="2599" b="1" dirty="0">
                <a:solidFill>
                  <a:srgbClr val="461900"/>
                </a:solidFill>
              </a:rPr>
              <a:t>entreprises </a:t>
            </a:r>
            <a:r>
              <a:rPr lang="fr-FR" sz="2599" dirty="0">
                <a:solidFill>
                  <a:srgbClr val="00B0F0"/>
                </a:solidFill>
              </a:rPr>
              <a:t>(comment ces achats se répartissent en termes de salaires, taxes, etc.)</a:t>
            </a:r>
            <a:endParaRPr lang="fr-FR" sz="2599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4619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4619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418</Words>
  <Application>Microsoft Office PowerPoint</Application>
  <PresentationFormat>Personnalisé</PresentationFormat>
  <Paragraphs>68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Lucida Sans Unicode</vt:lpstr>
      <vt:lpstr>Mangal</vt:lpstr>
      <vt:lpstr>StarSymbol</vt:lpstr>
      <vt:lpstr>Tahoma</vt:lpstr>
      <vt:lpstr>Times New Roman</vt:lpstr>
      <vt:lpstr>Wingdings</vt:lpstr>
      <vt:lpstr>Standard</vt:lpstr>
      <vt:lpstr>Présentation PowerPoint</vt:lpstr>
      <vt:lpstr>SOMMAIRE</vt:lpstr>
      <vt:lpstr>Région de Tambacounda – Département de Bakel</vt:lpstr>
      <vt:lpstr>II.- Présentation du projet</vt:lpstr>
      <vt:lpstr>Constat général</vt:lpstr>
      <vt:lpstr>Pourquoi le projet GIE/OAD ?</vt:lpstr>
      <vt:lpstr>III.- Effets socio-économiques du projet</vt:lpstr>
      <vt:lpstr>Effets directs du projet - Personnel</vt:lpstr>
      <vt:lpstr>Effets du projet, phase investissements</vt:lpstr>
      <vt:lpstr>Effets du projet, phase exploitation</vt:lpstr>
      <vt:lpstr>Présentation PowerPoint</vt:lpstr>
      <vt:lpstr>Contexte de l’agriculture dans la zone</vt:lpstr>
      <vt:lpstr>Merci de votre attention !  Lassana KOITA, Président GIE/OAD  Samedi 15 octobre 2016  lassana.modibo@gmail.com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Modibo KOITA</dc:creator>
  <cp:lastModifiedBy>MOTTE Emmanuel</cp:lastModifiedBy>
  <cp:revision>412</cp:revision>
  <cp:lastPrinted>2016-10-04T16:22:27Z</cp:lastPrinted>
  <dcterms:created xsi:type="dcterms:W3CDTF">2015-03-14T03:10:03Z</dcterms:created>
  <dcterms:modified xsi:type="dcterms:W3CDTF">2016-10-14T08:08:37Z</dcterms:modified>
</cp:coreProperties>
</file>