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8" r:id="rId4"/>
    <p:sldId id="265" r:id="rId5"/>
    <p:sldId id="266" r:id="rId6"/>
    <p:sldId id="269" r:id="rId7"/>
    <p:sldId id="270" r:id="rId8"/>
    <p:sldId id="271" r:id="rId9"/>
    <p:sldId id="272" r:id="rId10"/>
    <p:sldId id="273" r:id="rId11"/>
    <p:sldId id="274" r:id="rId12"/>
    <p:sldId id="257" r:id="rId13"/>
    <p:sldId id="275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BB731-2E0A-46A2-93A6-1450EFB1F083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81B8C-EB02-49B6-BFE4-BC995E490D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799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48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70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9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92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57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41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58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40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67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5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2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11A1-5682-4445-8BC4-1416E7B9F847}" type="datetimeFigureOut">
              <a:rPr lang="fr-FR" smtClean="0"/>
              <a:t>17/10/2016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B5264-20A5-47E7-A897-448C4C7B4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8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emf"/><Relationship Id="rId7" Type="http://schemas.openxmlformats.org/officeDocument/2006/relationships/hyperlink" Target="http://www.biopartenaire.com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ocert.fr/equitable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://www.wfto.com/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://www.maxhavelaarfrance.com/" TargetMode="External"/><Relationship Id="rId9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79181"/>
          </a:xfrm>
        </p:spPr>
        <p:txBody>
          <a:bodyPr>
            <a:normAutofit/>
          </a:bodyPr>
          <a:lstStyle/>
          <a:p>
            <a:r>
              <a:rPr lang="fr-FR" dirty="0"/>
              <a:t>Le commerce équitable </a:t>
            </a:r>
            <a:br>
              <a:rPr lang="fr-FR" dirty="0"/>
            </a:br>
            <a:r>
              <a:rPr lang="fr-FR" dirty="0"/>
              <a:t>et</a:t>
            </a:r>
            <a:br>
              <a:rPr lang="fr-FR" dirty="0"/>
            </a:br>
            <a:r>
              <a:rPr lang="fr-FR" dirty="0"/>
              <a:t>Artisans du Monde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113690" y="4636394"/>
            <a:ext cx="2554310" cy="1004552"/>
          </a:xfrm>
        </p:spPr>
        <p:txBody>
          <a:bodyPr/>
          <a:lstStyle/>
          <a:p>
            <a:r>
              <a:rPr lang="fr-FR" dirty="0"/>
              <a:t>Christian Bonnal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89396" y="6520865"/>
            <a:ext cx="2408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YCID 15 octobre 2016</a:t>
            </a:r>
          </a:p>
        </p:txBody>
      </p:sp>
    </p:spTree>
    <p:extLst>
      <p:ext uri="{BB962C8B-B14F-4D97-AF65-F5344CB8AC3E}">
        <p14:creationId xmlns:p14="http://schemas.microsoft.com/office/powerpoint/2010/main" val="180004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90" y="141669"/>
            <a:ext cx="8129610" cy="1030308"/>
          </a:xfrm>
        </p:spPr>
        <p:txBody>
          <a:bodyPr/>
          <a:lstStyle/>
          <a:p>
            <a:pPr algn="ctr"/>
            <a:r>
              <a:rPr lang="fr-FR" dirty="0"/>
              <a:t>Les labels principaux en France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1379213" y="1287887"/>
            <a:ext cx="8357215" cy="4889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endParaRPr lang="fr-FR" sz="1800" dirty="0"/>
          </a:p>
          <a:p>
            <a:pPr>
              <a:buClr>
                <a:srgbClr val="92D050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92D050"/>
                </a:solidFill>
              </a:rPr>
              <a:t>FAIRTRADE MAX HAVELAAR </a:t>
            </a:r>
            <a:r>
              <a:rPr lang="fr-FR" sz="1600" dirty="0"/>
              <a:t>garantit des </a:t>
            </a:r>
            <a:r>
              <a:rPr lang="fr-FR" sz="1600" b="1" dirty="0"/>
              <a:t>produits agroalimentaires, cosmétiques et textiles</a:t>
            </a:r>
            <a:r>
              <a:rPr lang="fr-FR" sz="1600" dirty="0"/>
              <a:t>. </a:t>
            </a:r>
            <a:r>
              <a:rPr lang="fr-FR" sz="1600" b="1" dirty="0" err="1"/>
              <a:t>Flo-Cert</a:t>
            </a:r>
            <a:r>
              <a:rPr lang="fr-FR" sz="1600" dirty="0"/>
              <a:t>, accrédité ISO65, est en charge de l’inspection et de la certification des organisations de producteurs et des opérateurs commerciaux.</a:t>
            </a:r>
          </a:p>
          <a:p>
            <a:pPr marL="601663" indent="-285750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1600" dirty="0">
                <a:hlinkClick r:id="rId4"/>
              </a:rPr>
              <a:t>www.maxhavelaarfrance.com</a:t>
            </a:r>
            <a:endParaRPr lang="fr-FR" sz="1600" b="1" dirty="0">
              <a:solidFill>
                <a:srgbClr val="F7941E"/>
              </a:solidFill>
            </a:endParaRPr>
          </a:p>
          <a:p>
            <a:pPr>
              <a:buClr>
                <a:srgbClr val="92D050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92D050"/>
                </a:solidFill>
              </a:rPr>
              <a:t>WFTO </a:t>
            </a:r>
            <a:r>
              <a:rPr lang="fr-FR" sz="1600" dirty="0"/>
              <a:t>attribue sa garantie à des </a:t>
            </a:r>
            <a:r>
              <a:rPr lang="fr-FR" sz="1600" b="1" dirty="0"/>
              <a:t>organisations spécialisées</a:t>
            </a:r>
            <a:r>
              <a:rPr lang="fr-FR" sz="1600" dirty="0"/>
              <a:t> de commerce équitable</a:t>
            </a:r>
            <a:r>
              <a:rPr lang="fr-FR" sz="1800" dirty="0"/>
              <a:t>. </a:t>
            </a:r>
            <a:r>
              <a:rPr lang="fr-FR" sz="1600" dirty="0"/>
              <a:t>Le logo peut maintenant être apposé sur des produits.</a:t>
            </a:r>
          </a:p>
          <a:p>
            <a:pPr marL="601663" indent="-285750">
              <a:spcBef>
                <a:spcPts val="0"/>
              </a:spcBef>
              <a:buClr>
                <a:srgbClr val="92D050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1600" dirty="0">
                <a:hlinkClick r:id="rId5"/>
              </a:rPr>
              <a:t>www.wfto.com</a:t>
            </a:r>
            <a:endParaRPr lang="fr-FR" sz="1600" dirty="0"/>
          </a:p>
          <a:p>
            <a:pPr marL="601663" indent="-285750">
              <a:spcBef>
                <a:spcPts val="0"/>
              </a:spcBef>
              <a:buClr>
                <a:srgbClr val="92D050"/>
              </a:buClr>
              <a:buSzPct val="100000"/>
              <a:buFont typeface="Arial" panose="020B0604020202020204" pitchFamily="34" charset="0"/>
              <a:buChar char="•"/>
            </a:pPr>
            <a:endParaRPr lang="fr-FR" sz="1600" dirty="0"/>
          </a:p>
          <a:p>
            <a:pPr>
              <a:spcBef>
                <a:spcPts val="0"/>
              </a:spcBef>
              <a:buClr>
                <a:srgbClr val="92D050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92D050"/>
                </a:solidFill>
              </a:rPr>
              <a:t>ÉCOCERT EQUITABLE </a:t>
            </a:r>
            <a:r>
              <a:rPr lang="fr-FR" sz="1600" dirty="0"/>
              <a:t>garantit des </a:t>
            </a:r>
            <a:r>
              <a:rPr lang="fr-FR" sz="1600" b="1" dirty="0"/>
              <a:t>produits agroalimentaires, cosmétiques et textiles</a:t>
            </a:r>
            <a:r>
              <a:rPr lang="fr-FR" sz="1600" dirty="0"/>
              <a:t>. Ce label s’adresse à des produits à la fois </a:t>
            </a:r>
            <a:r>
              <a:rPr lang="fr-FR" sz="1600" b="1" dirty="0"/>
              <a:t>biologiques et équitables</a:t>
            </a:r>
            <a:r>
              <a:rPr lang="fr-FR" sz="1600" dirty="0"/>
              <a:t>.</a:t>
            </a:r>
          </a:p>
          <a:p>
            <a:pPr marL="320675" lvl="1" indent="0">
              <a:spcAft>
                <a:spcPts val="1200"/>
              </a:spcAft>
              <a:buNone/>
            </a:pPr>
            <a:r>
              <a:rPr lang="fr-FR" sz="1600" dirty="0">
                <a:hlinkClick r:id="rId6"/>
              </a:rPr>
              <a:t>www.ecocert.fr/equitable</a:t>
            </a:r>
            <a:endParaRPr lang="fr-FR" sz="1600" dirty="0"/>
          </a:p>
          <a:p>
            <a:pPr>
              <a:buClr>
                <a:srgbClr val="92D050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1800" b="1" dirty="0">
                <a:solidFill>
                  <a:srgbClr val="92D050"/>
                </a:solidFill>
              </a:rPr>
              <a:t>BIO EQUITABLE </a:t>
            </a:r>
            <a:r>
              <a:rPr lang="fr-FR" sz="1800" dirty="0"/>
              <a:t>est une marque collective présente sur les </a:t>
            </a:r>
            <a:r>
              <a:rPr lang="fr-FR" sz="1800" b="1" dirty="0"/>
              <a:t>produits</a:t>
            </a:r>
            <a:r>
              <a:rPr lang="fr-FR" sz="1800" dirty="0"/>
              <a:t> des entreprises membres de l’association </a:t>
            </a:r>
            <a:r>
              <a:rPr lang="fr-FR" sz="1800" b="1" dirty="0"/>
              <a:t>Bio Partenaire</a:t>
            </a:r>
            <a:r>
              <a:rPr lang="fr-FR" sz="1800" dirty="0"/>
              <a:t>. Les produits sont conformes à la garantie </a:t>
            </a:r>
            <a:r>
              <a:rPr lang="fr-FR" sz="1800" dirty="0" err="1"/>
              <a:t>Ecocert</a:t>
            </a:r>
            <a:r>
              <a:rPr lang="fr-FR" sz="1800" dirty="0"/>
              <a:t> Equitable (ci-dessus)</a:t>
            </a:r>
          </a:p>
          <a:p>
            <a:pPr marL="320675" lvl="1" indent="0">
              <a:buNone/>
            </a:pPr>
            <a:r>
              <a:rPr lang="fr-FR" sz="1600" dirty="0">
                <a:hlinkClick r:id="rId7"/>
              </a:rPr>
              <a:t>www.biopartenaire.com</a:t>
            </a:r>
            <a:endParaRPr lang="fr-FR" sz="1600" dirty="0"/>
          </a:p>
          <a:p>
            <a:pPr marL="601663" indent="-285750">
              <a:spcBef>
                <a:spcPts val="0"/>
              </a:spcBef>
              <a:buClr>
                <a:srgbClr val="92D050"/>
              </a:buClr>
              <a:buSzPct val="100000"/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105" y="1064363"/>
            <a:ext cx="935037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WFTO_Metric Header_Croppe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0" y="2514350"/>
            <a:ext cx="15113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Ecocert Equitabl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105" y="3920875"/>
            <a:ext cx="1512888" cy="111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6" descr="휨휰x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593" y="5000625"/>
            <a:ext cx="12954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589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90" y="141669"/>
            <a:ext cx="8129610" cy="1030308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Les impacts du commerce équitable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1379213" y="2112135"/>
            <a:ext cx="9902680" cy="4064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endParaRPr lang="fr-FR" sz="1800" dirty="0"/>
          </a:p>
          <a:p>
            <a:pPr algn="just">
              <a:lnSpc>
                <a:spcPct val="105000"/>
              </a:lnSpc>
              <a:spcBef>
                <a:spcPct val="0"/>
              </a:spcBef>
              <a:spcAft>
                <a:spcPts val="1200"/>
              </a:spcAft>
              <a:buSzPct val="70000"/>
              <a:buFont typeface="Wingdings" pitchFamily="2" charset="2"/>
              <a:buChar char="§"/>
            </a:pPr>
            <a:r>
              <a:rPr lang="fr-FR" sz="2400" dirty="0"/>
              <a:t>Pour 87% des études, le commerce équitable a un</a:t>
            </a:r>
            <a:r>
              <a:rPr lang="fr-FR" sz="2400" dirty="0">
                <a:solidFill>
                  <a:srgbClr val="CF8121"/>
                </a:solidFill>
              </a:rPr>
              <a:t> </a:t>
            </a:r>
            <a:r>
              <a:rPr lang="fr-FR" sz="2400" b="1" dirty="0">
                <a:solidFill>
                  <a:srgbClr val="E48F26"/>
                </a:solidFill>
              </a:rPr>
              <a:t>effet positif en termes de prix </a:t>
            </a:r>
            <a:r>
              <a:rPr lang="fr-FR" sz="2400" dirty="0"/>
              <a:t>; les producteurs reçoivent un prix supérieur à celui du conventionnel</a:t>
            </a:r>
          </a:p>
          <a:p>
            <a:pPr algn="just">
              <a:lnSpc>
                <a:spcPct val="105000"/>
              </a:lnSpc>
              <a:spcBef>
                <a:spcPct val="0"/>
              </a:spcBef>
              <a:spcAft>
                <a:spcPts val="1200"/>
              </a:spcAft>
              <a:buSzPct val="70000"/>
              <a:buFont typeface="Wingdings" pitchFamily="2" charset="2"/>
              <a:buChar char="§"/>
            </a:pPr>
            <a:r>
              <a:rPr lang="fr-FR" sz="2400" dirty="0"/>
              <a:t>65% des études indiquent</a:t>
            </a:r>
            <a:r>
              <a:rPr lang="fr-FR" sz="2400" dirty="0">
                <a:solidFill>
                  <a:srgbClr val="CF8121"/>
                </a:solidFill>
              </a:rPr>
              <a:t> </a:t>
            </a:r>
            <a:r>
              <a:rPr lang="fr-FR" sz="2400" b="1" dirty="0">
                <a:solidFill>
                  <a:srgbClr val="CF8121"/>
                </a:solidFill>
              </a:rPr>
              <a:t>une amélioration des conditions de vie et de travail</a:t>
            </a:r>
            <a:endParaRPr lang="fr-FR" sz="2400" dirty="0">
              <a:solidFill>
                <a:srgbClr val="CF8121"/>
              </a:solidFill>
            </a:endParaRPr>
          </a:p>
          <a:p>
            <a:pPr algn="just">
              <a:lnSpc>
                <a:spcPct val="105000"/>
              </a:lnSpc>
              <a:spcBef>
                <a:spcPct val="0"/>
              </a:spcBef>
              <a:spcAft>
                <a:spcPts val="1200"/>
              </a:spcAft>
              <a:buSzPct val="70000"/>
              <a:buFont typeface="Wingdings" pitchFamily="2" charset="2"/>
              <a:buChar char="§"/>
            </a:pPr>
            <a:r>
              <a:rPr lang="fr-FR" sz="2400" dirty="0"/>
              <a:t>96% des études montrent un impact positif sur la </a:t>
            </a:r>
            <a:r>
              <a:rPr lang="fr-FR" sz="2400" b="1" dirty="0">
                <a:solidFill>
                  <a:srgbClr val="E48F26"/>
                </a:solidFill>
              </a:rPr>
              <a:t>qualité</a:t>
            </a:r>
            <a:r>
              <a:rPr lang="fr-FR" sz="2400" dirty="0">
                <a:solidFill>
                  <a:schemeClr val="tx2"/>
                </a:solidFill>
              </a:rPr>
              <a:t>.</a:t>
            </a:r>
            <a:r>
              <a:rPr lang="fr-FR" sz="2400" dirty="0"/>
              <a:t> Le commerce équitable encourage l’agriculture biologique en atténuant, par son soutien financier, les surcoûts liés à la certification et au risque de baisse des rendements</a:t>
            </a:r>
            <a:endParaRPr lang="fr-FR" sz="2400" dirty="0">
              <a:solidFill>
                <a:srgbClr val="CF8121"/>
              </a:solidFill>
            </a:endParaRPr>
          </a:p>
          <a:p>
            <a:pPr algn="just">
              <a:lnSpc>
                <a:spcPct val="105000"/>
              </a:lnSpc>
              <a:spcBef>
                <a:spcPct val="0"/>
              </a:spcBef>
              <a:spcAft>
                <a:spcPts val="1200"/>
              </a:spcAft>
              <a:buSzPct val="70000"/>
              <a:buFont typeface="Wingdings" pitchFamily="2" charset="2"/>
              <a:buChar char="§"/>
            </a:pPr>
            <a:r>
              <a:rPr lang="fr-FR" sz="2400" dirty="0"/>
              <a:t>95% des études indiquent une</a:t>
            </a:r>
            <a:r>
              <a:rPr lang="fr-FR" sz="2400" dirty="0">
                <a:solidFill>
                  <a:srgbClr val="CF8121"/>
                </a:solidFill>
              </a:rPr>
              <a:t> </a:t>
            </a:r>
            <a:r>
              <a:rPr lang="fr-FR" sz="2400" b="1" dirty="0">
                <a:solidFill>
                  <a:srgbClr val="CF8121"/>
                </a:solidFill>
              </a:rPr>
              <a:t>augmentation de l’estime de soi </a:t>
            </a:r>
            <a:r>
              <a:rPr lang="fr-FR" sz="2400" dirty="0"/>
              <a:t>pour les producteurs locaux, due à la prise de conscience d’influer le cours des choses </a:t>
            </a:r>
          </a:p>
          <a:p>
            <a:pPr algn="just">
              <a:lnSpc>
                <a:spcPct val="105000"/>
              </a:lnSpc>
              <a:spcBef>
                <a:spcPct val="0"/>
              </a:spcBef>
              <a:spcAft>
                <a:spcPts val="1200"/>
              </a:spcAft>
              <a:buSzPct val="70000"/>
              <a:buFont typeface="Wingdings" pitchFamily="2" charset="2"/>
              <a:buChar char="§"/>
            </a:pPr>
            <a:r>
              <a:rPr lang="fr-FR" sz="2400" dirty="0"/>
              <a:t>81% des études concluent à des effets positifs sur</a:t>
            </a:r>
            <a:r>
              <a:rPr lang="fr-FR" sz="2400" dirty="0">
                <a:solidFill>
                  <a:srgbClr val="CF8121"/>
                </a:solidFill>
              </a:rPr>
              <a:t> </a:t>
            </a:r>
            <a:r>
              <a:rPr lang="fr-FR" sz="2400" b="1" dirty="0">
                <a:solidFill>
                  <a:srgbClr val="CF8121"/>
                </a:solidFill>
              </a:rPr>
              <a:t>l’environnement et les ressources naturelles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2240924" y="1477976"/>
            <a:ext cx="760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7EC3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effets positifs au Sud confirmés par 77 études d’impact (Source : PFCE 2010)</a:t>
            </a:r>
          </a:p>
        </p:txBody>
      </p:sp>
    </p:spTree>
    <p:extLst>
      <p:ext uri="{BB962C8B-B14F-4D97-AF65-F5344CB8AC3E}">
        <p14:creationId xmlns:p14="http://schemas.microsoft.com/office/powerpoint/2010/main" val="846800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90" y="365125"/>
            <a:ext cx="9640910" cy="1325563"/>
          </a:xfrm>
        </p:spPr>
        <p:txBody>
          <a:bodyPr/>
          <a:lstStyle/>
          <a:p>
            <a:pPr algn="ctr"/>
            <a:r>
              <a:rPr lang="fr-FR" b="1" dirty="0"/>
              <a:t>Artisans du Monde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32586" y="1815921"/>
            <a:ext cx="9821213" cy="4361042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organisation française de commerce équitable</a:t>
            </a:r>
          </a:p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Née en 1974 suite à l’appel de l’abbé Pierre </a:t>
            </a:r>
          </a:p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130 associations locales et 14 membres relais gérant 117 magasins</a:t>
            </a:r>
          </a:p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6000 bénévoles </a:t>
            </a:r>
          </a:p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fédération nationale créée en 1981</a:t>
            </a:r>
          </a:p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centrale d’achat créée en 1984</a:t>
            </a:r>
          </a:p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54 salariés </a:t>
            </a:r>
          </a:p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6,9 M€ de chiffre d’affaires réalisés par les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AL’s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106 organisations de producteurs du Sud, partenaires dans 44 pays.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504609" y="5975797"/>
            <a:ext cx="1687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Chiffres 2015</a:t>
            </a:r>
          </a:p>
        </p:txBody>
      </p:sp>
    </p:spTree>
    <p:extLst>
      <p:ext uri="{BB962C8B-B14F-4D97-AF65-F5344CB8AC3E}">
        <p14:creationId xmlns:p14="http://schemas.microsoft.com/office/powerpoint/2010/main" val="1784260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90" y="167426"/>
            <a:ext cx="9640910" cy="991674"/>
          </a:xfrm>
        </p:spPr>
        <p:txBody>
          <a:bodyPr/>
          <a:lstStyle/>
          <a:p>
            <a:pPr algn="ctr"/>
            <a:r>
              <a:rPr lang="fr-FR" b="1" dirty="0"/>
              <a:t>Artisans du Monde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32586" y="1296934"/>
            <a:ext cx="9821213" cy="488003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Présent et actif sur les trois piliers du commerce équitable</a:t>
            </a:r>
          </a:p>
          <a:p>
            <a:pPr lvl="1">
              <a:buClr>
                <a:srgbClr val="92D050"/>
              </a:buClr>
            </a:pPr>
            <a:r>
              <a:rPr lang="fr-FR" sz="2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vente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: Solidar’Monde distribue les produits à la marque Artisans du monde dans le réseau des magasins Artisans du Monde ( 56% de l’activité) dans le réseau Biocoop (28%), dans d’autres chaines de magasins spécialisés (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NaturéO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Naturalia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….) et chez des détaillants spécialisés. </a:t>
            </a:r>
          </a:p>
          <a:p>
            <a:pPr lvl="1">
              <a:buClr>
                <a:srgbClr val="92D050"/>
              </a:buClr>
            </a:pPr>
            <a:r>
              <a:rPr lang="fr-FR" sz="2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L’éducation et la formation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: Artisans du monde est agréé par l’Education nationale.   </a:t>
            </a:r>
          </a:p>
          <a:p>
            <a:pPr lvl="2">
              <a:buClr>
                <a:srgbClr val="92D050"/>
              </a:buClr>
            </a:pP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1000 animations pédagogiques auxquelles ont participé quelques 25000 personnes dont 85% en milieu scolaire</a:t>
            </a:r>
          </a:p>
          <a:p>
            <a:pPr lvl="1">
              <a:buClr>
                <a:srgbClr val="92D050"/>
              </a:buClr>
            </a:pPr>
            <a:r>
              <a:rPr lang="fr-FR" sz="2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plaidoyer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: soutien ou lancement de campagnes de mobilisation pour faire changer les choses</a:t>
            </a:r>
          </a:p>
          <a:p>
            <a:pPr>
              <a:buClr>
                <a:srgbClr val="92D050"/>
              </a:buClr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Artisans du Monde s’impose de :</a:t>
            </a:r>
          </a:p>
          <a:p>
            <a:pPr lvl="1">
              <a:buClr>
                <a:srgbClr val="92D050"/>
              </a:buClr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Ne jamais demander l’exclusivité pour garantir </a:t>
            </a:r>
            <a:r>
              <a:rPr lang="fr-FR" sz="20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l’indépendance de nos partenaires</a:t>
            </a:r>
          </a:p>
          <a:p>
            <a:pPr lvl="1">
              <a:buClr>
                <a:srgbClr val="92D050"/>
              </a:buClr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Continuer à travailler avec les </a:t>
            </a:r>
            <a:r>
              <a:rPr lang="fr-FR" sz="20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producteurs les plus fragiles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même s’il nous en coûte</a:t>
            </a:r>
          </a:p>
          <a:p>
            <a:pPr lvl="1">
              <a:buClr>
                <a:srgbClr val="92D050"/>
              </a:buClr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Favoriser autant que possible le </a:t>
            </a:r>
            <a:r>
              <a:rPr lang="fr-FR" sz="20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local-local</a:t>
            </a:r>
          </a:p>
          <a:p>
            <a:pPr lvl="1">
              <a:buClr>
                <a:srgbClr val="92D050"/>
              </a:buClr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Remettre en permanence nos pratiques à travers un fonctionnement démocratique</a:t>
            </a:r>
          </a:p>
          <a:p>
            <a:pPr lvl="1">
              <a:buClr>
                <a:srgbClr val="92D050"/>
              </a:buClr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92D050"/>
              </a:buClr>
            </a:pPr>
            <a:endParaRPr lang="fr-FR" sz="2000" dirty="0"/>
          </a:p>
          <a:p>
            <a:pPr lvl="1">
              <a:buClr>
                <a:srgbClr val="92D050"/>
              </a:buClr>
            </a:pPr>
            <a:endParaRPr lang="fr-FR" sz="2000" dirty="0"/>
          </a:p>
          <a:p>
            <a:pPr lvl="1">
              <a:buClr>
                <a:srgbClr val="92D050"/>
              </a:buClr>
            </a:pP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35" y="32198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504609" y="5975797"/>
            <a:ext cx="1687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Chiffres 2015</a:t>
            </a:r>
          </a:p>
        </p:txBody>
      </p:sp>
    </p:spTree>
    <p:extLst>
      <p:ext uri="{BB962C8B-B14F-4D97-AF65-F5344CB8AC3E}">
        <p14:creationId xmlns:p14="http://schemas.microsoft.com/office/powerpoint/2010/main" val="58385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1915" y="213675"/>
            <a:ext cx="9640910" cy="1208181"/>
          </a:xfrm>
        </p:spPr>
        <p:txBody>
          <a:bodyPr/>
          <a:lstStyle/>
          <a:p>
            <a:pPr algn="ctr"/>
            <a:r>
              <a:rPr lang="fr-FR" dirty="0"/>
              <a:t>Qu’est ce que le commerce équitable ?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7" name="Picture 2" descr="Z:\01 COMMUNICATION PROMOTION\OUTILS DE COMMUNICATION\PHOTOS\08 IMAGES\plantu-monprixseralevotre.gif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707" y="1561413"/>
            <a:ext cx="5615189" cy="5050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922013" y="3255827"/>
            <a:ext cx="327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C00000"/>
                </a:solidFill>
              </a:rPr>
              <a:t>« Trade not </a:t>
            </a:r>
            <a:r>
              <a:rPr lang="fr-FR" sz="2800" b="1" dirty="0" err="1">
                <a:solidFill>
                  <a:srgbClr val="C00000"/>
                </a:solidFill>
              </a:rPr>
              <a:t>aid</a:t>
            </a:r>
            <a:r>
              <a:rPr lang="fr-FR" sz="2800" b="1" dirty="0">
                <a:solidFill>
                  <a:srgbClr val="C00000"/>
                </a:solidFill>
              </a:rPr>
              <a:t> »</a:t>
            </a:r>
          </a:p>
          <a:p>
            <a:pPr algn="ctr"/>
            <a:r>
              <a:rPr lang="fr-FR" sz="2000" dirty="0"/>
              <a:t>CNUCED 1964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63014" y="4830471"/>
            <a:ext cx="339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Du commerce pas de l’assistance</a:t>
            </a:r>
          </a:p>
        </p:txBody>
      </p:sp>
    </p:spTree>
    <p:extLst>
      <p:ext uri="{BB962C8B-B14F-4D97-AF65-F5344CB8AC3E}">
        <p14:creationId xmlns:p14="http://schemas.microsoft.com/office/powerpoint/2010/main" val="38026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89" y="193955"/>
            <a:ext cx="9640910" cy="1325563"/>
          </a:xfrm>
        </p:spPr>
        <p:txBody>
          <a:bodyPr/>
          <a:lstStyle/>
          <a:p>
            <a:pPr algn="ctr"/>
            <a:r>
              <a:rPr lang="fr-FR" dirty="0"/>
              <a:t>Qu’est ce que le commerce équitable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5464" y="1519518"/>
            <a:ext cx="9808335" cy="48678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b="1" cap="small" dirty="0">
                <a:solidFill>
                  <a:srgbClr val="7EC352"/>
                </a:solidFill>
              </a:rPr>
              <a:t>Un constat</a:t>
            </a:r>
          </a:p>
          <a:p>
            <a:pPr>
              <a:buFont typeface="Wingdings" pitchFamily="2" charset="2"/>
              <a:buChar char="§"/>
            </a:pPr>
            <a:r>
              <a:rPr lang="fr-FR" sz="2400" b="1" dirty="0"/>
              <a:t>Le commerce international ne bénéficie pas à tout le monde</a:t>
            </a:r>
          </a:p>
          <a:p>
            <a:pPr>
              <a:buFont typeface="Wingdings" pitchFamily="2" charset="2"/>
              <a:buChar char="§"/>
            </a:pPr>
            <a:r>
              <a:rPr lang="fr-FR" sz="2400" b="1" dirty="0"/>
              <a:t>Pour des millions de producteurs et travailleurs des pays en voie de développement : 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/>
              <a:t>Prix et conditions d’achat souvent imposés, sans négociation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/>
              <a:t>Prix fluctuants et bas, ne couvrant pas toujours les coûts de production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/>
              <a:t>Manque de connaissance et d’accès aux marchés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/>
              <a:t>Manque de capital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/>
              <a:t>Situations sociales difficiles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/>
              <a:t>Concurrence inégale de l’agri business mécanisé et subventionné</a:t>
            </a:r>
          </a:p>
          <a:p>
            <a:pPr lvl="1">
              <a:buFont typeface="Wingdings" pitchFamily="2" charset="2"/>
              <a:buChar char="§"/>
            </a:pPr>
            <a:endParaRPr lang="fr-FR" b="1" dirty="0"/>
          </a:p>
          <a:p>
            <a:pPr marL="3175" lvl="1" indent="0" algn="ctr">
              <a:buNone/>
            </a:pPr>
            <a:r>
              <a:rPr lang="fr-FR" sz="2600" b="1" dirty="0">
                <a:solidFill>
                  <a:srgbClr val="E48F26"/>
                </a:solidFill>
              </a:rPr>
              <a:t>Face à ce constat, </a:t>
            </a:r>
          </a:p>
          <a:p>
            <a:pPr marL="3175" lvl="1" indent="0" algn="ctr">
              <a:spcBef>
                <a:spcPts val="0"/>
              </a:spcBef>
              <a:buNone/>
            </a:pPr>
            <a:r>
              <a:rPr lang="fr-FR" sz="2600" b="1" dirty="0">
                <a:solidFill>
                  <a:srgbClr val="E48F26"/>
                </a:solidFill>
              </a:rPr>
              <a:t>l’objectif du commerce équitable est de permettre aux producteurs de vivre dignement et de gagner en autonomie 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89" y="194063"/>
            <a:ext cx="9640910" cy="1325563"/>
          </a:xfrm>
        </p:spPr>
        <p:txBody>
          <a:bodyPr/>
          <a:lstStyle/>
          <a:p>
            <a:pPr algn="ctr"/>
            <a:r>
              <a:rPr lang="fr-FR" dirty="0"/>
              <a:t>Qu’est ce que le commerce équitable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5464" y="1519626"/>
            <a:ext cx="9808335" cy="4657337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fr-FR" sz="2600" b="1" cap="small" dirty="0">
                <a:solidFill>
                  <a:srgbClr val="7EC352"/>
                </a:solidFill>
              </a:rPr>
              <a:t>Principes internationaux</a:t>
            </a:r>
          </a:p>
          <a:p>
            <a:pPr algn="just">
              <a:lnSpc>
                <a:spcPct val="80000"/>
              </a:lnSpc>
              <a:buNone/>
            </a:pPr>
            <a:endParaRPr lang="fr-FR" sz="800" b="1" dirty="0">
              <a:solidFill>
                <a:srgbClr val="7EC352"/>
              </a:solidFill>
            </a:endParaRPr>
          </a:p>
          <a:p>
            <a:pPr algn="just">
              <a:lnSpc>
                <a:spcPct val="80000"/>
              </a:lnSpc>
              <a:buNone/>
            </a:pPr>
            <a:r>
              <a:rPr lang="fr-FR" sz="2400" b="1" dirty="0">
                <a:solidFill>
                  <a:srgbClr val="E48F26"/>
                </a:solidFill>
              </a:rPr>
              <a:t>Principes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fr-FR" dirty="0"/>
              <a:t>Commercer avec des producteurs qui seraient normalement </a:t>
            </a:r>
            <a:r>
              <a:rPr lang="fr-FR" b="1" dirty="0"/>
              <a:t>exclus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fr-FR" dirty="0"/>
              <a:t>Avoir une politique de prix assurant la </a:t>
            </a:r>
            <a:r>
              <a:rPr lang="fr-FR" b="1" dirty="0"/>
              <a:t>durabilité</a:t>
            </a:r>
            <a:r>
              <a:rPr lang="fr-FR" dirty="0"/>
              <a:t> des systèmes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fr-FR" dirty="0"/>
              <a:t>Renforcer la </a:t>
            </a:r>
            <a:r>
              <a:rPr lang="fr-FR" b="1" dirty="0"/>
              <a:t>compréhension du marché </a:t>
            </a:r>
            <a:r>
              <a:rPr lang="fr-FR" dirty="0"/>
              <a:t>et le </a:t>
            </a:r>
            <a:r>
              <a:rPr lang="fr-FR" b="1" dirty="0"/>
              <a:t>développement technique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fr-FR" b="1" dirty="0"/>
              <a:t>Informer</a:t>
            </a:r>
            <a:r>
              <a:rPr lang="fr-FR" dirty="0"/>
              <a:t> les consommateurs du besoin de changement</a:t>
            </a:r>
          </a:p>
          <a:p>
            <a:pPr lvl="1" algn="just">
              <a:lnSpc>
                <a:spcPct val="80000"/>
              </a:lnSpc>
            </a:pPr>
            <a:endParaRPr lang="fr-FR" dirty="0"/>
          </a:p>
          <a:p>
            <a:pPr algn="just">
              <a:lnSpc>
                <a:spcPct val="80000"/>
              </a:lnSpc>
              <a:buNone/>
            </a:pPr>
            <a:r>
              <a:rPr lang="fr-FR" sz="2400" b="1" dirty="0">
                <a:solidFill>
                  <a:srgbClr val="E48F26"/>
                </a:solidFill>
              </a:rPr>
              <a:t>Application des principes : un contrat social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fr-FR" dirty="0"/>
              <a:t>Acheteurs : Accepter de faire plus que sur le marché conventionnel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fr-FR" dirty="0"/>
              <a:t>Producteurs : Utiliser de manière cohérente et transparente les bénéfices du commerce équitable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60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89" y="194063"/>
            <a:ext cx="9640910" cy="1325563"/>
          </a:xfrm>
        </p:spPr>
        <p:txBody>
          <a:bodyPr/>
          <a:lstStyle/>
          <a:p>
            <a:r>
              <a:rPr lang="fr-FR" dirty="0"/>
              <a:t>Qu’est ce que le commerce équitable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5464" y="1339403"/>
            <a:ext cx="9808335" cy="4837560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24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b="1" cap="small" dirty="0">
                <a:solidFill>
                  <a:srgbClr val="7EC352"/>
                </a:solidFill>
              </a:rPr>
              <a:t>Une définition commune aux acteurs</a:t>
            </a:r>
            <a:endParaRPr lang="fr-FR" b="1" dirty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400" b="1" dirty="0"/>
              <a:t>« Le commerce équitable est un </a:t>
            </a:r>
            <a:r>
              <a:rPr lang="fr-FR" sz="2400" b="1" dirty="0">
                <a:solidFill>
                  <a:srgbClr val="E48F26"/>
                </a:solidFill>
              </a:rPr>
              <a:t>partenariat commercial</a:t>
            </a:r>
            <a:r>
              <a:rPr lang="fr-FR" sz="2400" b="1" dirty="0"/>
              <a:t>, fondé sur le dialogue, la transparence et le respect, dont l’objectif est de parvenir à une plus grande équité dans le commerce mondial.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400" b="1" dirty="0"/>
              <a:t>Il contribue au </a:t>
            </a:r>
            <a:r>
              <a:rPr lang="fr-FR" sz="2400" b="1" dirty="0">
                <a:solidFill>
                  <a:srgbClr val="E48F26"/>
                </a:solidFill>
              </a:rPr>
              <a:t>développement durable </a:t>
            </a:r>
            <a:r>
              <a:rPr lang="fr-FR" sz="2400" b="1" dirty="0"/>
              <a:t>en offrant de meilleures conditions commerciales et en </a:t>
            </a:r>
            <a:r>
              <a:rPr lang="fr-FR" sz="2400" b="1" dirty="0">
                <a:solidFill>
                  <a:srgbClr val="E48F26"/>
                </a:solidFill>
              </a:rPr>
              <a:t>garantissant les droits des producteurs et des travailleurs marginalisés</a:t>
            </a:r>
            <a:r>
              <a:rPr lang="fr-FR" sz="2400" b="1" dirty="0"/>
              <a:t>, tout particulièrement au Sud de la planète.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400" b="1" dirty="0"/>
              <a:t>Les organisations du commerce équitable (soutenues par les consommateurs) s’engagent activement à </a:t>
            </a:r>
            <a:r>
              <a:rPr lang="fr-FR" sz="2400" b="1" dirty="0">
                <a:solidFill>
                  <a:srgbClr val="E48F26"/>
                </a:solidFill>
              </a:rPr>
              <a:t>soutenir les producteurs, à sensibiliser l’opinion </a:t>
            </a:r>
            <a:r>
              <a:rPr lang="fr-FR" sz="2400" b="1" dirty="0"/>
              <a:t>et à mener campagne en faveur de </a:t>
            </a:r>
            <a:r>
              <a:rPr lang="fr-FR" sz="2400" b="1" dirty="0">
                <a:solidFill>
                  <a:srgbClr val="E48F26"/>
                </a:solidFill>
              </a:rPr>
              <a:t>changements dans les règles et pratiques du commerce international conventionnel</a:t>
            </a:r>
            <a:r>
              <a:rPr lang="fr-FR" sz="2400" b="1" dirty="0"/>
              <a:t>. »</a:t>
            </a:r>
            <a:r>
              <a:rPr lang="fr-FR" sz="2400" dirty="0"/>
              <a:t> </a:t>
            </a:r>
            <a:endParaRPr lang="fr-FR" sz="2400" dirty="0">
              <a:solidFill>
                <a:srgbClr val="7EC352"/>
              </a:solidFill>
            </a:endParaRPr>
          </a:p>
          <a:p>
            <a:pPr marL="717550" lvl="1" algn="r">
              <a:lnSpc>
                <a:spcPct val="8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>
                <a:solidFill>
                  <a:srgbClr val="7EC352"/>
                </a:solidFill>
              </a:rPr>
              <a:t>Définition de FLO/WFTO/EFTA  (2001)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67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89" y="194063"/>
            <a:ext cx="9640910" cy="1325563"/>
          </a:xfrm>
        </p:spPr>
        <p:txBody>
          <a:bodyPr/>
          <a:lstStyle/>
          <a:p>
            <a:pPr algn="ctr"/>
            <a:r>
              <a:rPr lang="fr-FR" dirty="0"/>
              <a:t>Les critères du commerce équitable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5464" y="1825625"/>
            <a:ext cx="9808335" cy="4351338"/>
          </a:xfrm>
        </p:spPr>
        <p:txBody>
          <a:bodyPr>
            <a:normAutofit/>
          </a:bodyPr>
          <a:lstStyle/>
          <a:p>
            <a:pPr marL="538163" lvl="1" indent="-358775">
              <a:spcBef>
                <a:spcPct val="0"/>
              </a:spcBef>
              <a:spcAft>
                <a:spcPts val="600"/>
              </a:spcAft>
            </a:pPr>
            <a:r>
              <a:rPr lang="fr-FR" b="1" cap="sm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économiques</a:t>
            </a:r>
          </a:p>
          <a:p>
            <a:pPr marL="538163" lvl="1" indent="-358775">
              <a:spcBef>
                <a:spcPct val="0"/>
              </a:spcBef>
            </a:pPr>
            <a:endParaRPr lang="fr-FR" sz="800" b="1" dirty="0">
              <a:solidFill>
                <a:schemeClr val="accent1"/>
              </a:solidFill>
            </a:endParaRPr>
          </a:p>
          <a:p>
            <a:pPr marL="538163" lvl="1" indent="-358775">
              <a:spcBef>
                <a:spcPct val="0"/>
              </a:spcBef>
              <a:spcAft>
                <a:spcPts val="600"/>
              </a:spcAft>
              <a:buSzTx/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Prix minimum garanti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marL="538163" lvl="1" indent="-358775">
              <a:spcBef>
                <a:spcPct val="0"/>
              </a:spcBef>
              <a:spcAft>
                <a:spcPts val="600"/>
              </a:spcAft>
              <a:buSzTx/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Prime pour projets collectifs ou prime de développement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marL="538163" lvl="1" indent="-358775">
              <a:spcBef>
                <a:spcPct val="0"/>
              </a:spcBef>
              <a:spcAft>
                <a:spcPts val="600"/>
              </a:spcAft>
              <a:buSzTx/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Préfinancement ou accès facilité au financement </a:t>
            </a:r>
          </a:p>
          <a:p>
            <a:pPr marL="538163" lvl="1" indent="-358775">
              <a:spcBef>
                <a:spcPct val="0"/>
              </a:spcBef>
              <a:spcAft>
                <a:spcPts val="600"/>
              </a:spcAft>
              <a:buSzTx/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Engagement durable des acheteurs</a:t>
            </a:r>
          </a:p>
          <a:p>
            <a:pPr marL="538163" lvl="1" indent="-358775">
              <a:spcBef>
                <a:spcPct val="0"/>
              </a:spcBef>
              <a:spcAft>
                <a:spcPts val="600"/>
              </a:spcAft>
              <a:buSzTx/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Traçabilité</a:t>
            </a:r>
            <a:endParaRPr lang="fr-FR" sz="2000" dirty="0"/>
          </a:p>
          <a:p>
            <a:pPr marL="522288" lvl="1" indent="-342900" eaLnBrk="0" hangingPunct="0">
              <a:spcAft>
                <a:spcPts val="600"/>
              </a:spcAft>
              <a:buClr>
                <a:srgbClr val="92D050"/>
              </a:buClr>
              <a:buSzPct val="100000"/>
            </a:pPr>
            <a:r>
              <a:rPr lang="fr-FR" b="1" cap="small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sociaux</a:t>
            </a:r>
            <a:endParaRPr lang="fr-FR" sz="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522288" lvl="1" indent="-342900" eaLnBrk="0" hangingPunct="0">
              <a:spcAft>
                <a:spcPts val="600"/>
              </a:spcAft>
              <a:buClr>
                <a:srgbClr val="92D050"/>
              </a:buClr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Respect des 11 conventions fondamentales de l’Organisation Internationale du travail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marL="522288" lvl="1" indent="-342900" eaLnBrk="0" hangingPunct="0">
              <a:buClr>
                <a:srgbClr val="92D050"/>
              </a:buClr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Bénéfices sociaux complémentaires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573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90" y="167425"/>
            <a:ext cx="9640910" cy="1523263"/>
          </a:xfrm>
        </p:spPr>
        <p:txBody>
          <a:bodyPr/>
          <a:lstStyle/>
          <a:p>
            <a:pPr algn="ctr"/>
            <a:r>
              <a:rPr lang="fr-FR" dirty="0"/>
              <a:t>Les critères du commerce équitable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5464" y="1825625"/>
            <a:ext cx="9808335" cy="4351338"/>
          </a:xfrm>
        </p:spPr>
        <p:txBody>
          <a:bodyPr/>
          <a:lstStyle/>
          <a:p>
            <a:pPr marL="674688" lvl="1" indent="-495300" eaLnBrk="0" hangingPunct="0">
              <a:spcAft>
                <a:spcPts val="600"/>
              </a:spcAft>
              <a:buClr>
                <a:srgbClr val="92D050"/>
              </a:buClr>
              <a:buSzPct val="100000"/>
            </a:pPr>
            <a:r>
              <a:rPr lang="fr-FR" b="1" cap="small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environnementaux</a:t>
            </a:r>
            <a:endParaRPr lang="fr-FR" sz="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674688" lvl="1" indent="-495300" eaLnBrk="0" hangingPunct="0">
              <a:spcAft>
                <a:spcPts val="600"/>
              </a:spcAft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Réduction de l’impact environnemental des activités</a:t>
            </a:r>
          </a:p>
          <a:p>
            <a:pPr marL="674688" lvl="1" indent="-495300" eaLnBrk="0" hangingPunct="0">
              <a:spcAft>
                <a:spcPts val="600"/>
              </a:spcAft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Gestion durable des ressources naturelles</a:t>
            </a:r>
          </a:p>
          <a:p>
            <a:pPr marL="674688" lvl="1" indent="-495300" eaLnBrk="0" hangingPunct="0">
              <a:spcAft>
                <a:spcPts val="600"/>
              </a:spcAft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Protection de la biodiversité</a:t>
            </a:r>
          </a:p>
          <a:p>
            <a:pPr marL="674688" lvl="1" indent="-495300" eaLnBrk="0" hangingPunct="0">
              <a:spcAft>
                <a:spcPts val="600"/>
              </a:spcAft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Gestion de l’énergie, des sols, de l’eau, des déchets, du transport et des emballages produits</a:t>
            </a:r>
          </a:p>
          <a:p>
            <a:pPr marL="674688" lvl="1" indent="-495300" eaLnBrk="0" hangingPunct="0">
              <a:spcAft>
                <a:spcPts val="600"/>
              </a:spcAft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Interdiction des substances dangereuses, des OGM</a:t>
            </a:r>
          </a:p>
          <a:p>
            <a:pPr marL="674688" lvl="1" indent="-495300" eaLnBrk="0" hangingPunct="0">
              <a:spcAft>
                <a:spcPts val="600"/>
              </a:spcAft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Prime à la conversion AB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5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89" y="194063"/>
            <a:ext cx="9640910" cy="1106703"/>
          </a:xfrm>
        </p:spPr>
        <p:txBody>
          <a:bodyPr/>
          <a:lstStyle/>
          <a:p>
            <a:pPr algn="ctr"/>
            <a:r>
              <a:rPr lang="fr-FR" dirty="0"/>
              <a:t>Les critères du commerce équitable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5464" y="1300766"/>
            <a:ext cx="9808335" cy="4876197"/>
          </a:xfrm>
        </p:spPr>
        <p:txBody>
          <a:bodyPr>
            <a:normAutofit fontScale="92500" lnSpcReduction="10000"/>
          </a:bodyPr>
          <a:lstStyle/>
          <a:p>
            <a:pPr marL="538163" lvl="1" indent="-358775" eaLnBrk="0" hangingPunct="0">
              <a:spcAft>
                <a:spcPts val="600"/>
              </a:spcAft>
              <a:buClr>
                <a:srgbClr val="92D050"/>
              </a:buClr>
              <a:buSzPct val="100000"/>
            </a:pPr>
            <a:r>
              <a:rPr lang="fr-FR" sz="2600" b="1" cap="sm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Autonomie des organisations de producteurs</a:t>
            </a:r>
            <a:endParaRPr lang="fr-FR" sz="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358775" eaLnBrk="0" hangingPunct="0">
              <a:spcAft>
                <a:spcPts val="600"/>
              </a:spcAft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Structure collective formalisée de producteurs</a:t>
            </a:r>
          </a:p>
          <a:p>
            <a:pPr marL="538163" lvl="1" indent="-358775" eaLnBrk="0" hangingPunct="0">
              <a:spcAft>
                <a:spcPts val="600"/>
              </a:spcAft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Accessibilité aux producteurs et travailleurs marginalisés</a:t>
            </a:r>
          </a:p>
          <a:p>
            <a:pPr marL="538163" lvl="1" indent="-358775" eaLnBrk="0" hangingPunct="0">
              <a:spcAft>
                <a:spcPts val="600"/>
              </a:spcAft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Renforcement des capacités des producteurs</a:t>
            </a:r>
          </a:p>
          <a:p>
            <a:pPr marL="538163" lvl="1" indent="-358775" eaLnBrk="0" hangingPunct="0">
              <a:spcAft>
                <a:spcPts val="600"/>
              </a:spcAft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Droits des peuples autochtones</a:t>
            </a:r>
          </a:p>
          <a:p>
            <a:pPr marL="538163" lvl="1" indent="-358775" eaLnBrk="0" hangingPunct="0">
              <a:spcAft>
                <a:spcPts val="600"/>
              </a:spcAft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Prise de décision démocratique des OP</a:t>
            </a:r>
          </a:p>
          <a:p>
            <a:pPr marL="538163" lvl="1" indent="-358775" eaLnBrk="0" hangingPunct="0">
              <a:spcAft>
                <a:spcPts val="600"/>
              </a:spcAft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Information transparente sur la gestion des OP</a:t>
            </a:r>
          </a:p>
          <a:p>
            <a:pPr marL="538163" lvl="1" indent="-358775" eaLnBrk="0" hangingPunct="0">
              <a:spcAft>
                <a:spcPts val="600"/>
              </a:spcAft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Participation des producteurs à la gestion des OP</a:t>
            </a:r>
          </a:p>
          <a:p>
            <a:pPr marL="538163" lvl="1" indent="-358775" eaLnBrk="0" hangingPunct="0">
              <a:spcAft>
                <a:spcPts val="600"/>
              </a:spcAft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Suivi de la gestion démocratique de la prime de développement</a:t>
            </a:r>
          </a:p>
          <a:p>
            <a:pPr marL="674688" lvl="1" indent="-495300" algn="ctr" eaLnBrk="0" hangingPunct="0">
              <a:spcAft>
                <a:spcPts val="60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fr-FR" sz="800" b="1" cap="small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674688" lvl="1" indent="-495300" eaLnBrk="0" hangingPunct="0">
              <a:spcAft>
                <a:spcPts val="600"/>
              </a:spcAft>
              <a:buClr>
                <a:srgbClr val="92D050"/>
              </a:buClr>
              <a:buSzPct val="100000"/>
            </a:pPr>
            <a:r>
              <a:rPr lang="fr-FR" b="1" cap="small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Sensibilisation et éducation</a:t>
            </a:r>
          </a:p>
          <a:p>
            <a:pPr marL="674688" lvl="1" indent="-495300" eaLnBrk="0" hangingPunct="0"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fr-FR" sz="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522288" lvl="1" indent="-342900" eaLnBrk="0" hangingPunct="0">
              <a:spcAft>
                <a:spcPts val="600"/>
              </a:spcAft>
            </a:pPr>
            <a:r>
              <a:rPr lang="fr-FR" sz="2200" b="1" dirty="0">
                <a:latin typeface="Arial" pitchFamily="34" charset="0"/>
                <a:cs typeface="Arial" pitchFamily="34" charset="0"/>
              </a:rPr>
              <a:t>Information et éducation par les organisations au nord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549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890" y="167425"/>
            <a:ext cx="9640910" cy="1159099"/>
          </a:xfrm>
        </p:spPr>
        <p:txBody>
          <a:bodyPr/>
          <a:lstStyle/>
          <a:p>
            <a:pPr algn="ctr"/>
            <a:r>
              <a:rPr lang="fr-FR" dirty="0"/>
              <a:t>Les labels du commerce équitable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5464" y="1825625"/>
            <a:ext cx="9808335" cy="4351338"/>
          </a:xfrm>
        </p:spPr>
        <p:txBody>
          <a:bodyPr/>
          <a:lstStyle/>
          <a:p>
            <a:r>
              <a:rPr lang="fr-FR" dirty="0">
                <a:solidFill>
                  <a:srgbClr val="92D050"/>
                </a:solidFill>
              </a:rPr>
              <a:t>Objectif : </a:t>
            </a:r>
            <a:r>
              <a:rPr lang="fr-FR" dirty="0"/>
              <a:t>mettre en valeur au moyen d’un symbole les qualités spécifiques d’un produit</a:t>
            </a:r>
          </a:p>
          <a:p>
            <a:r>
              <a:rPr lang="fr-FR" dirty="0">
                <a:solidFill>
                  <a:srgbClr val="92D050"/>
                </a:solidFill>
              </a:rPr>
              <a:t>Triple fonction: </a:t>
            </a:r>
          </a:p>
          <a:p>
            <a:pPr lvl="1"/>
            <a:r>
              <a:rPr lang="fr-FR" dirty="0"/>
              <a:t>Signaler la qualité : ils vont permettre le développement de la consommation responsable</a:t>
            </a:r>
          </a:p>
          <a:p>
            <a:pPr lvl="1"/>
            <a:r>
              <a:rPr lang="fr-FR" dirty="0"/>
              <a:t>Définir la qualité : ils s’appuient sur des cahiers de charges ou référentiels à respecter par les producteurs</a:t>
            </a:r>
          </a:p>
          <a:p>
            <a:pPr lvl="1"/>
            <a:r>
              <a:rPr lang="fr-FR" dirty="0"/>
              <a:t>Garantir la qualité : ce respect des référentiels fait l’objet de contrôle régulier par des organismes indépendants des gestionnaires des labels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" y="0"/>
            <a:ext cx="1341751" cy="2619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82962"/>
            <a:ext cx="12192000" cy="3750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106" y="6488668"/>
            <a:ext cx="24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YCID 15 octobre 2016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6280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985</Words>
  <Application>Microsoft Office PowerPoint</Application>
  <PresentationFormat>Grand écran</PresentationFormat>
  <Paragraphs>133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Wingdings 2</vt:lpstr>
      <vt:lpstr>Thème Office</vt:lpstr>
      <vt:lpstr>Le commerce équitable  et Artisans du Monde</vt:lpstr>
      <vt:lpstr>Qu’est ce que le commerce équitable ?</vt:lpstr>
      <vt:lpstr>Qu’est ce que le commerce équitable ?</vt:lpstr>
      <vt:lpstr>Qu’est ce que le commerce équitable ?</vt:lpstr>
      <vt:lpstr>Qu’est ce que le commerce équitable ?</vt:lpstr>
      <vt:lpstr>Les critères du commerce équitable</vt:lpstr>
      <vt:lpstr>Les critères du commerce équitable</vt:lpstr>
      <vt:lpstr>Les critères du commerce équitable</vt:lpstr>
      <vt:lpstr>Les labels du commerce équitable</vt:lpstr>
      <vt:lpstr>Les labels principaux en France</vt:lpstr>
      <vt:lpstr>Les impacts du commerce équitable</vt:lpstr>
      <vt:lpstr>Artisans du Monde</vt:lpstr>
      <vt:lpstr>Artisans du Monde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Christian Bonnal</dc:creator>
  <cp:lastModifiedBy>MOTTE Emmanuel</cp:lastModifiedBy>
  <cp:revision>22</cp:revision>
  <dcterms:created xsi:type="dcterms:W3CDTF">2016-10-14T10:26:39Z</dcterms:created>
  <dcterms:modified xsi:type="dcterms:W3CDTF">2016-10-17T13:50:24Z</dcterms:modified>
</cp:coreProperties>
</file>