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1" r:id="rId1"/>
  </p:sldMasterIdLst>
  <p:notesMasterIdLst>
    <p:notesMasterId r:id="rId11"/>
  </p:notesMasterIdLst>
  <p:handoutMasterIdLst>
    <p:handoutMasterId r:id="rId12"/>
  </p:handoutMasterIdLst>
  <p:sldIdLst>
    <p:sldId id="288" r:id="rId2"/>
    <p:sldId id="293" r:id="rId3"/>
    <p:sldId id="289" r:id="rId4"/>
    <p:sldId id="291" r:id="rId5"/>
    <p:sldId id="287" r:id="rId6"/>
    <p:sldId id="280" r:id="rId7"/>
    <p:sldId id="290" r:id="rId8"/>
    <p:sldId id="292" r:id="rId9"/>
    <p:sldId id="262" r:id="rId10"/>
  </p:sldIdLst>
  <p:sldSz cx="6858000" cy="5143500"/>
  <p:notesSz cx="6858000" cy="9144000"/>
  <p:defaultTextStyle>
    <a:defPPr>
      <a:defRPr lang="en-US"/>
    </a:defPPr>
    <a:lvl1pPr marL="0" algn="l" defTabSz="4569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4569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04" algn="l" defTabSz="4569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07" algn="l" defTabSz="4569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08" algn="l" defTabSz="4569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10" algn="l" defTabSz="4569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12" algn="l" defTabSz="4569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314" algn="l" defTabSz="4569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216" algn="l" defTabSz="45690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7E44EA3-B24D-BE4A-880F-1419CB813581}">
          <p14:sldIdLst>
            <p14:sldId id="288"/>
            <p14:sldId id="293"/>
            <p14:sldId id="289"/>
            <p14:sldId id="291"/>
            <p14:sldId id="287"/>
            <p14:sldId id="280"/>
            <p14:sldId id="290"/>
            <p14:sldId id="292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C26"/>
    <a:srgbClr val="E9B82D"/>
    <a:srgbClr val="1AA57F"/>
    <a:srgbClr val="60B37E"/>
    <a:srgbClr val="497565"/>
    <a:srgbClr val="AEB6BA"/>
    <a:srgbClr val="595959"/>
    <a:srgbClr val="414040"/>
    <a:srgbClr val="979EA1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2" autoAdjust="0"/>
    <p:restoredTop sz="94832"/>
  </p:normalViewPr>
  <p:slideViewPr>
    <p:cSldViewPr snapToGrid="0" snapToObjects="1">
      <p:cViewPr varScale="1">
        <p:scale>
          <a:sx n="93" d="100"/>
          <a:sy n="93" d="100"/>
        </p:scale>
        <p:origin x="1020" y="6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41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5E1A0-B4D2-3B4C-8ED7-CC1543A1105B}" type="datetimeFigureOut">
              <a:rPr lang="fr-FR" smtClean="0"/>
              <a:t>14/10/2016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B2A37-8B3F-DE42-B18C-702F051177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594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608E-F042-5843-BE7F-E9B56383C66C}" type="datetimeFigureOut">
              <a:rPr lang="fr-FR" smtClean="0"/>
              <a:t>14/10/2016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C93AB-1E4A-7348-9D96-55CFC9A576A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622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04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07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08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10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12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314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216" algn="l" defTabSz="9138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-1"/>
            <a:ext cx="6858000" cy="5143501"/>
          </a:xfrm>
          <a:prstGeom prst="rect">
            <a:avLst/>
          </a:prstGeom>
          <a:gradFill>
            <a:gsLst>
              <a:gs pos="68000">
                <a:schemeClr val="bg1">
                  <a:lumMod val="100000"/>
                </a:schemeClr>
              </a:gs>
              <a:gs pos="100000">
                <a:srgbClr val="D9D9D9"/>
              </a:gs>
            </a:gsLst>
            <a:path path="circle">
              <a:fillToRect r="100000" b="10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32" noProof="0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-670" y="4917812"/>
            <a:ext cx="6858671" cy="245934"/>
          </a:xfrm>
          <a:prstGeom prst="rect">
            <a:avLst/>
          </a:prstGeom>
          <a:blipFill dpi="0" rotWithShape="0">
            <a:blip r:embed="rId2"/>
            <a:srcRect/>
            <a:tile tx="0" ty="0" sx="38000" sy="38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grpSp>
        <p:nvGrpSpPr>
          <p:cNvPr id="36" name="Grouper 35"/>
          <p:cNvGrpSpPr/>
          <p:nvPr userDrawn="1"/>
        </p:nvGrpSpPr>
        <p:grpSpPr>
          <a:xfrm>
            <a:off x="4157842" y="4917815"/>
            <a:ext cx="2700159" cy="230839"/>
            <a:chOff x="5543788" y="4917812"/>
            <a:chExt cx="3600212" cy="230839"/>
          </a:xfrm>
        </p:grpSpPr>
        <p:sp>
          <p:nvSpPr>
            <p:cNvPr id="30" name="Rectangle 29"/>
            <p:cNvSpPr/>
            <p:nvPr userDrawn="1"/>
          </p:nvSpPr>
          <p:spPr>
            <a:xfrm>
              <a:off x="5543788" y="4917812"/>
              <a:ext cx="310585" cy="230839"/>
            </a:xfrm>
            <a:prstGeom prst="rect">
              <a:avLst/>
            </a:prstGeom>
            <a:solidFill>
              <a:srgbClr val="C59C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732" noProof="0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5854373" y="4917812"/>
              <a:ext cx="545374" cy="230839"/>
            </a:xfrm>
            <a:prstGeom prst="rect">
              <a:avLst/>
            </a:prstGeom>
            <a:solidFill>
              <a:srgbClr val="60B37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732" noProof="0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6399747" y="4917812"/>
              <a:ext cx="2744253" cy="230839"/>
            </a:xfrm>
            <a:prstGeom prst="rect">
              <a:avLst/>
            </a:prstGeom>
            <a:solidFill>
              <a:srgbClr val="1AA5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732" noProof="0" dirty="0"/>
            </a:p>
          </p:txBody>
        </p:sp>
      </p:grpSp>
      <p:sp>
        <p:nvSpPr>
          <p:cNvPr id="11" name="Rectangle 10">
            <a:hlinkClick r:id="" action="ppaction://hlinkshowjump?jump=nextslide"/>
          </p:cNvPr>
          <p:cNvSpPr/>
          <p:nvPr userDrawn="1"/>
        </p:nvSpPr>
        <p:spPr>
          <a:xfrm>
            <a:off x="6550574" y="128408"/>
            <a:ext cx="307427" cy="4975559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32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056"/>
            <a:ext cx="2776271" cy="1943952"/>
          </a:xfrm>
          <a:prstGeom prst="rect">
            <a:avLst/>
          </a:prstGeom>
        </p:spPr>
      </p:pic>
      <p:sp>
        <p:nvSpPr>
          <p:cNvPr id="6" name="Espace réservé pour une image  5"/>
          <p:cNvSpPr>
            <a:spLocks noGrp="1"/>
          </p:cNvSpPr>
          <p:nvPr>
            <p:ph type="pic" sz="quarter" idx="10" hasCustomPrompt="1"/>
          </p:nvPr>
        </p:nvSpPr>
        <p:spPr>
          <a:xfrm>
            <a:off x="5056984" y="1"/>
            <a:ext cx="1801016" cy="5148650"/>
          </a:xfrm>
          <a:noFill/>
          <a:effectLst/>
        </p:spPr>
        <p:txBody>
          <a:bodyPr tIns="360000"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Image titre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2688" y="2054543"/>
            <a:ext cx="3662363" cy="1281716"/>
          </a:xfrm>
          <a:prstGeom prst="rect">
            <a:avLst/>
          </a:prstGeom>
        </p:spPr>
        <p:txBody>
          <a:bodyPr bIns="108000" anchor="b" anchorCtr="0">
            <a:normAutofit/>
          </a:bodyPr>
          <a:lstStyle>
            <a:lvl1pPr algn="l">
              <a:defRPr sz="2100" cap="all" spc="113" baseline="0">
                <a:solidFill>
                  <a:srgbClr val="414040"/>
                </a:solidFill>
                <a:latin typeface="Cubano" charset="0"/>
              </a:defRPr>
            </a:lvl1pPr>
          </a:lstStyle>
          <a:p>
            <a:r>
              <a:rPr lang="fr-FR" dirty="0" smtClean="0"/>
              <a:t>Titre de la 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2688" y="3336262"/>
            <a:ext cx="3662363" cy="709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50" b="0" i="0" baseline="0">
                <a:solidFill>
                  <a:srgbClr val="497565"/>
                </a:solidFill>
                <a:latin typeface="DIN" charset="0"/>
                <a:ea typeface="Arial" charset="0"/>
                <a:cs typeface="Arial" charset="0"/>
              </a:defRPr>
            </a:lvl1pPr>
            <a:lvl2pPr marL="342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 de la présentation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-1"/>
            <a:ext cx="6858000" cy="4912469"/>
          </a:xfrm>
          <a:prstGeom prst="rect">
            <a:avLst/>
          </a:prstGeom>
          <a:gradFill>
            <a:gsLst>
              <a:gs pos="68000">
                <a:schemeClr val="bg1">
                  <a:lumMod val="100000"/>
                </a:schemeClr>
              </a:gs>
              <a:gs pos="100000">
                <a:srgbClr val="D9D9D9"/>
              </a:gs>
            </a:gsLst>
            <a:path path="circle">
              <a:fillToRect r="100000" b="100000"/>
            </a:path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32" noProof="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4246688"/>
            <a:ext cx="6858000" cy="6657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32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7" t="10254" r="-3502" b="9430"/>
          <a:stretch/>
        </p:blipFill>
        <p:spPr>
          <a:xfrm>
            <a:off x="0" y="0"/>
            <a:ext cx="37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2689" y="2404252"/>
            <a:ext cx="3961765" cy="1839180"/>
          </a:xfrm>
          <a:prstGeom prst="rect">
            <a:avLst/>
          </a:prstGeom>
        </p:spPr>
        <p:txBody>
          <a:bodyPr tIns="0" bIns="46800" anchor="t" anchorCtr="0">
            <a:normAutofit/>
          </a:bodyPr>
          <a:lstStyle>
            <a:lvl1pPr algn="l">
              <a:defRPr sz="2100" b="0" i="0" cap="all" spc="113" baseline="0">
                <a:solidFill>
                  <a:srgbClr val="414040"/>
                </a:solidFill>
              </a:defRPr>
            </a:lvl1pPr>
          </a:lstStyle>
          <a:p>
            <a:r>
              <a:rPr lang="fr-FR" noProof="0" dirty="0" smtClean="0"/>
              <a:t>Titre de la section</a:t>
            </a:r>
            <a:endParaRPr lang="fr-FR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1735" y="-761527"/>
            <a:ext cx="4646216" cy="2308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900" b="0" i="0" cap="all" baseline="0">
                <a:solidFill>
                  <a:srgbClr val="4A5A6D"/>
                </a:solidFill>
                <a:latin typeface="TeXGyreAdventor" charset="0"/>
                <a:ea typeface="TeXGyreAdventor" charset="0"/>
                <a:cs typeface="TeXGyreAdventor" charset="0"/>
              </a:defRPr>
            </a:lvl1pPr>
            <a:lvl2pPr marL="34290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5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Titre de la présentation</a:t>
            </a:r>
            <a:endParaRPr lang="fr-FR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41735" y="-484529"/>
            <a:ext cx="4646216" cy="18466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600" b="0" i="1" cap="none" baseline="0">
                <a:solidFill>
                  <a:srgbClr val="4CA68E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34290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5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dirty="0" smtClean="0"/>
              <a:t>Sous titre de la présentation</a:t>
            </a:r>
            <a:endParaRPr lang="fr-FR" noProof="0" dirty="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802689" y="739236"/>
            <a:ext cx="1132384" cy="1665016"/>
          </a:xfrm>
          <a:noFill/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750" b="0" spc="0" baseline="0">
                <a:solidFill>
                  <a:schemeClr val="bg1">
                    <a:lumMod val="85000"/>
                  </a:schemeClr>
                </a:solidFill>
                <a:effectLst/>
              </a:defRPr>
            </a:lvl1pPr>
          </a:lstStyle>
          <a:p>
            <a:pPr lvl="0"/>
            <a:r>
              <a:rPr lang="fr-FR" dirty="0" smtClean="0"/>
              <a:t>01</a:t>
            </a:r>
            <a:endParaRPr lang="fr-FR" dirty="0"/>
          </a:p>
        </p:txBody>
      </p:sp>
      <p:sp>
        <p:nvSpPr>
          <p:cNvPr id="27" name="Rectangle 26"/>
          <p:cNvSpPr/>
          <p:nvPr userDrawn="1"/>
        </p:nvSpPr>
        <p:spPr>
          <a:xfrm rot="900000">
            <a:off x="1928322" y="1445263"/>
            <a:ext cx="13500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32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E6A892-2349-594A-813E-DA2908177455}" type="datetime4">
              <a:rPr lang="fr-FR" smtClean="0"/>
              <a:t>14 octobre 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 dirty="0" smtClean="0"/>
              <a:t>Le titre principal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431865B-CBD1-5C45-8465-BBBE578E52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858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sz="quarter" idx="13" hasCustomPrompt="1"/>
          </p:nvPr>
        </p:nvSpPr>
        <p:spPr>
          <a:xfrm>
            <a:off x="1035052" y="1908573"/>
            <a:ext cx="4663130" cy="2608263"/>
          </a:xfrm>
          <a:prstGeom prst="rect">
            <a:avLst/>
          </a:prstGeom>
        </p:spPr>
        <p:txBody>
          <a:bodyPr/>
          <a:lstStyle>
            <a:lvl1pPr marL="300038" indent="-300038" algn="l">
              <a:spcBef>
                <a:spcPts val="0"/>
              </a:spcBef>
              <a:spcAft>
                <a:spcPts val="900"/>
              </a:spcAft>
              <a:buClrTx/>
              <a:buSzPct val="100000"/>
              <a:buFont typeface="+mj-lt"/>
              <a:buAutoNum type="romanUcPeriod"/>
              <a:defRPr b="1" i="0" u="none" baseline="0">
                <a:uFill>
                  <a:solidFill>
                    <a:schemeClr val="bg1"/>
                  </a:solidFill>
                </a:uFill>
                <a:latin typeface="DIN" charset="0"/>
                <a:ea typeface="Arial" charset="0"/>
                <a:cs typeface="Arial" charset="0"/>
              </a:defRPr>
            </a:lvl1pPr>
          </a:lstStyle>
          <a:p>
            <a:pPr marL="400050" indent="-400050" algn="l">
              <a:spcBef>
                <a:spcPts val="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fr-FR" b="0" noProof="0" dirty="0" smtClean="0"/>
              <a:t>Section 1</a:t>
            </a:r>
          </a:p>
          <a:p>
            <a:pPr marL="400050" indent="-400050" algn="l">
              <a:spcBef>
                <a:spcPts val="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fr-FR" b="0" noProof="0" dirty="0" smtClean="0"/>
              <a:t>Section 2</a:t>
            </a:r>
          </a:p>
          <a:p>
            <a:pPr marL="400050" indent="-400050" algn="l">
              <a:spcBef>
                <a:spcPts val="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fr-FR" b="0" noProof="0" dirty="0" smtClean="0"/>
              <a:t>Section 3</a:t>
            </a:r>
          </a:p>
          <a:p>
            <a:pPr marL="400050" indent="-400050" algn="l">
              <a:spcBef>
                <a:spcPts val="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fr-FR" b="0" noProof="0" dirty="0" smtClean="0"/>
              <a:t>Section 4</a:t>
            </a:r>
            <a:endParaRPr lang="fr-FR" b="0" noProof="0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307427" y="914398"/>
            <a:ext cx="6118773" cy="99417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fr-FR" sz="1800" b="0" i="0" spc="150" baseline="0" noProof="0" dirty="0" smtClean="0">
                <a:solidFill>
                  <a:srgbClr val="414040"/>
                </a:solidFill>
                <a:latin typeface="Cubano" charset="0"/>
                <a:ea typeface="TeXGyreAdventor" charset="0"/>
                <a:cs typeface="TeXGyreAdventor" charset="0"/>
              </a:rPr>
              <a:t>SOMMAIRE</a:t>
            </a:r>
            <a:endParaRPr lang="fr-FR" sz="1800" b="0" i="0" spc="150" baseline="0" noProof="0" dirty="0">
              <a:solidFill>
                <a:srgbClr val="414040"/>
              </a:solidFill>
              <a:latin typeface="Cubano" charset="0"/>
              <a:ea typeface="TeXGyreAdventor" charset="0"/>
              <a:cs typeface="TeXGyreAdventor" charset="0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E6A892-2349-594A-813E-DA2908177455}" type="datetime4">
              <a:rPr lang="fr-FR" smtClean="0"/>
              <a:pPr/>
              <a:t>14 octobre 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 smtClean="0"/>
              <a:t>Le titre principal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31865B-CBD1-5C45-8465-BBBE578E52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7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noProof="0" dirty="0" smtClean="0"/>
              <a:t>Le titre principal</a:t>
            </a:r>
            <a:endParaRPr lang="fr-FR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31865B-CBD1-5C45-8465-BBBE578E5246}" type="slidenum">
              <a:rPr lang="fr-FR" noProof="0" smtClean="0"/>
              <a:pPr/>
              <a:t>‹N°›</a:t>
            </a:fld>
            <a:endParaRPr lang="fr-FR" noProof="0" dirty="0">
              <a:solidFill>
                <a:srgbClr val="999999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7"/>
          </p:nvPr>
        </p:nvSpPr>
        <p:spPr>
          <a:xfrm>
            <a:off x="567986" y="1526790"/>
            <a:ext cx="5818527" cy="3273589"/>
          </a:xfrm>
        </p:spPr>
        <p:txBody>
          <a:bodyPr/>
          <a:lstStyle>
            <a:lvl2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70" indent="-171454">
              <a:buSzPct val="50000"/>
              <a:buFont typeface="Courier New" charset="0"/>
              <a:buChar char="o"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B20B487-0C3C-CA41-9933-80CF12A63B87}" type="datetime4">
              <a:rPr lang="fr-FR" smtClean="0"/>
              <a:t>14 octobre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59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166" y="1086292"/>
            <a:ext cx="2141934" cy="1242598"/>
          </a:xfrm>
          <a:prstGeom prst="rect">
            <a:avLst/>
          </a:prstGeom>
        </p:spPr>
        <p:txBody>
          <a:bodyPr bIns="108000" anchor="b">
            <a:normAutofit/>
          </a:bodyPr>
          <a:lstStyle>
            <a:lvl1pPr algn="l">
              <a:defRPr sz="1350" b="1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7427" y="1086293"/>
            <a:ext cx="3857907" cy="3086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</a:ln>
          <a:effectLst>
            <a:outerShdw blurRad="114300" dist="241300" dir="5400000" sx="92000" sy="92000" algn="ctr" rotWithShape="0">
              <a:srgbClr val="000000">
                <a:alpha val="21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350" b="0"/>
            </a:lvl1pPr>
            <a:lvl2pPr marL="342908" indent="0">
              <a:buNone/>
              <a:defRPr sz="2100"/>
            </a:lvl2pPr>
            <a:lvl3pPr marL="685815" indent="0">
              <a:buNone/>
              <a:defRPr sz="1800"/>
            </a:lvl3pPr>
            <a:lvl4pPr marL="1028723" indent="0">
              <a:buNone/>
              <a:defRPr sz="1500"/>
            </a:lvl4pPr>
            <a:lvl5pPr marL="1371632" indent="0">
              <a:buNone/>
              <a:defRPr sz="1500"/>
            </a:lvl5pPr>
            <a:lvl6pPr marL="1714539" indent="0">
              <a:buNone/>
              <a:defRPr sz="1500"/>
            </a:lvl6pPr>
            <a:lvl7pPr marL="2057447" indent="0">
              <a:buNone/>
              <a:defRPr sz="1500"/>
            </a:lvl7pPr>
            <a:lvl8pPr marL="2400356" indent="0">
              <a:buNone/>
              <a:defRPr sz="1500"/>
            </a:lvl8pPr>
            <a:lvl9pPr marL="2743262" indent="0">
              <a:buNone/>
              <a:defRPr sz="1500"/>
            </a:lvl9pPr>
          </a:lstStyle>
          <a:p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3166" y="2328892"/>
            <a:ext cx="2141934" cy="18435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baseline="0">
                <a:solidFill>
                  <a:srgbClr val="595959"/>
                </a:solidFill>
              </a:defRPr>
            </a:lvl1pPr>
            <a:lvl2pPr marL="342908" indent="0">
              <a:buNone/>
              <a:defRPr sz="900"/>
            </a:lvl2pPr>
            <a:lvl3pPr marL="685815" indent="0">
              <a:buNone/>
              <a:defRPr sz="750"/>
            </a:lvl3pPr>
            <a:lvl4pPr marL="1028723" indent="0">
              <a:buNone/>
              <a:defRPr sz="675"/>
            </a:lvl4pPr>
            <a:lvl5pPr marL="1371632" indent="0">
              <a:buNone/>
              <a:defRPr sz="675"/>
            </a:lvl5pPr>
            <a:lvl6pPr marL="1714539" indent="0">
              <a:buNone/>
              <a:defRPr sz="675"/>
            </a:lvl6pPr>
            <a:lvl7pPr marL="2057447" indent="0">
              <a:buNone/>
              <a:defRPr sz="675"/>
            </a:lvl7pPr>
            <a:lvl8pPr marL="2400356" indent="0">
              <a:buNone/>
              <a:defRPr sz="675"/>
            </a:lvl8pPr>
            <a:lvl9pPr marL="2743262" indent="0">
              <a:buNone/>
              <a:defRPr sz="675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187954" y="-2"/>
            <a:ext cx="1670050" cy="128406"/>
          </a:xfrm>
          <a:custGeom>
            <a:avLst/>
            <a:gdLst>
              <a:gd name="connsiteX0" fmla="*/ 0 w 2153708"/>
              <a:gd name="connsiteY0" fmla="*/ 0 h 238343"/>
              <a:gd name="connsiteX1" fmla="*/ 2153708 w 2153708"/>
              <a:gd name="connsiteY1" fmla="*/ 0 h 238343"/>
              <a:gd name="connsiteX2" fmla="*/ 2153708 w 2153708"/>
              <a:gd name="connsiteY2" fmla="*/ 238343 h 238343"/>
              <a:gd name="connsiteX3" fmla="*/ 0 w 2153708"/>
              <a:gd name="connsiteY3" fmla="*/ 238343 h 238343"/>
              <a:gd name="connsiteX4" fmla="*/ 0 w 2153708"/>
              <a:gd name="connsiteY4" fmla="*/ 0 h 238343"/>
              <a:gd name="connsiteX0" fmla="*/ 73025 w 2226733"/>
              <a:gd name="connsiteY0" fmla="*/ 0 h 241518"/>
              <a:gd name="connsiteX1" fmla="*/ 2226733 w 2226733"/>
              <a:gd name="connsiteY1" fmla="*/ 0 h 241518"/>
              <a:gd name="connsiteX2" fmla="*/ 2226733 w 2226733"/>
              <a:gd name="connsiteY2" fmla="*/ 238343 h 241518"/>
              <a:gd name="connsiteX3" fmla="*/ 0 w 2226733"/>
              <a:gd name="connsiteY3" fmla="*/ 241518 h 241518"/>
              <a:gd name="connsiteX4" fmla="*/ 73025 w 2226733"/>
              <a:gd name="connsiteY4" fmla="*/ 0 h 24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6733" h="241518">
                <a:moveTo>
                  <a:pt x="73025" y="0"/>
                </a:moveTo>
                <a:lnTo>
                  <a:pt x="2226733" y="0"/>
                </a:lnTo>
                <a:lnTo>
                  <a:pt x="2226733" y="238343"/>
                </a:lnTo>
                <a:lnTo>
                  <a:pt x="0" y="241518"/>
                </a:lnTo>
                <a:lnTo>
                  <a:pt x="73025" y="0"/>
                </a:lnTo>
                <a:close/>
              </a:path>
            </a:pathLst>
          </a:custGeom>
        </p:spPr>
        <p:txBody>
          <a:bodyPr/>
          <a:lstStyle/>
          <a:p>
            <a:fld id="{947EFA24-0B0A-1743-8F6B-5597C3C9D61C}" type="datetime4">
              <a:rPr lang="fr-FR" noProof="0" smtClean="0"/>
              <a:t>14 octobre 2016</a:t>
            </a:fld>
            <a:endParaRPr lang="fr-FR" noProof="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noProof="0" dirty="0" smtClean="0"/>
              <a:t>Le titre principal</a:t>
            </a:r>
            <a:endParaRPr lang="fr-FR" noProof="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865B-CBD1-5C45-8465-BBBE578E5246}" type="slidenum">
              <a:rPr lang="fr-FR" noProof="0" smtClean="0"/>
              <a:pPr/>
              <a:t>‹N°›</a:t>
            </a:fld>
            <a:endParaRPr lang="fr-FR" noProof="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7986" y="1526790"/>
            <a:ext cx="2808929" cy="3240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 b="1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6578" y="1526790"/>
            <a:ext cx="2808000" cy="32404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 b="1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A892-2349-594A-813E-DA2908177455}" type="datetime4">
              <a:rPr lang="fr-FR" smtClean="0"/>
              <a:t>14 octobre 2016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titre principal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865B-CBD1-5C45-8465-BBBE578E52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6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985" y="1526792"/>
            <a:ext cx="2769584" cy="479822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buNone/>
              <a:defRPr sz="1350" b="1"/>
            </a:lvl1pPr>
            <a:lvl2pPr marL="342908" indent="0">
              <a:buNone/>
              <a:defRPr sz="1500" b="1"/>
            </a:lvl2pPr>
            <a:lvl3pPr marL="685815" indent="0">
              <a:buNone/>
              <a:defRPr sz="1350" b="1"/>
            </a:lvl3pPr>
            <a:lvl4pPr marL="1028723" indent="0">
              <a:buNone/>
              <a:defRPr sz="1200" b="1"/>
            </a:lvl4pPr>
            <a:lvl5pPr marL="1371632" indent="0">
              <a:buNone/>
              <a:defRPr sz="1200" b="1"/>
            </a:lvl5pPr>
            <a:lvl6pPr marL="1714539" indent="0">
              <a:buNone/>
              <a:defRPr sz="1200" b="1"/>
            </a:lvl6pPr>
            <a:lvl7pPr marL="2057447" indent="0">
              <a:buNone/>
              <a:defRPr sz="1200" b="1"/>
            </a:lvl7pPr>
            <a:lvl8pPr marL="2400356" indent="0">
              <a:buNone/>
              <a:defRPr sz="1200" b="1"/>
            </a:lvl8pPr>
            <a:lvl9pPr marL="2743262" indent="0">
              <a:buNone/>
              <a:defRPr sz="12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985" y="2107016"/>
            <a:ext cx="2769583" cy="26602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76578" y="1533024"/>
            <a:ext cx="2808000" cy="479822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buNone/>
              <a:defRPr sz="1350" b="1"/>
            </a:lvl1pPr>
            <a:lvl2pPr marL="342908" indent="0">
              <a:buNone/>
              <a:defRPr sz="1500" b="1"/>
            </a:lvl2pPr>
            <a:lvl3pPr marL="685815" indent="0">
              <a:buNone/>
              <a:defRPr sz="1350" b="1"/>
            </a:lvl3pPr>
            <a:lvl4pPr marL="1028723" indent="0">
              <a:buNone/>
              <a:defRPr sz="1200" b="1"/>
            </a:lvl4pPr>
            <a:lvl5pPr marL="1371632" indent="0">
              <a:buNone/>
              <a:defRPr sz="1200" b="1"/>
            </a:lvl5pPr>
            <a:lvl6pPr marL="1714539" indent="0">
              <a:buNone/>
              <a:defRPr sz="1200" b="1"/>
            </a:lvl6pPr>
            <a:lvl7pPr marL="2057447" indent="0">
              <a:buNone/>
              <a:defRPr sz="1200" b="1"/>
            </a:lvl7pPr>
            <a:lvl8pPr marL="2400356" indent="0">
              <a:buNone/>
              <a:defRPr sz="1200" b="1"/>
            </a:lvl8pPr>
            <a:lvl9pPr marL="2743262" indent="0">
              <a:buNone/>
              <a:defRPr sz="12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76578" y="2107016"/>
            <a:ext cx="2808000" cy="26602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A892-2349-594A-813E-DA2908177455}" type="datetime4">
              <a:rPr lang="fr-FR" smtClean="0"/>
              <a:t>14 octobre 2016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titre principal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865B-CBD1-5C45-8465-BBBE578E52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4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87" y="718502"/>
            <a:ext cx="2256235" cy="871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350" b="1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346" y="718505"/>
            <a:ext cx="3481754" cy="4048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 b="1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987" y="1805723"/>
            <a:ext cx="2256235" cy="541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50800" dir="10800000" algn="ctr" rotWithShape="0">
              <a:srgbClr val="1AA57F"/>
            </a:outerShdw>
          </a:effectLst>
        </p:spPr>
        <p:txBody>
          <a:bodyPr lIns="144000" tIns="108000" rIns="144000" bIns="108000">
            <a:spAutoFit/>
          </a:bodyPr>
          <a:lstStyle>
            <a:lvl1pPr marL="0" indent="0">
              <a:buNone/>
              <a:defRPr sz="1050" b="0" baseline="0">
                <a:solidFill>
                  <a:srgbClr val="595959"/>
                </a:solidFill>
              </a:defRPr>
            </a:lvl1pPr>
            <a:lvl2pPr marL="342908" indent="0">
              <a:buNone/>
              <a:defRPr sz="900"/>
            </a:lvl2pPr>
            <a:lvl3pPr marL="685815" indent="0">
              <a:buNone/>
              <a:defRPr sz="750"/>
            </a:lvl3pPr>
            <a:lvl4pPr marL="1028723" indent="0">
              <a:buNone/>
              <a:defRPr sz="675"/>
            </a:lvl4pPr>
            <a:lvl5pPr marL="1371632" indent="0">
              <a:buNone/>
              <a:defRPr sz="675"/>
            </a:lvl5pPr>
            <a:lvl6pPr marL="1714539" indent="0">
              <a:buNone/>
              <a:defRPr sz="675"/>
            </a:lvl6pPr>
            <a:lvl7pPr marL="2057447" indent="0">
              <a:buNone/>
              <a:defRPr sz="675"/>
            </a:lvl7pPr>
            <a:lvl8pPr marL="2400356" indent="0">
              <a:buNone/>
              <a:defRPr sz="675"/>
            </a:lvl8pPr>
            <a:lvl9pPr marL="2743262" indent="0">
              <a:buNone/>
              <a:defRPr sz="675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A892-2349-594A-813E-DA2908177455}" type="datetime4">
              <a:rPr lang="fr-FR" smtClean="0"/>
              <a:t>14 octobre 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titre principal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865B-CBD1-5C45-8465-BBBE578E52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3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6A892-2349-594A-813E-DA2908177455}" type="datetime4">
              <a:rPr lang="fr-FR" smtClean="0"/>
              <a:pPr/>
              <a:t>14 octobre 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Le titre principal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865B-CBD1-5C45-8465-BBBE578E52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6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68000">
              <a:schemeClr val="bg1">
                <a:lumMod val="100000"/>
                <a:alpha val="15000"/>
              </a:schemeClr>
            </a:gs>
            <a:gs pos="100000">
              <a:schemeClr val="tx1">
                <a:alpha val="15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-670" y="4917815"/>
            <a:ext cx="6858671" cy="224355"/>
          </a:xfrm>
          <a:prstGeom prst="rect">
            <a:avLst/>
          </a:prstGeom>
          <a:blipFill dpi="0" rotWithShape="0">
            <a:blip r:embed="rId12"/>
            <a:srcRect/>
            <a:tile tx="0" ty="0" sx="38000" sy="38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15" name="Rectangle 14">
            <a:hlinkClick r:id="" action="ppaction://hlinkshowjump?jump=nextslide" tooltip="Diapositive suivante"/>
          </p:cNvPr>
          <p:cNvSpPr/>
          <p:nvPr userDrawn="1"/>
        </p:nvSpPr>
        <p:spPr>
          <a:xfrm>
            <a:off x="6412304" y="166611"/>
            <a:ext cx="307427" cy="4975559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32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1499" y="330227"/>
            <a:ext cx="2171700" cy="128404"/>
          </a:xfrm>
          <a:prstGeom prst="rect">
            <a:avLst/>
          </a:prstGeom>
          <a:noFill/>
          <a:ln w="25400" cap="rnd">
            <a:noFill/>
            <a:prstDash val="solid"/>
          </a:ln>
          <a:effectLst>
            <a:softEdge rad="0"/>
          </a:effectLst>
        </p:spPr>
        <p:txBody>
          <a:bodyPr vert="horz" wrap="none" lIns="91440" tIns="45720" rIns="91440" bIns="45720" rtlCol="0" anchor="ctr">
            <a:noAutofit/>
          </a:bodyPr>
          <a:lstStyle>
            <a:lvl1pPr algn="r">
              <a:defRPr sz="435" b="0" i="0" cap="all" baseline="0">
                <a:solidFill>
                  <a:srgbClr val="414040"/>
                </a:solidFill>
                <a:latin typeface="Cubano" charset="0"/>
                <a:ea typeface="Roboto" charset="0"/>
                <a:cs typeface="Roboto" charset="0"/>
              </a:defRPr>
            </a:lvl1pPr>
          </a:lstStyle>
          <a:p>
            <a:r>
              <a:rPr lang="fr-FR" dirty="0" smtClean="0"/>
              <a:t>Le titre principal</a:t>
            </a:r>
            <a:endParaRPr lang="fr-FR" dirty="0"/>
          </a:p>
        </p:txBody>
      </p:sp>
      <p:sp>
        <p:nvSpPr>
          <p:cNvPr id="14" name="Rectangle 13">
            <a:hlinkClick r:id="" action="ppaction://hlinkshowjump?jump=previousslide" tooltip="Diapositive précédente"/>
          </p:cNvPr>
          <p:cNvSpPr/>
          <p:nvPr userDrawn="1"/>
        </p:nvSpPr>
        <p:spPr>
          <a:xfrm>
            <a:off x="1" y="128410"/>
            <a:ext cx="307427" cy="5058793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32" noProof="0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350149" y="458631"/>
            <a:ext cx="1543050" cy="101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" spc="38" baseline="0">
                <a:solidFill>
                  <a:schemeClr val="tx1">
                    <a:alpha val="81000"/>
                  </a:schemeClr>
                </a:solidFill>
                <a:latin typeface="DIN" charset="0"/>
              </a:defRPr>
            </a:lvl1pPr>
          </a:lstStyle>
          <a:p>
            <a:fld id="{56E6A892-2349-594A-813E-DA2908177455}" type="datetime4">
              <a:rPr lang="fr-FR" smtClean="0"/>
              <a:pPr/>
              <a:t>14 octobre 2016</a:t>
            </a:fld>
            <a:endParaRPr lang="fr-FR" dirty="0"/>
          </a:p>
        </p:txBody>
      </p:sp>
      <p:sp>
        <p:nvSpPr>
          <p:cNvPr id="6" name="Espace réservé du titre 5"/>
          <p:cNvSpPr>
            <a:spLocks noGrp="1"/>
          </p:cNvSpPr>
          <p:nvPr>
            <p:ph type="title"/>
          </p:nvPr>
        </p:nvSpPr>
        <p:spPr>
          <a:xfrm>
            <a:off x="567986" y="718505"/>
            <a:ext cx="5818527" cy="7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567986" y="1527993"/>
            <a:ext cx="5818527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91" y="143604"/>
            <a:ext cx="765176" cy="53577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7" t="10254" r="-3502" b="9430"/>
          <a:stretch/>
        </p:blipFill>
        <p:spPr>
          <a:xfrm>
            <a:off x="0" y="0"/>
            <a:ext cx="378000" cy="1440000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5958856" y="4917815"/>
            <a:ext cx="538226" cy="230839"/>
          </a:xfrm>
          <a:prstGeom prst="rect">
            <a:avLst/>
          </a:prstGeom>
          <a:solidFill>
            <a:srgbClr val="C59C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32" noProof="0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6191794" y="4917815"/>
            <a:ext cx="666206" cy="230839"/>
          </a:xfrm>
          <a:prstGeom prst="rect">
            <a:avLst/>
          </a:prstGeom>
          <a:solidFill>
            <a:srgbClr val="60B3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32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6600826" y="4917815"/>
            <a:ext cx="260459" cy="230839"/>
          </a:xfrm>
          <a:prstGeom prst="rect">
            <a:avLst/>
          </a:prstGeom>
          <a:solidFill>
            <a:srgbClr val="1AA57F"/>
          </a:solidFill>
        </p:spPr>
        <p:txBody>
          <a:bodyPr vert="horz" lIns="91440" tIns="45720" rIns="91440" bIns="45720" rtlCol="0" anchor="ctr"/>
          <a:lstStyle>
            <a:lvl1pPr algn="ctr">
              <a:defRPr sz="600" baseline="0">
                <a:solidFill>
                  <a:schemeClr val="bg1"/>
                </a:solidFill>
                <a:latin typeface="DIN" charset="0"/>
                <a:ea typeface="Roboto" charset="0"/>
                <a:cs typeface="Roboto" charset="0"/>
              </a:defRPr>
            </a:lvl1pPr>
          </a:lstStyle>
          <a:p>
            <a:fld id="{E431865B-CBD1-5C45-8465-BBBE578E52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28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9" r:id="rId2"/>
    <p:sldLayoutId id="214748367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55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342908" rtl="0" eaLnBrk="1" latinLnBrk="0" hangingPunct="1">
        <a:spcBef>
          <a:spcPct val="0"/>
        </a:spcBef>
        <a:buNone/>
        <a:defRPr sz="1800" b="0" i="0" kern="1200" cap="all" spc="113" baseline="0">
          <a:solidFill>
            <a:srgbClr val="414040"/>
          </a:solidFill>
          <a:latin typeface="Cubano" charset="0"/>
          <a:ea typeface="TeXGyreAdventor" charset="0"/>
          <a:cs typeface="TeXGyreAdventor" charset="0"/>
        </a:defRPr>
      </a:lvl1pPr>
    </p:titleStyle>
    <p:bodyStyle>
      <a:lvl1pPr marL="202505" indent="-202505" algn="l" defTabSz="342908" rtl="0" eaLnBrk="1" latinLnBrk="0" hangingPunct="1">
        <a:lnSpc>
          <a:spcPct val="100000"/>
        </a:lnSpc>
        <a:spcBef>
          <a:spcPts val="900"/>
        </a:spcBef>
        <a:spcAft>
          <a:spcPts val="450"/>
        </a:spcAft>
        <a:buClr>
          <a:srgbClr val="353535"/>
        </a:buClr>
        <a:buSzPct val="75000"/>
        <a:buFont typeface="+mj-lt"/>
        <a:buAutoNum type="arabicPeriod"/>
        <a:defRPr sz="1350" b="1" i="0" kern="1200" baseline="0">
          <a:solidFill>
            <a:schemeClr val="tx1">
              <a:lumMod val="75000"/>
              <a:lumOff val="25000"/>
            </a:schemeClr>
          </a:solidFill>
          <a:latin typeface="DIN" charset="0"/>
          <a:ea typeface="+mn-ea"/>
          <a:cs typeface="+mn-cs"/>
        </a:defRPr>
      </a:lvl1pPr>
      <a:lvl2pPr marL="557225" indent="-214317" algn="l" defTabSz="342908" rtl="0" eaLnBrk="1" latinLnBrk="0" hangingPunct="1">
        <a:lnSpc>
          <a:spcPct val="100000"/>
        </a:lnSpc>
        <a:spcBef>
          <a:spcPct val="20000"/>
        </a:spcBef>
        <a:buClr>
          <a:srgbClr val="E9B82D"/>
        </a:buClr>
        <a:buSzPct val="100000"/>
        <a:buFont typeface="Arial" charset="0"/>
        <a:buChar char="•"/>
        <a:defRPr sz="1350" kern="1200" baseline="0">
          <a:solidFill>
            <a:schemeClr val="tx1">
              <a:lumMod val="65000"/>
              <a:lumOff val="35000"/>
            </a:schemeClr>
          </a:solidFill>
          <a:latin typeface="DIN" charset="0"/>
          <a:ea typeface="+mn-ea"/>
          <a:cs typeface="+mn-cs"/>
        </a:defRPr>
      </a:lvl2pPr>
      <a:lvl3pPr marL="857270" indent="-171454" algn="l" defTabSz="342908" rtl="0" eaLnBrk="1" latinLnBrk="0" hangingPunct="1">
        <a:lnSpc>
          <a:spcPct val="100000"/>
        </a:lnSpc>
        <a:spcBef>
          <a:spcPct val="20000"/>
        </a:spcBef>
        <a:buSzPct val="50000"/>
        <a:buFont typeface="Courier New" charset="0"/>
        <a:buChar char="o"/>
        <a:defRPr sz="1350" kern="1200" baseline="0">
          <a:solidFill>
            <a:schemeClr val="tx1">
              <a:lumMod val="65000"/>
              <a:lumOff val="35000"/>
            </a:schemeClr>
          </a:solidFill>
          <a:latin typeface="DIN" charset="0"/>
          <a:ea typeface="+mn-ea"/>
          <a:cs typeface="+mn-cs"/>
        </a:defRPr>
      </a:lvl3pPr>
      <a:lvl4pPr marL="1200178" indent="-171454" algn="l" defTabSz="342908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350" kern="1200" baseline="0">
          <a:solidFill>
            <a:schemeClr val="tx1">
              <a:lumMod val="65000"/>
              <a:lumOff val="35000"/>
            </a:schemeClr>
          </a:solidFill>
          <a:latin typeface="DIN" charset="0"/>
          <a:ea typeface="+mn-ea"/>
          <a:cs typeface="+mn-cs"/>
        </a:defRPr>
      </a:lvl4pPr>
      <a:lvl5pPr marL="1543086" indent="-171454" algn="l" defTabSz="342908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350" kern="1200" baseline="0">
          <a:solidFill>
            <a:schemeClr val="tx1">
              <a:lumMod val="65000"/>
              <a:lumOff val="35000"/>
            </a:schemeClr>
          </a:solidFill>
          <a:latin typeface="DIN" charset="0"/>
          <a:ea typeface="+mn-ea"/>
          <a:cs typeface="+mn-cs"/>
        </a:defRPr>
      </a:lvl5pPr>
      <a:lvl6pPr marL="1885994" indent="-171454" algn="l" defTabSz="3429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1" indent="-171454" algn="l" defTabSz="3429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09" indent="-171454" algn="l" defTabSz="3429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16" indent="-171454" algn="l" defTabSz="342908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5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3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2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39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7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56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2" algn="l" defTabSz="34290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865B-CBD1-5C45-8465-BBBE578E5246}" type="slidenum">
              <a:rPr lang="fr-FR" smtClean="0"/>
              <a:pPr/>
              <a:t>0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73290" y="1045137"/>
            <a:ext cx="5733906" cy="31144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1950" dirty="0">
                <a:solidFill>
                  <a:srgbClr val="1AA57F"/>
                </a:solidFill>
                <a:latin typeface="+mn-lt"/>
                <a:cs typeface="Arial" panose="020B0604020202020204" pitchFamily="34" charset="0"/>
              </a:rPr>
              <a:t>RENCONTRES YVELINOISES </a:t>
            </a:r>
          </a:p>
          <a:p>
            <a:pPr marL="0" indent="0" algn="ctr">
              <a:buNone/>
            </a:pPr>
            <a:r>
              <a:rPr lang="fr-FR" sz="1950" dirty="0">
                <a:solidFill>
                  <a:srgbClr val="1AA57F"/>
                </a:solidFill>
                <a:latin typeface="+mn-lt"/>
                <a:cs typeface="Arial" panose="020B0604020202020204" pitchFamily="34" charset="0"/>
              </a:rPr>
              <a:t>DE LA COOPERATION INTERNATIONALE</a:t>
            </a:r>
          </a:p>
          <a:p>
            <a:pPr marL="0" indent="0" algn="ctr">
              <a:buNone/>
            </a:pPr>
            <a:r>
              <a:rPr lang="fr-FR" sz="1800" dirty="0">
                <a:latin typeface="+mn-lt"/>
                <a:cs typeface="Arial" panose="020B0604020202020204" pitchFamily="34" charset="0"/>
              </a:rPr>
              <a:t>----------------</a:t>
            </a:r>
          </a:p>
          <a:p>
            <a:pPr marL="0" indent="0" algn="ctr">
              <a:buNone/>
            </a:pPr>
            <a:r>
              <a:rPr lang="fr-FR" sz="1950" dirty="0">
                <a:latin typeface="+mn-lt"/>
                <a:cs typeface="Arial" panose="020B0604020202020204" pitchFamily="34" charset="0"/>
              </a:rPr>
              <a:t>Accompagner </a:t>
            </a:r>
            <a:r>
              <a:rPr lang="fr-FR" sz="1950" dirty="0">
                <a:latin typeface="+mn-lt"/>
                <a:cs typeface="Arial" panose="020B0604020202020204" pitchFamily="34" charset="0"/>
              </a:rPr>
              <a:t>les migrants </a:t>
            </a:r>
            <a:endParaRPr lang="fr-FR" sz="1950" dirty="0">
              <a:latin typeface="+mn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1950" dirty="0">
                <a:latin typeface="+mn-lt"/>
                <a:cs typeface="Arial" panose="020B0604020202020204" pitchFamily="34" charset="0"/>
              </a:rPr>
              <a:t>dans </a:t>
            </a:r>
            <a:r>
              <a:rPr lang="fr-FR" sz="1950" dirty="0">
                <a:latin typeface="+mn-lt"/>
                <a:cs typeface="Arial" panose="020B0604020202020204" pitchFamily="34" charset="0"/>
              </a:rPr>
              <a:t>l’entreprenariat et l’innovation</a:t>
            </a:r>
          </a:p>
          <a:p>
            <a:pPr marL="0" indent="0" algn="ctr">
              <a:buNone/>
            </a:pPr>
            <a:r>
              <a:rPr lang="fr-FR" sz="1800" dirty="0">
                <a:latin typeface="+mn-lt"/>
                <a:cs typeface="Arial" panose="020B0604020202020204" pitchFamily="34" charset="0"/>
              </a:rPr>
              <a:t>----------------</a:t>
            </a:r>
          </a:p>
          <a:p>
            <a:pPr marL="0" indent="0" algn="ctr">
              <a:buNone/>
            </a:pPr>
            <a:r>
              <a:rPr lang="fr-FR" sz="1950" dirty="0">
                <a:solidFill>
                  <a:srgbClr val="E9B82D"/>
                </a:solidFill>
                <a:latin typeface="+mn-lt"/>
                <a:cs typeface="Arial" panose="020B0604020202020204" pitchFamily="34" charset="0"/>
              </a:rPr>
              <a:t>15 octobre 2016</a:t>
            </a:r>
          </a:p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23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865B-CBD1-5C45-8465-BBBE578E5246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97973" y="1078686"/>
            <a:ext cx="6417128" cy="3252611"/>
          </a:xfrm>
        </p:spPr>
        <p:txBody>
          <a:bodyPr>
            <a:noAutofit/>
          </a:bodyPr>
          <a:lstStyle/>
          <a:p>
            <a:pPr marL="214313" indent="-214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500" dirty="0">
                <a:solidFill>
                  <a:srgbClr val="00CC99"/>
                </a:solidFill>
                <a:latin typeface="+mn-lt"/>
                <a:cs typeface="Arial" charset="0"/>
              </a:rPr>
              <a:t>Intérêt grandissant</a:t>
            </a:r>
            <a:r>
              <a:rPr lang="fr-FR" altLang="fr-FR" sz="1500" dirty="0">
                <a:latin typeface="+mn-lt"/>
                <a:cs typeface="Arial" charset="0"/>
              </a:rPr>
              <a:t> des structures de la diaspora </a:t>
            </a:r>
            <a:r>
              <a:rPr lang="fr-FR" altLang="fr-FR" sz="1500" dirty="0">
                <a:solidFill>
                  <a:srgbClr val="00CC99"/>
                </a:solidFill>
                <a:latin typeface="+mn-lt"/>
                <a:cs typeface="Arial" charset="0"/>
              </a:rPr>
              <a:t>pour les problématiques de l’insertion professionnelle et de </a:t>
            </a:r>
            <a:r>
              <a:rPr lang="fr-FR" altLang="fr-FR" sz="1500" dirty="0">
                <a:solidFill>
                  <a:srgbClr val="00CC99"/>
                </a:solidFill>
                <a:latin typeface="+mn-lt"/>
                <a:cs typeface="Arial" charset="0"/>
              </a:rPr>
              <a:t>l’entreprenariat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altLang="fr-FR" sz="600" dirty="0">
              <a:solidFill>
                <a:srgbClr val="00CC99"/>
              </a:solidFill>
              <a:latin typeface="+mn-lt"/>
              <a:cs typeface="Arial" charset="0"/>
            </a:endParaRP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500" dirty="0">
                <a:solidFill>
                  <a:srgbClr val="00CC99"/>
                </a:solidFill>
                <a:latin typeface="+mn-lt"/>
                <a:cs typeface="Arial" charset="0"/>
              </a:rPr>
              <a:t>Entreprenariat</a:t>
            </a:r>
            <a:r>
              <a:rPr lang="fr-FR" altLang="fr-FR" sz="1500" dirty="0">
                <a:latin typeface="+mn-lt"/>
                <a:cs typeface="Arial" charset="0"/>
              </a:rPr>
              <a:t> </a:t>
            </a:r>
            <a:r>
              <a:rPr lang="fr-FR" altLang="fr-FR" sz="1500" dirty="0">
                <a:latin typeface="+mn-lt"/>
                <a:cs typeface="Arial" charset="0"/>
              </a:rPr>
              <a:t>considéré comme </a:t>
            </a:r>
            <a:r>
              <a:rPr lang="fr-FR" altLang="fr-FR" sz="1500" dirty="0">
                <a:solidFill>
                  <a:srgbClr val="00CC99"/>
                </a:solidFill>
                <a:latin typeface="+mn-lt"/>
                <a:cs typeface="Arial" charset="0"/>
              </a:rPr>
              <a:t>une des voies privilégiées pour l’insertion professionnelle</a:t>
            </a:r>
            <a:r>
              <a:rPr lang="fr-FR" altLang="fr-FR" sz="1500" dirty="0">
                <a:latin typeface="+mn-lt"/>
                <a:cs typeface="Arial" charset="0"/>
              </a:rPr>
              <a:t> sur le continent </a:t>
            </a:r>
            <a:r>
              <a:rPr lang="fr-FR" altLang="fr-FR" sz="1500" dirty="0">
                <a:latin typeface="+mn-lt"/>
                <a:cs typeface="Arial" charset="0"/>
              </a:rPr>
              <a:t>africain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altLang="fr-FR" sz="600" dirty="0">
              <a:latin typeface="+mn-lt"/>
              <a:cs typeface="Arial" charset="0"/>
            </a:endParaRP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500" dirty="0">
                <a:latin typeface="+mn-lt"/>
                <a:cs typeface="Arial" charset="0"/>
              </a:rPr>
              <a:t>Volonté </a:t>
            </a:r>
            <a:r>
              <a:rPr lang="fr-FR" altLang="fr-FR" sz="1500" dirty="0">
                <a:latin typeface="+mn-lt"/>
                <a:cs typeface="Arial" charset="0"/>
              </a:rPr>
              <a:t>des diplômés de </a:t>
            </a:r>
            <a:r>
              <a:rPr lang="fr-FR" altLang="fr-FR" sz="1500" dirty="0">
                <a:solidFill>
                  <a:srgbClr val="00CC99"/>
                </a:solidFill>
                <a:latin typeface="+mn-lt"/>
                <a:cs typeface="Arial" charset="0"/>
              </a:rPr>
              <a:t>valoriser leurs compétences et leur expérience</a:t>
            </a:r>
            <a:r>
              <a:rPr lang="fr-FR" altLang="fr-FR" sz="1500" dirty="0">
                <a:latin typeface="+mn-lt"/>
                <a:cs typeface="Arial" charset="0"/>
              </a:rPr>
              <a:t> dans des projets de création </a:t>
            </a:r>
            <a:r>
              <a:rPr lang="fr-FR" altLang="fr-FR" sz="1500" dirty="0">
                <a:latin typeface="+mn-lt"/>
                <a:cs typeface="Arial" charset="0"/>
              </a:rPr>
              <a:t>d’entreprise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altLang="fr-FR" sz="600" dirty="0">
              <a:latin typeface="+mn-lt"/>
              <a:cs typeface="Arial" charset="0"/>
            </a:endParaRP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500" dirty="0">
                <a:latin typeface="+mn-lt"/>
                <a:cs typeface="Arial" charset="0"/>
              </a:rPr>
              <a:t>Volonté </a:t>
            </a:r>
            <a:r>
              <a:rPr lang="fr-FR" altLang="fr-FR" sz="1500" dirty="0">
                <a:latin typeface="+mn-lt"/>
                <a:cs typeface="Arial" charset="0"/>
              </a:rPr>
              <a:t>de </a:t>
            </a:r>
            <a:r>
              <a:rPr lang="fr-FR" altLang="fr-FR" sz="1500" dirty="0">
                <a:solidFill>
                  <a:srgbClr val="00CC99"/>
                </a:solidFill>
                <a:latin typeface="+mn-lt"/>
                <a:cs typeface="Arial" charset="0"/>
              </a:rPr>
              <a:t>contribuer au développement économique</a:t>
            </a:r>
            <a:r>
              <a:rPr lang="fr-FR" altLang="fr-FR" sz="1500" dirty="0">
                <a:latin typeface="+mn-lt"/>
                <a:cs typeface="Arial" charset="0"/>
              </a:rPr>
              <a:t> des pays </a:t>
            </a:r>
            <a:r>
              <a:rPr lang="fr-FR" altLang="fr-FR" sz="1500" dirty="0">
                <a:latin typeface="+mn-lt"/>
                <a:cs typeface="Arial" charset="0"/>
              </a:rPr>
              <a:t>d’origine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altLang="fr-FR" sz="600" dirty="0">
              <a:latin typeface="+mn-lt"/>
              <a:cs typeface="Arial" charset="0"/>
            </a:endParaRP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500" dirty="0">
                <a:solidFill>
                  <a:srgbClr val="00CC99"/>
                </a:solidFill>
                <a:latin typeface="+mn-lt"/>
                <a:cs typeface="Arial" charset="0"/>
              </a:rPr>
              <a:t>Volonté </a:t>
            </a:r>
            <a:r>
              <a:rPr lang="fr-FR" altLang="fr-FR" sz="1500" dirty="0">
                <a:solidFill>
                  <a:srgbClr val="00CC99"/>
                </a:solidFill>
                <a:latin typeface="+mn-lt"/>
                <a:cs typeface="Arial" charset="0"/>
              </a:rPr>
              <a:t>des pays d’origine des diplômés de favoriser l’implication des diasporas</a:t>
            </a:r>
            <a:r>
              <a:rPr lang="fr-FR" altLang="fr-FR" sz="1500" dirty="0">
                <a:latin typeface="+mn-lt"/>
                <a:cs typeface="Arial" charset="0"/>
              </a:rPr>
              <a:t> dans le développement de leur pays et de les accompagner dans leurs </a:t>
            </a:r>
            <a:r>
              <a:rPr lang="fr-FR" altLang="fr-FR" sz="1500" dirty="0">
                <a:latin typeface="+mn-lt"/>
                <a:cs typeface="Arial" charset="0"/>
              </a:rPr>
              <a:t>projets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altLang="fr-FR" sz="600" dirty="0">
              <a:latin typeface="+mn-lt"/>
              <a:cs typeface="Arial" charset="0"/>
            </a:endParaRP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altLang="fr-FR" sz="1500" dirty="0">
                <a:latin typeface="+mn-lt"/>
                <a:cs typeface="Arial" charset="0"/>
              </a:rPr>
              <a:t>Nécessité </a:t>
            </a:r>
            <a:r>
              <a:rPr lang="fr-FR" altLang="fr-FR" sz="1500" dirty="0">
                <a:latin typeface="+mn-lt"/>
                <a:cs typeface="Arial" charset="0"/>
              </a:rPr>
              <a:t>de mieux </a:t>
            </a:r>
            <a:r>
              <a:rPr lang="fr-FR" altLang="fr-FR" sz="1500" dirty="0">
                <a:solidFill>
                  <a:srgbClr val="00CC99"/>
                </a:solidFill>
                <a:latin typeface="+mn-lt"/>
                <a:cs typeface="Arial" charset="0"/>
              </a:rPr>
              <a:t>valoriser  la recherche partenariale </a:t>
            </a:r>
            <a:r>
              <a:rPr lang="fr-FR" altLang="fr-FR" sz="1500" dirty="0">
                <a:latin typeface="+mn-lt"/>
                <a:cs typeface="Arial" charset="0"/>
              </a:rPr>
              <a:t>Nord/Sud et de favoriser le </a:t>
            </a:r>
            <a:r>
              <a:rPr lang="fr-FR" altLang="fr-FR" sz="1500" dirty="0">
                <a:solidFill>
                  <a:srgbClr val="00CC99"/>
                </a:solidFill>
                <a:latin typeface="+mn-lt"/>
                <a:cs typeface="Arial" charset="0"/>
              </a:rPr>
              <a:t>transfert de technologies</a:t>
            </a:r>
            <a:endParaRPr lang="fr-FR" sz="15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80813" y="751945"/>
            <a:ext cx="37693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1" dirty="0">
                <a:solidFill>
                  <a:srgbClr val="E9B82D"/>
                </a:solidFill>
                <a:cs typeface="Arial" panose="020B0604020202020204" pitchFamily="34" charset="0"/>
              </a:rPr>
              <a:t>CONTEXTE</a:t>
            </a:r>
            <a:endParaRPr lang="fr-FR" sz="2100" b="1" dirty="0">
              <a:solidFill>
                <a:srgbClr val="E9B82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865B-CBD1-5C45-8465-BBBE578E524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349107"/>
            <a:ext cx="6861284" cy="2991605"/>
          </a:xfrm>
        </p:spPr>
        <p:txBody>
          <a:bodyPr>
            <a:noAutofit/>
          </a:bodyPr>
          <a:lstStyle/>
          <a:p>
            <a:pPr marL="214313" indent="-214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solidFill>
                  <a:srgbClr val="00CC99"/>
                </a:solidFill>
                <a:latin typeface="+mn-lt"/>
                <a:cs typeface="Helvetica" pitchFamily="34" charset="0"/>
              </a:rPr>
              <a:t>Promouvoir l’insertion professionnelle et l’employabilité </a:t>
            </a:r>
            <a:r>
              <a:rPr lang="fr-FR" sz="1500" dirty="0">
                <a:latin typeface="+mn-lt"/>
                <a:cs typeface="Helvetica" pitchFamily="34" charset="0"/>
              </a:rPr>
              <a:t>des diplômés africains formés dans les établissements </a:t>
            </a:r>
            <a:endParaRPr lang="fr-FR" sz="1500" dirty="0">
              <a:latin typeface="+mn-lt"/>
              <a:cs typeface="Helvetica" pitchFamily="34" charset="0"/>
            </a:endParaRP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solidFill>
                  <a:srgbClr val="00CC99"/>
                </a:solidFill>
                <a:latin typeface="+mn-lt"/>
                <a:cs typeface="Helvetica" pitchFamily="34" charset="0"/>
              </a:rPr>
              <a:t>Dynamiser </a:t>
            </a:r>
            <a:r>
              <a:rPr lang="fr-FR" sz="1500" dirty="0">
                <a:solidFill>
                  <a:srgbClr val="00CC99"/>
                </a:solidFill>
                <a:latin typeface="+mn-lt"/>
                <a:cs typeface="Helvetica" pitchFamily="34" charset="0"/>
              </a:rPr>
              <a:t>l’économie des pays africains à travers la création d’entreprises innovantes</a:t>
            </a:r>
            <a:r>
              <a:rPr lang="fr-FR" sz="1500" dirty="0">
                <a:latin typeface="+mn-lt"/>
                <a:cs typeface="Helvetica" pitchFamily="34" charset="0"/>
              </a:rPr>
              <a:t> grâce aux diasporas et à leurs échanges avec les structures d’accompagnement au </a:t>
            </a:r>
            <a:r>
              <a:rPr lang="fr-FR" sz="1500" dirty="0">
                <a:latin typeface="+mn-lt"/>
                <a:cs typeface="Helvetica" pitchFamily="34" charset="0"/>
              </a:rPr>
              <a:t>Nord</a:t>
            </a: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solidFill>
                  <a:srgbClr val="00CC99"/>
                </a:solidFill>
                <a:latin typeface="+mn-lt"/>
                <a:cs typeface="Helvetica" pitchFamily="34" charset="0"/>
              </a:rPr>
              <a:t>Accroître </a:t>
            </a:r>
            <a:r>
              <a:rPr lang="fr-FR" sz="1500" dirty="0">
                <a:solidFill>
                  <a:srgbClr val="00CC99"/>
                </a:solidFill>
                <a:latin typeface="+mn-lt"/>
                <a:cs typeface="Helvetica" pitchFamily="34" charset="0"/>
              </a:rPr>
              <a:t>l’innovation dans les pays du Sud </a:t>
            </a:r>
            <a:r>
              <a:rPr lang="fr-FR" sz="1500" dirty="0">
                <a:latin typeface="+mn-lt"/>
                <a:cs typeface="Helvetica" pitchFamily="34" charset="0"/>
              </a:rPr>
              <a:t>par le renforcement scientifique des équipes du Sud à travers une collaboration autour de l’accompagnement des </a:t>
            </a:r>
            <a:r>
              <a:rPr lang="fr-FR" sz="1500" dirty="0">
                <a:latin typeface="+mn-lt"/>
                <a:cs typeface="Helvetica" pitchFamily="34" charset="0"/>
              </a:rPr>
              <a:t>projets</a:t>
            </a: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solidFill>
                  <a:srgbClr val="00CC99"/>
                </a:solidFill>
                <a:latin typeface="+mn-lt"/>
                <a:cs typeface="Helvetica" pitchFamily="34" charset="0"/>
              </a:rPr>
              <a:t>Développer </a:t>
            </a:r>
            <a:r>
              <a:rPr lang="fr-FR" sz="1500" dirty="0">
                <a:solidFill>
                  <a:srgbClr val="00CC99"/>
                </a:solidFill>
                <a:latin typeface="+mn-lt"/>
                <a:cs typeface="Helvetica" pitchFamily="34" charset="0"/>
              </a:rPr>
              <a:t>des synergies entre les acteurs </a:t>
            </a:r>
            <a:r>
              <a:rPr lang="fr-FR" sz="1500" dirty="0">
                <a:latin typeface="+mn-lt"/>
                <a:cs typeface="Helvetica" pitchFamily="34" charset="0"/>
              </a:rPr>
              <a:t>issus du monde économique, du monde universitaire et du secteur financier pour favoriser la réussite des projets </a:t>
            </a:r>
            <a:r>
              <a:rPr lang="fr-FR" sz="1500" dirty="0">
                <a:latin typeface="+mn-lt"/>
                <a:cs typeface="Helvetica" pitchFamily="34" charset="0"/>
              </a:rPr>
              <a:t>entrepreneuriaux</a:t>
            </a:r>
          </a:p>
          <a:p>
            <a:pPr marL="214313" indent="-214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solidFill>
                  <a:srgbClr val="00CC99"/>
                </a:solidFill>
                <a:latin typeface="+mn-lt"/>
                <a:cs typeface="Helvetica" pitchFamily="34" charset="0"/>
              </a:rPr>
              <a:t>Contribuer </a:t>
            </a:r>
            <a:r>
              <a:rPr lang="fr-FR" sz="1500" dirty="0">
                <a:solidFill>
                  <a:srgbClr val="00CC99"/>
                </a:solidFill>
                <a:latin typeface="+mn-lt"/>
                <a:cs typeface="Helvetica" pitchFamily="34" charset="0"/>
              </a:rPr>
              <a:t>à développer l’esprit d’entreprenariat</a:t>
            </a:r>
            <a:r>
              <a:rPr lang="fr-FR" sz="1500" dirty="0">
                <a:latin typeface="+mn-lt"/>
                <a:cs typeface="Helvetica" pitchFamily="34" charset="0"/>
              </a:rPr>
              <a:t> parmi les diplômés africains formés en </a:t>
            </a:r>
            <a:r>
              <a:rPr lang="fr-FR" sz="1500" dirty="0">
                <a:latin typeface="+mn-lt"/>
                <a:cs typeface="Helvetica" pitchFamily="34" charset="0"/>
              </a:rPr>
              <a:t>Europe</a:t>
            </a:r>
            <a:endParaRPr lang="fr-FR" sz="15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1412" y="715389"/>
            <a:ext cx="5816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1" dirty="0">
                <a:solidFill>
                  <a:srgbClr val="E9B82D"/>
                </a:solidFill>
                <a:cs typeface="Arial" panose="020B0604020202020204" pitchFamily="34" charset="0"/>
              </a:rPr>
              <a:t>ACCOMPAGNER LES PROJETS D’ENTREPRENEURIAT DE LA DIASPORA : QUELS OBJECTIFS?</a:t>
            </a:r>
            <a:endParaRPr lang="fr-FR" sz="2100" b="1" dirty="0">
              <a:solidFill>
                <a:srgbClr val="E9B82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1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865B-CBD1-5C45-8465-BBBE578E524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97973" y="1110836"/>
            <a:ext cx="6763312" cy="3386161"/>
          </a:xfrm>
        </p:spPr>
        <p:txBody>
          <a:bodyPr>
            <a:normAutofit fontScale="25000" lnSpcReduction="20000"/>
          </a:bodyPr>
          <a:lstStyle/>
          <a:p>
            <a:pPr marL="270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6000" dirty="0">
                <a:solidFill>
                  <a:srgbClr val="00CC99"/>
                </a:solidFill>
                <a:latin typeface="+mn-lt"/>
                <a:cs typeface="Arial" charset="0"/>
              </a:rPr>
              <a:t>CAMPUS FRANCE</a:t>
            </a:r>
          </a:p>
          <a:p>
            <a:pPr marL="270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800" dirty="0">
              <a:solidFill>
                <a:schemeClr val="tx1"/>
              </a:solidFill>
              <a:latin typeface="+mn-lt"/>
            </a:endParaRPr>
          </a:p>
          <a:p>
            <a:pPr marL="270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6000" dirty="0">
                <a:solidFill>
                  <a:schemeClr val="tx1"/>
                </a:solidFill>
                <a:latin typeface="+mn-lt"/>
              </a:rPr>
              <a:t>Opérateur </a:t>
            </a:r>
            <a:r>
              <a:rPr lang="fr-FR" sz="6000" dirty="0">
                <a:solidFill>
                  <a:schemeClr val="tx1"/>
                </a:solidFill>
                <a:latin typeface="+mn-lt"/>
              </a:rPr>
              <a:t>de l’Etat français </a:t>
            </a:r>
            <a:r>
              <a:rPr lang="fr-FR" sz="6000" dirty="0">
                <a:solidFill>
                  <a:schemeClr val="tx1"/>
                </a:solidFill>
                <a:latin typeface="+mn-lt"/>
              </a:rPr>
              <a:t>sous tutelle du MAEDI </a:t>
            </a:r>
            <a:r>
              <a:rPr lang="fr-FR" sz="6000" dirty="0">
                <a:solidFill>
                  <a:schemeClr val="tx1"/>
                </a:solidFill>
                <a:latin typeface="+mn-lt"/>
              </a:rPr>
              <a:t>et </a:t>
            </a:r>
            <a:r>
              <a:rPr lang="fr-FR" sz="6000" dirty="0">
                <a:solidFill>
                  <a:schemeClr val="tx1"/>
                </a:solidFill>
                <a:latin typeface="+mn-lt"/>
              </a:rPr>
              <a:t>MENESR</a:t>
            </a:r>
            <a:r>
              <a:rPr lang="fr-FR" sz="6000" dirty="0">
                <a:solidFill>
                  <a:schemeClr val="tx1"/>
                </a:solidFill>
                <a:latin typeface="+mn-lt"/>
              </a:rPr>
              <a:t>,</a:t>
            </a:r>
            <a:r>
              <a:rPr lang="fr-FR" sz="6000" dirty="0">
                <a:solidFill>
                  <a:schemeClr val="tx1"/>
                </a:solidFill>
                <a:latin typeface="+mn-lt"/>
              </a:rPr>
              <a:t> qui a pour missions 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6000" b="1" dirty="0">
                <a:solidFill>
                  <a:schemeClr val="tx1"/>
                </a:solidFill>
                <a:latin typeface="+mn-lt"/>
              </a:rPr>
              <a:t>assurer </a:t>
            </a:r>
            <a:r>
              <a:rPr lang="fr-FR" sz="6000" b="1" dirty="0">
                <a:solidFill>
                  <a:schemeClr val="tx1"/>
                </a:solidFill>
                <a:latin typeface="+mn-lt"/>
              </a:rPr>
              <a:t>la </a:t>
            </a:r>
            <a:r>
              <a:rPr lang="fr-FR" sz="6000" b="1" dirty="0">
                <a:solidFill>
                  <a:srgbClr val="00CC99"/>
                </a:solidFill>
                <a:latin typeface="+mn-lt"/>
                <a:cs typeface="Arial" charset="0"/>
              </a:rPr>
              <a:t>promotion</a:t>
            </a:r>
            <a:r>
              <a:rPr lang="fr-FR" sz="6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6000" b="1" dirty="0">
                <a:solidFill>
                  <a:srgbClr val="00CC99"/>
                </a:solidFill>
                <a:latin typeface="+mn-lt"/>
                <a:cs typeface="Arial" charset="0"/>
              </a:rPr>
              <a:t>de l’enseignement supérieur français </a:t>
            </a:r>
            <a:r>
              <a:rPr lang="fr-FR" sz="6000" b="1" dirty="0">
                <a:solidFill>
                  <a:schemeClr val="tx1"/>
                </a:solidFill>
                <a:latin typeface="+mn-lt"/>
              </a:rPr>
              <a:t>à l’étranger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6000" b="1" dirty="0">
                <a:solidFill>
                  <a:srgbClr val="00CC99"/>
                </a:solidFill>
                <a:latin typeface="+mn-lt"/>
                <a:cs typeface="Arial" charset="0"/>
              </a:rPr>
              <a:t>accueillir les étudiants </a:t>
            </a:r>
            <a:r>
              <a:rPr lang="fr-FR" sz="6000" b="1" dirty="0">
                <a:solidFill>
                  <a:schemeClr val="tx1"/>
                </a:solidFill>
                <a:latin typeface="+mn-lt"/>
              </a:rPr>
              <a:t>étrangers en France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6000" b="1" dirty="0">
                <a:solidFill>
                  <a:srgbClr val="00CC99"/>
                </a:solidFill>
                <a:latin typeface="+mn-lt"/>
                <a:cs typeface="Arial" charset="0"/>
              </a:rPr>
              <a:t>gérer les bourses </a:t>
            </a:r>
            <a:r>
              <a:rPr lang="fr-FR" sz="6000" b="1" dirty="0">
                <a:solidFill>
                  <a:schemeClr val="tx1"/>
                </a:solidFill>
                <a:latin typeface="+mn-lt"/>
              </a:rPr>
              <a:t>des gouvernements français et étrangers</a:t>
            </a:r>
          </a:p>
          <a:p>
            <a:pPr marL="270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800" dirty="0">
              <a:solidFill>
                <a:schemeClr val="tx1"/>
              </a:solidFill>
              <a:latin typeface="+mn-lt"/>
            </a:endParaRPr>
          </a:p>
          <a:p>
            <a:pPr marL="270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6000" dirty="0">
                <a:solidFill>
                  <a:srgbClr val="C59C26"/>
                </a:solidFill>
                <a:latin typeface="+mn-lt"/>
              </a:rPr>
              <a:t>Programme Entrepreneurs en Afrique (financé par le MAEDI)</a:t>
            </a:r>
            <a:endParaRPr lang="fr-FR" sz="6000" dirty="0">
              <a:solidFill>
                <a:srgbClr val="C59C26"/>
              </a:solidFill>
              <a:latin typeface="+mn-lt"/>
            </a:endParaRPr>
          </a:p>
          <a:p>
            <a:pPr marL="2700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6000" dirty="0">
                <a:solidFill>
                  <a:schemeClr val="tx1"/>
                </a:solidFill>
                <a:latin typeface="+mn-lt"/>
              </a:rPr>
              <a:t>Apporter </a:t>
            </a:r>
            <a:r>
              <a:rPr lang="fr-FR" sz="6000" dirty="0">
                <a:solidFill>
                  <a:schemeClr val="tx1"/>
                </a:solidFill>
                <a:latin typeface="+mn-lt"/>
              </a:rPr>
              <a:t>un soutien technico-économique aux projets de création d’entreprise à forte valeur ajoutée </a:t>
            </a:r>
            <a:r>
              <a:rPr lang="fr-FR" sz="6000" dirty="0">
                <a:solidFill>
                  <a:schemeClr val="tx1"/>
                </a:solidFill>
                <a:latin typeface="+mn-lt"/>
              </a:rPr>
              <a:t>et portés par des diplômés africains</a:t>
            </a:r>
            <a:endParaRPr lang="fr-FR" sz="2400" dirty="0">
              <a:solidFill>
                <a:schemeClr val="tx1"/>
              </a:solidFill>
              <a:latin typeface="+mn-lt"/>
            </a:endParaRPr>
          </a:p>
          <a:p>
            <a:pPr marL="2700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fr-FR" sz="1800" b="1" dirty="0">
              <a:solidFill>
                <a:schemeClr val="tx1"/>
              </a:solidFill>
              <a:latin typeface="+mn-lt"/>
            </a:endParaRPr>
          </a:p>
          <a:p>
            <a:pPr marL="2700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sz="6000" b="1" dirty="0">
                <a:solidFill>
                  <a:srgbClr val="00CC99"/>
                </a:solidFill>
                <a:latin typeface="+mn-lt"/>
                <a:cs typeface="Arial" charset="0"/>
              </a:rPr>
              <a:t>Services d’accompagnement proposés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6000" b="1" dirty="0">
                <a:solidFill>
                  <a:schemeClr val="tx1"/>
                </a:solidFill>
                <a:latin typeface="+mn-lt"/>
              </a:rPr>
              <a:t>Assistance technique </a:t>
            </a:r>
            <a:r>
              <a:rPr lang="fr-FR" sz="6000" b="1" dirty="0">
                <a:solidFill>
                  <a:schemeClr val="tx1"/>
                </a:solidFill>
                <a:latin typeface="+mn-lt"/>
              </a:rPr>
              <a:t>aux </a:t>
            </a:r>
            <a:r>
              <a:rPr lang="fr-FR" sz="6000" b="1" dirty="0">
                <a:solidFill>
                  <a:schemeClr val="tx1"/>
                </a:solidFill>
                <a:latin typeface="+mn-lt"/>
              </a:rPr>
              <a:t>projets </a:t>
            </a:r>
            <a:r>
              <a:rPr lang="fr-FR" sz="6000" b="1" dirty="0">
                <a:solidFill>
                  <a:schemeClr val="tx1"/>
                </a:solidFill>
                <a:latin typeface="+mn-lt"/>
              </a:rPr>
              <a:t>(Etablissements d’Enseignement Supérieur)</a:t>
            </a:r>
            <a:endParaRPr lang="fr-FR" sz="6000" b="1" dirty="0">
              <a:solidFill>
                <a:schemeClr val="tx1"/>
              </a:solidFill>
              <a:latin typeface="+mn-lt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6000" b="1" dirty="0">
                <a:solidFill>
                  <a:schemeClr val="tx1"/>
                </a:solidFill>
                <a:latin typeface="+mn-lt"/>
              </a:rPr>
              <a:t>Etude de marché, business plan (</a:t>
            </a:r>
            <a:r>
              <a:rPr lang="fr-FR" sz="6000" b="1" dirty="0">
                <a:solidFill>
                  <a:schemeClr val="tx1"/>
                </a:solidFill>
                <a:latin typeface="+mn-lt"/>
              </a:rPr>
              <a:t>Structures </a:t>
            </a:r>
            <a:r>
              <a:rPr lang="fr-FR" sz="6000" b="1" dirty="0">
                <a:solidFill>
                  <a:schemeClr val="tx1"/>
                </a:solidFill>
                <a:latin typeface="+mn-lt"/>
              </a:rPr>
              <a:t>d’appui à la création d’entreprises en </a:t>
            </a:r>
            <a:r>
              <a:rPr lang="fr-FR" sz="6000" b="1" dirty="0">
                <a:solidFill>
                  <a:schemeClr val="tx1"/>
                </a:solidFill>
                <a:latin typeface="+mn-lt"/>
              </a:rPr>
              <a:t>Afrique) </a:t>
            </a:r>
            <a:endParaRPr lang="fr-FR" sz="6000" b="1" dirty="0">
              <a:solidFill>
                <a:schemeClr val="tx1"/>
              </a:solidFill>
              <a:latin typeface="+mn-lt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6000" b="1" dirty="0">
                <a:solidFill>
                  <a:schemeClr val="tx1"/>
                </a:solidFill>
                <a:latin typeface="+mn-lt"/>
              </a:rPr>
              <a:t>Expertise financière et soutien financier (prêt d’honneur</a:t>
            </a:r>
            <a:r>
              <a:rPr lang="fr-FR" sz="6000" b="1" dirty="0">
                <a:solidFill>
                  <a:schemeClr val="tx1"/>
                </a:solidFill>
                <a:latin typeface="+mn-lt"/>
              </a:rPr>
              <a:t>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7042" y="777004"/>
            <a:ext cx="55276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1" dirty="0">
                <a:solidFill>
                  <a:srgbClr val="E9B82D"/>
                </a:solidFill>
              </a:rPr>
              <a:t>LE PROGRAMME ENTREPRENEURS EN AFRIQUE</a:t>
            </a:r>
            <a:endParaRPr lang="fr-FR" sz="2100" b="1" dirty="0">
              <a:solidFill>
                <a:srgbClr val="E9B8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07015"/>
            <a:ext cx="6858000" cy="3224284"/>
          </a:xfrm>
        </p:spPr>
        <p:txBody>
          <a:bodyPr>
            <a:normAutofit lnSpcReduction="10000"/>
          </a:bodyPr>
          <a:lstStyle/>
          <a:p>
            <a:pPr marL="342908" lvl="1" indent="0">
              <a:spcBef>
                <a:spcPts val="0"/>
              </a:spcBef>
              <a:buNone/>
              <a:defRPr/>
            </a:pPr>
            <a:r>
              <a:rPr lang="fr-FR" sz="1500" b="1" dirty="0">
                <a:solidFill>
                  <a:srgbClr val="00CC99"/>
                </a:solidFill>
                <a:latin typeface="+mn-lt"/>
                <a:cs typeface="Arial" charset="0"/>
              </a:rPr>
              <a:t>Le programme en quelques chiffres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rgbClr val="C59C26"/>
                </a:solidFill>
                <a:latin typeface="+mn-lt"/>
              </a:rPr>
              <a:t>85 </a:t>
            </a:r>
            <a:r>
              <a:rPr lang="fr-FR" sz="1500" b="1" dirty="0">
                <a:solidFill>
                  <a:srgbClr val="C59C26"/>
                </a:solidFill>
                <a:latin typeface="+mn-lt"/>
              </a:rPr>
              <a:t>projets 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sélectionnés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rgbClr val="C59C26"/>
                </a:solidFill>
                <a:latin typeface="+mn-lt"/>
              </a:rPr>
              <a:t>50 </a:t>
            </a:r>
            <a:r>
              <a:rPr lang="fr-FR" sz="1500" b="1" dirty="0">
                <a:solidFill>
                  <a:srgbClr val="C59C26"/>
                </a:solidFill>
                <a:latin typeface="+mn-lt"/>
              </a:rPr>
              <a:t>entreprises 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créées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rgbClr val="C59C26"/>
                </a:solidFill>
                <a:latin typeface="+mn-lt"/>
              </a:rPr>
              <a:t>51 écoles d’ingénieurs 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françaises impliquées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rgbClr val="C59C26"/>
                </a:solidFill>
                <a:latin typeface="+mn-lt"/>
              </a:rPr>
              <a:t>7 établissements d’enseignement supérieur africains 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partenaires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rgbClr val="C59C26"/>
                </a:solidFill>
                <a:latin typeface="+mn-lt"/>
              </a:rPr>
              <a:t>13 structures d’appui 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à la création d’entreprise 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partenaires</a:t>
            </a:r>
          </a:p>
          <a:p>
            <a:pPr marL="342908" lvl="1" indent="0">
              <a:spcBef>
                <a:spcPts val="0"/>
              </a:spcBef>
              <a:buNone/>
              <a:defRPr/>
            </a:pPr>
            <a:endParaRPr lang="fr-FR" sz="450" b="1" dirty="0">
              <a:solidFill>
                <a:schemeClr val="tx1"/>
              </a:solidFill>
              <a:latin typeface="+mn-lt"/>
            </a:endParaRPr>
          </a:p>
          <a:p>
            <a:pPr marL="342908" lvl="1" indent="0">
              <a:spcBef>
                <a:spcPts val="0"/>
              </a:spcBef>
              <a:buNone/>
              <a:defRPr/>
            </a:pPr>
            <a:r>
              <a:rPr lang="fr-FR" sz="1500" b="1" dirty="0">
                <a:solidFill>
                  <a:srgbClr val="00CC99"/>
                </a:solidFill>
                <a:latin typeface="+mn-lt"/>
                <a:cs typeface="Arial" charset="0"/>
              </a:rPr>
              <a:t>Quelques exemples de projets accompagnés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chemeClr val="tx1"/>
                </a:solidFill>
                <a:latin typeface="+mn-lt"/>
              </a:rPr>
              <a:t>Production de confitures – Togo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chemeClr val="tx1"/>
                </a:solidFill>
                <a:latin typeface="+mn-lt"/>
              </a:rPr>
              <a:t>Fabrication de matériaux de construction en terre crue compressée – Congo Brazzaville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chemeClr val="tx1"/>
                </a:solidFill>
                <a:latin typeface="+mn-lt"/>
              </a:rPr>
              <a:t>Conception d’une plateforme de télécommunication innovante – Burkina Faso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chemeClr val="tx1"/>
                </a:solidFill>
                <a:latin typeface="+mn-lt"/>
              </a:rPr>
              <a:t>Création d’une société d’édition de logiciels informatiques – Bénin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chemeClr val="tx1"/>
                </a:solidFill>
                <a:latin typeface="+mn-lt"/>
              </a:rPr>
              <a:t>Unité de transformation de déchets plastiques – Côte d’Ivoire</a:t>
            </a:r>
          </a:p>
          <a:p>
            <a:pPr marL="342908" lvl="1" indent="0">
              <a:lnSpc>
                <a:spcPct val="110000"/>
              </a:lnSpc>
              <a:buNone/>
              <a:defRPr/>
            </a:pPr>
            <a:endParaRPr lang="fr-FR" sz="1200" b="1" dirty="0">
              <a:latin typeface="Helvetica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865B-CBD1-5C45-8465-BBBE578E524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7042" y="777004"/>
            <a:ext cx="55276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1" dirty="0">
                <a:solidFill>
                  <a:srgbClr val="E9B82D"/>
                </a:solidFill>
              </a:rPr>
              <a:t>LE PROGRAMME ENTREPRENEURS EN AFRIQUE</a:t>
            </a:r>
            <a:endParaRPr lang="fr-FR" sz="2100" b="1" dirty="0">
              <a:solidFill>
                <a:srgbClr val="E9B8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440" y="1112701"/>
            <a:ext cx="6641432" cy="271440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chemeClr val="tx1"/>
                </a:solidFill>
                <a:latin typeface="+mn-lt"/>
              </a:rPr>
              <a:t>Passage d’une dynamique française à une </a:t>
            </a:r>
            <a:r>
              <a:rPr lang="fr-FR" sz="1500" b="1" dirty="0">
                <a:solidFill>
                  <a:srgbClr val="00CC99"/>
                </a:solidFill>
                <a:latin typeface="+mn-lt"/>
                <a:cs typeface="Arial" pitchFamily="34" charset="0"/>
              </a:rPr>
              <a:t>logique européenne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chemeClr val="tx1"/>
                </a:solidFill>
                <a:latin typeface="+mn-lt"/>
              </a:rPr>
              <a:t>Nouvel ancrage institutionnel à travers le </a:t>
            </a:r>
            <a:r>
              <a:rPr lang="fr-FR" sz="1500" b="1" dirty="0">
                <a:solidFill>
                  <a:srgbClr val="00CC99"/>
                </a:solidFill>
                <a:latin typeface="+mn-lt"/>
                <a:cs typeface="Arial" pitchFamily="34" charset="0"/>
              </a:rPr>
              <a:t>processus de Rabat 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sur la migration et le développement 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chemeClr val="tx1"/>
                </a:solidFill>
                <a:latin typeface="+mn-lt"/>
              </a:rPr>
              <a:t>Approche partenariale renforcée à travers un </a:t>
            </a:r>
            <a:r>
              <a:rPr lang="fr-FR" sz="1500" b="1" dirty="0">
                <a:solidFill>
                  <a:srgbClr val="00CC99"/>
                </a:solidFill>
                <a:latin typeface="+mn-lt"/>
                <a:cs typeface="Arial" pitchFamily="34" charset="0"/>
              </a:rPr>
              <a:t>consortium de 4 opérateurs publics 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(Expertise France – IRD – Campus France – GIZ)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chemeClr val="tx1"/>
                </a:solidFill>
                <a:latin typeface="+mn-lt"/>
              </a:rPr>
              <a:t>Renforcement des collaborations avec EES, incubateurs, acteurs locaux de l’appui au développement de ces projets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chemeClr val="tx1"/>
                </a:solidFill>
                <a:latin typeface="+mn-lt"/>
              </a:rPr>
              <a:t>Recentrage sur </a:t>
            </a:r>
            <a:r>
              <a:rPr lang="fr-FR" sz="1500" b="1" dirty="0">
                <a:solidFill>
                  <a:srgbClr val="00CC99"/>
                </a:solidFill>
                <a:latin typeface="+mn-lt"/>
                <a:cs typeface="Arial" pitchFamily="34" charset="0"/>
              </a:rPr>
              <a:t>6 pays du Maghreb et d’Afrique subsaharienne 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: Maroc, Algérie, Tunisie, Sénégal, Mali, Cameroun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fr-FR" sz="1500" b="1" dirty="0">
                <a:solidFill>
                  <a:srgbClr val="00CC99"/>
                </a:solidFill>
                <a:latin typeface="+mn-lt"/>
                <a:cs typeface="Arial" pitchFamily="34" charset="0"/>
              </a:rPr>
              <a:t>Phase pilote </a:t>
            </a:r>
            <a:r>
              <a:rPr lang="fr-FR" sz="1500" b="1" dirty="0">
                <a:solidFill>
                  <a:schemeClr val="tx1"/>
                </a:solidFill>
                <a:latin typeface="+mn-lt"/>
              </a:rPr>
              <a:t>de 22 mois avec un financement européen</a:t>
            </a:r>
            <a:endParaRPr lang="fr-FR" sz="1500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fr-FR" b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865B-CBD1-5C45-8465-BBBE578E524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7042" y="720284"/>
            <a:ext cx="55276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1" dirty="0">
                <a:solidFill>
                  <a:srgbClr val="E9B82D"/>
                </a:solidFill>
              </a:rPr>
              <a:t>LANCEMENT DU PROGRAMME MEETAFRICA</a:t>
            </a:r>
            <a:endParaRPr lang="fr-FR" sz="2100" b="1" dirty="0">
              <a:solidFill>
                <a:srgbClr val="E9B82D"/>
              </a:solidFill>
            </a:endParaRPr>
          </a:p>
        </p:txBody>
      </p:sp>
      <p:grpSp>
        <p:nvGrpSpPr>
          <p:cNvPr id="5" name="Grouper 10"/>
          <p:cNvGrpSpPr/>
          <p:nvPr/>
        </p:nvGrpSpPr>
        <p:grpSpPr>
          <a:xfrm>
            <a:off x="200978" y="3827107"/>
            <a:ext cx="800874" cy="401122"/>
            <a:chOff x="4165947" y="2602584"/>
            <a:chExt cx="1067832" cy="53482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067" y="2602584"/>
              <a:ext cx="367592" cy="243347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4165947" y="2973265"/>
              <a:ext cx="1067832" cy="164148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 defTabSz="342900">
                <a:defRPr/>
              </a:pPr>
              <a:r>
                <a:rPr lang="fr-FR" sz="600" baseline="30000" dirty="0">
                  <a:solidFill>
                    <a:srgbClr val="353534">
                      <a:alpha val="62000"/>
                    </a:srgbClr>
                  </a:solidFill>
                  <a:latin typeface="Roboto" charset="0"/>
                  <a:ea typeface="Roboto" charset="0"/>
                  <a:cs typeface="Roboto" charset="0"/>
                </a:rPr>
                <a:t>Financé par </a:t>
              </a:r>
              <a:br>
                <a:rPr lang="fr-FR" sz="600" baseline="30000" dirty="0">
                  <a:solidFill>
                    <a:srgbClr val="353534">
                      <a:alpha val="62000"/>
                    </a:srgbClr>
                  </a:solidFill>
                  <a:latin typeface="Roboto" charset="0"/>
                  <a:ea typeface="Roboto" charset="0"/>
                  <a:cs typeface="Roboto" charset="0"/>
                </a:rPr>
              </a:br>
              <a:r>
                <a:rPr lang="fr-FR" sz="600" baseline="30000" dirty="0">
                  <a:solidFill>
                    <a:srgbClr val="353534">
                      <a:alpha val="62000"/>
                    </a:srgbClr>
                  </a:solidFill>
                  <a:latin typeface="Roboto" charset="0"/>
                  <a:ea typeface="Roboto" charset="0"/>
                  <a:cs typeface="Roboto" charset="0"/>
                </a:rPr>
                <a:t>l’Union européenne</a:t>
              </a:r>
              <a:endParaRPr lang="fr-FR" sz="600" baseline="30000" dirty="0">
                <a:solidFill>
                  <a:srgbClr val="353534">
                    <a:alpha val="62000"/>
                  </a:srgbClr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72" y="3866101"/>
            <a:ext cx="457715" cy="163202"/>
          </a:xfrm>
          <a:prstGeom prst="rect">
            <a:avLst/>
          </a:prstGeom>
        </p:spPr>
      </p:pic>
      <p:grpSp>
        <p:nvGrpSpPr>
          <p:cNvPr id="10" name="Grouper 21"/>
          <p:cNvGrpSpPr/>
          <p:nvPr/>
        </p:nvGrpSpPr>
        <p:grpSpPr>
          <a:xfrm>
            <a:off x="2262455" y="3810391"/>
            <a:ext cx="790367" cy="248646"/>
            <a:chOff x="2447190" y="4363823"/>
            <a:chExt cx="1053822" cy="331528"/>
          </a:xfrm>
        </p:grpSpPr>
        <p:sp>
          <p:nvSpPr>
            <p:cNvPr id="11" name="ZoneTexte 10"/>
            <p:cNvSpPr txBox="1"/>
            <p:nvPr/>
          </p:nvSpPr>
          <p:spPr>
            <a:xfrm>
              <a:off x="2447190" y="4476063"/>
              <a:ext cx="560418" cy="164148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r" defTabSz="342900">
                <a:defRPr/>
              </a:pPr>
              <a:r>
                <a:rPr lang="fr-FR" sz="600" baseline="30000" dirty="0">
                  <a:solidFill>
                    <a:srgbClr val="353534">
                      <a:alpha val="62000"/>
                    </a:srgbClr>
                  </a:solidFill>
                  <a:latin typeface="Roboto" charset="0"/>
                  <a:ea typeface="Roboto" charset="0"/>
                  <a:cs typeface="Roboto" charset="0"/>
                </a:rPr>
                <a:t>Organisme </a:t>
              </a:r>
              <a:br>
                <a:rPr lang="fr-FR" sz="600" baseline="30000" dirty="0">
                  <a:solidFill>
                    <a:srgbClr val="353534">
                      <a:alpha val="62000"/>
                    </a:srgbClr>
                  </a:solidFill>
                  <a:latin typeface="Roboto" charset="0"/>
                  <a:ea typeface="Roboto" charset="0"/>
                  <a:cs typeface="Roboto" charset="0"/>
                </a:rPr>
              </a:br>
              <a:r>
                <a:rPr lang="fr-FR" sz="600" baseline="30000" dirty="0">
                  <a:solidFill>
                    <a:srgbClr val="353534">
                      <a:alpha val="62000"/>
                    </a:srgbClr>
                  </a:solidFill>
                  <a:latin typeface="Roboto" charset="0"/>
                  <a:ea typeface="Roboto" charset="0"/>
                  <a:cs typeface="Roboto" charset="0"/>
                </a:rPr>
                <a:t>coordinateur</a:t>
              </a:r>
              <a:endParaRPr lang="fr-FR" sz="600" baseline="30000" dirty="0">
                <a:solidFill>
                  <a:srgbClr val="353534">
                    <a:alpha val="62000"/>
                  </a:srgbClr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601" y="4363823"/>
              <a:ext cx="414411" cy="331528"/>
            </a:xfrm>
            <a:prstGeom prst="rect">
              <a:avLst/>
            </a:prstGeom>
          </p:spPr>
        </p:pic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56" y="3873404"/>
            <a:ext cx="397313" cy="12261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25" y="3866102"/>
            <a:ext cx="262348" cy="216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883" y="3881171"/>
            <a:ext cx="609685" cy="18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6" y="1112701"/>
            <a:ext cx="6857999" cy="3315029"/>
          </a:xfrm>
        </p:spPr>
        <p:txBody>
          <a:bodyPr>
            <a:noAutofit/>
          </a:bodyPr>
          <a:lstStyle/>
          <a:p>
            <a:pPr marL="257175" indent="-2571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solidFill>
                  <a:srgbClr val="00CC99"/>
                </a:solidFill>
                <a:latin typeface="+mn-lt"/>
                <a:cs typeface="Arial" pitchFamily="34" charset="0"/>
              </a:rPr>
              <a:t>Accompagner jusqu’à 80 entrepreneurs </a:t>
            </a:r>
            <a:r>
              <a:rPr lang="fr-FR" sz="1500" dirty="0">
                <a:solidFill>
                  <a:schemeClr val="tx1"/>
                </a:solidFill>
                <a:latin typeface="+mn-lt"/>
                <a:cs typeface="Arial" pitchFamily="34" charset="0"/>
              </a:rPr>
              <a:t>africains diplômés </a:t>
            </a:r>
            <a:r>
              <a:rPr lang="fr-FR" sz="1500" dirty="0">
                <a:solidFill>
                  <a:schemeClr val="tx1"/>
                </a:solidFill>
                <a:latin typeface="+mn-lt"/>
                <a:cs typeface="Arial" pitchFamily="34" charset="0"/>
              </a:rPr>
              <a:t>de l’enseignement supérieur français/allemand dans </a:t>
            </a:r>
            <a:r>
              <a:rPr lang="fr-FR" sz="1500" dirty="0">
                <a:solidFill>
                  <a:schemeClr val="tx1"/>
                </a:solidFill>
                <a:latin typeface="+mn-lt"/>
                <a:cs typeface="Arial" pitchFamily="34" charset="0"/>
              </a:rPr>
              <a:t>la création, dans leur pays d’origine, d’une entreprise à </a:t>
            </a:r>
            <a:r>
              <a:rPr lang="fr-FR" sz="1500" dirty="0">
                <a:solidFill>
                  <a:schemeClr val="tx1"/>
                </a:solidFill>
                <a:latin typeface="+mn-lt"/>
                <a:cs typeface="Arial" pitchFamily="34" charset="0"/>
              </a:rPr>
              <a:t>caractère technologique ou porteuse de solutions innovantes, dans le domaine agricole, industriel ou de services dans leurs pays </a:t>
            </a:r>
            <a:r>
              <a:rPr lang="fr-FR" sz="1500" dirty="0">
                <a:solidFill>
                  <a:schemeClr val="tx1"/>
                </a:solidFill>
                <a:latin typeface="+mn-lt"/>
                <a:cs typeface="Arial" pitchFamily="34" charset="0"/>
              </a:rPr>
              <a:t>d'origine</a:t>
            </a:r>
          </a:p>
          <a:p>
            <a:pPr marL="257175" indent="-2571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solidFill>
                  <a:srgbClr val="00CC99"/>
                </a:solidFill>
                <a:latin typeface="+mn-lt"/>
                <a:cs typeface="Arial" pitchFamily="34" charset="0"/>
              </a:rPr>
              <a:t>Mutualisation </a:t>
            </a:r>
            <a:r>
              <a:rPr lang="fr-FR" sz="1500" dirty="0">
                <a:solidFill>
                  <a:srgbClr val="00CC99"/>
                </a:solidFill>
                <a:latin typeface="+mn-lt"/>
                <a:cs typeface="Arial" pitchFamily="34" charset="0"/>
              </a:rPr>
              <a:t>de plusieurs dispositifs d’appui </a:t>
            </a:r>
            <a:r>
              <a:rPr lang="fr-FR" sz="1500" dirty="0">
                <a:latin typeface="+mn-lt"/>
                <a:cs typeface="Arial" pitchFamily="34" charset="0"/>
              </a:rPr>
              <a:t>à la création d’entreprise </a:t>
            </a:r>
            <a:r>
              <a:rPr lang="fr-FR" sz="1500" dirty="0">
                <a:latin typeface="+mn-lt"/>
                <a:cs typeface="Arial" pitchFamily="34" charset="0"/>
              </a:rPr>
              <a:t>:</a:t>
            </a:r>
            <a:endParaRPr lang="fr-FR" sz="1500" dirty="0">
              <a:latin typeface="+mn-lt"/>
              <a:cs typeface="Arial" pitchFamily="34" charset="0"/>
            </a:endParaRPr>
          </a:p>
          <a:p>
            <a:pPr marL="557213" lvl="1" indent="-214313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r-FR" sz="15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Entrepreneurs en Afrique – Campus France </a:t>
            </a:r>
          </a:p>
          <a:p>
            <a:pPr marL="557213" lvl="1" indent="-214313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r-FR" sz="15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PACEIM (Programme d’Aide à la Création d’Entreprises Innovantes en Méditerranée) – Institut de Recherche pour le Développement</a:t>
            </a:r>
          </a:p>
          <a:p>
            <a:pPr marL="557213" lvl="1" indent="-214313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fr-FR" sz="15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Idées d’affaires pour le développement – </a:t>
            </a:r>
            <a:r>
              <a:rPr lang="fr-FR" sz="15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GIZ</a:t>
            </a:r>
          </a:p>
          <a:p>
            <a:pPr marL="257175" lvl="1" indent="-257175">
              <a:spcBef>
                <a:spcPts val="0"/>
              </a:spcBef>
              <a:buClr>
                <a:srgbClr val="353535"/>
              </a:buClr>
              <a:buSzPct val="75000"/>
              <a:buFont typeface="Wingdings" panose="05000000000000000000" pitchFamily="2" charset="2"/>
              <a:buChar char="§"/>
            </a:pPr>
            <a:r>
              <a:rPr lang="fr-FR" sz="1500" b="1" dirty="0">
                <a:solidFill>
                  <a:srgbClr val="00CC99"/>
                </a:solidFill>
                <a:latin typeface="+mn-lt"/>
                <a:cs typeface="Arial" pitchFamily="34" charset="0"/>
              </a:rPr>
              <a:t>Coordination </a:t>
            </a:r>
            <a:r>
              <a:rPr lang="fr-FR" sz="1500" b="1" dirty="0">
                <a:solidFill>
                  <a:srgbClr val="00CC99"/>
                </a:solidFill>
                <a:latin typeface="+mn-lt"/>
                <a:cs typeface="Arial" pitchFamily="34" charset="0"/>
              </a:rPr>
              <a:t>du projet : </a:t>
            </a:r>
            <a:r>
              <a:rPr lang="fr-FR" sz="15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Expertise France </a:t>
            </a:r>
          </a:p>
          <a:p>
            <a:pPr marL="257175" indent="-2571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00CC99"/>
                </a:solidFill>
                <a:latin typeface="+mn-lt"/>
                <a:cs typeface="Arial" pitchFamily="34" charset="0"/>
              </a:rPr>
              <a:t>Financement : </a:t>
            </a:r>
            <a:r>
              <a:rPr lang="fr-FR" sz="1500" dirty="0">
                <a:solidFill>
                  <a:schemeClr val="tx1"/>
                </a:solidFill>
                <a:latin typeface="+mn-lt"/>
                <a:cs typeface="Arial" pitchFamily="34" charset="0"/>
              </a:rPr>
              <a:t>1,7M d’euros – Union Européenne/ </a:t>
            </a:r>
            <a:r>
              <a:rPr lang="fr-FR" sz="1500" dirty="0">
                <a:solidFill>
                  <a:schemeClr val="tx1"/>
                </a:solidFill>
                <a:latin typeface="+mn-lt"/>
                <a:cs typeface="Arial" pitchFamily="34" charset="0"/>
              </a:rPr>
              <a:t>MMD</a:t>
            </a:r>
          </a:p>
          <a:p>
            <a:pPr marL="257175" indent="-2571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00CC99"/>
                </a:solidFill>
                <a:latin typeface="+mn-lt"/>
                <a:cs typeface="Arial" pitchFamily="34" charset="0"/>
              </a:rPr>
              <a:t>Cofinancement </a:t>
            </a:r>
            <a:r>
              <a:rPr lang="fr-FR" sz="1500" dirty="0">
                <a:solidFill>
                  <a:srgbClr val="00CC99"/>
                </a:solidFill>
                <a:latin typeface="+mn-lt"/>
                <a:cs typeface="Arial" pitchFamily="34" charset="0"/>
              </a:rPr>
              <a:t>français (MAEDI) </a:t>
            </a:r>
            <a:r>
              <a:rPr lang="fr-FR" sz="1500" dirty="0">
                <a:solidFill>
                  <a:schemeClr val="tx1"/>
                </a:solidFill>
                <a:latin typeface="+mn-lt"/>
                <a:cs typeface="Arial" pitchFamily="34" charset="0"/>
              </a:rPr>
              <a:t>pour l’accompagnement de 20 entrepreneurs additionnels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5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Liberation Mono" panose="02070409020205020404" pitchFamily="49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865B-CBD1-5C45-8465-BBBE578E524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7042" y="720284"/>
            <a:ext cx="55276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1" dirty="0">
                <a:solidFill>
                  <a:srgbClr val="E9B82D"/>
                </a:solidFill>
              </a:rPr>
              <a:t>LE PROGRAMME MEETAFRICA</a:t>
            </a:r>
            <a:endParaRPr lang="fr-FR" sz="2100" b="1" dirty="0">
              <a:solidFill>
                <a:srgbClr val="E9B8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816" y="987367"/>
            <a:ext cx="6765185" cy="3389444"/>
          </a:xfrm>
        </p:spPr>
        <p:txBody>
          <a:bodyPr>
            <a:noAutofit/>
          </a:bodyPr>
          <a:lstStyle/>
          <a:p>
            <a:pPr marL="85725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500" u="sng" dirty="0">
                <a:solidFill>
                  <a:srgbClr val="00CC99"/>
                </a:solidFill>
                <a:latin typeface="+mn-lt"/>
                <a:ea typeface="Calibri"/>
                <a:cs typeface="Arial" pitchFamily="34" charset="0"/>
              </a:rPr>
              <a:t>Accompagnement ante création </a:t>
            </a:r>
            <a:endParaRPr lang="fr-FR" sz="1500" dirty="0">
              <a:solidFill>
                <a:srgbClr val="00CC99"/>
              </a:solidFill>
              <a:latin typeface="+mn-lt"/>
              <a:ea typeface="Calibri"/>
              <a:cs typeface="Arial" pitchFamily="34" charset="0"/>
            </a:endParaRPr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Appui à la structuration et à la consolidation des </a:t>
            </a: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projets</a:t>
            </a:r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Validation </a:t>
            </a: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de la viabilité économique des </a:t>
            </a: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projets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300" dirty="0">
              <a:latin typeface="+mn-lt"/>
              <a:ea typeface="Calibri"/>
              <a:cs typeface="Arial" pitchFamily="34" charset="0"/>
            </a:endParaRPr>
          </a:p>
          <a:p>
            <a:pPr marL="85725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500" u="sng" dirty="0">
                <a:solidFill>
                  <a:srgbClr val="00CC99"/>
                </a:solidFill>
                <a:latin typeface="+mn-lt"/>
                <a:ea typeface="Calibri"/>
                <a:cs typeface="Arial" pitchFamily="34" charset="0"/>
              </a:rPr>
              <a:t>Maturation des projets et démonstration de la faisabilité technique</a:t>
            </a:r>
            <a:endParaRPr lang="fr-FR" sz="1500" dirty="0">
              <a:solidFill>
                <a:srgbClr val="00CC99"/>
              </a:solidFill>
              <a:latin typeface="+mn-lt"/>
              <a:ea typeface="Calibri"/>
              <a:cs typeface="Arial" pitchFamily="34" charset="0"/>
            </a:endParaRPr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Analyse et définition de la faisabilité </a:t>
            </a: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technique</a:t>
            </a:r>
          </a:p>
          <a:p>
            <a:pPr marL="257175" indent="-2571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Assistance </a:t>
            </a: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technique pour l’élaboration du </a:t>
            </a:r>
            <a:r>
              <a:rPr lang="fr-FR" sz="1500" dirty="0" err="1">
                <a:latin typeface="+mn-lt"/>
                <a:ea typeface="Times New Roman"/>
                <a:cs typeface="Arial" pitchFamily="34" charset="0"/>
              </a:rPr>
              <a:t>process</a:t>
            </a: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, prototypage-développement du produit/service/procédé original, protection des résultats</a:t>
            </a:r>
            <a:r>
              <a:rPr lang="fr-FR" sz="1500" dirty="0">
                <a:latin typeface="+mn-lt"/>
                <a:ea typeface="Calibri"/>
                <a:cs typeface="Arial" pitchFamily="34" charset="0"/>
              </a:rPr>
              <a:t> 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300" dirty="0">
              <a:latin typeface="+mn-lt"/>
              <a:ea typeface="Calibri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500" u="sng" dirty="0">
                <a:solidFill>
                  <a:srgbClr val="00CC99"/>
                </a:solidFill>
                <a:latin typeface="+mn-lt"/>
                <a:ea typeface="Calibri"/>
                <a:cs typeface="Arial" pitchFamily="34" charset="0"/>
              </a:rPr>
              <a:t>Intégration </a:t>
            </a:r>
            <a:r>
              <a:rPr lang="fr-FR" sz="1500" u="sng" dirty="0">
                <a:solidFill>
                  <a:srgbClr val="00CC99"/>
                </a:solidFill>
                <a:latin typeface="+mn-lt"/>
                <a:ea typeface="Calibri"/>
                <a:cs typeface="Arial" pitchFamily="34" charset="0"/>
              </a:rPr>
              <a:t>économique dans le pays d’accueil</a:t>
            </a:r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Mise en relation avec les pépinières et incubateurs d’entreprise dans le pays </a:t>
            </a:r>
            <a:endParaRPr lang="fr-FR" sz="1500" dirty="0">
              <a:latin typeface="+mn-lt"/>
              <a:ea typeface="Times New Roman"/>
              <a:cs typeface="Arial" pitchFamily="34" charset="0"/>
            </a:endParaRPr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Conseils </a:t>
            </a: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concernant la réglementation et les formalités administratives </a:t>
            </a:r>
            <a:endParaRPr lang="fr-FR" sz="1500" dirty="0">
              <a:latin typeface="+mn-lt"/>
              <a:ea typeface="Times New Roman"/>
              <a:cs typeface="Arial" pitchFamily="34" charset="0"/>
            </a:endParaRPr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Inclusion </a:t>
            </a: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dans les réseaux d’affaires locaux, partages d’expériences et ateliers d’échanges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300" dirty="0">
              <a:latin typeface="+mn-lt"/>
              <a:ea typeface="Calibri"/>
              <a:cs typeface="Arial" pitchFamily="34" charset="0"/>
            </a:endParaRPr>
          </a:p>
          <a:p>
            <a:pPr marL="85725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500" u="sng" dirty="0">
                <a:solidFill>
                  <a:srgbClr val="00CC99"/>
                </a:solidFill>
                <a:latin typeface="+mn-lt"/>
                <a:ea typeface="Calibri"/>
                <a:cs typeface="Arial" pitchFamily="34" charset="0"/>
              </a:rPr>
              <a:t>Facilitation de l’accès au crédit</a:t>
            </a:r>
          </a:p>
          <a:p>
            <a:pPr marL="257175" indent="-257175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fr-FR" sz="1500" dirty="0">
                <a:latin typeface="+mn-lt"/>
                <a:ea typeface="Times New Roman"/>
                <a:cs typeface="Arial" pitchFamily="34" charset="0"/>
              </a:rPr>
              <a:t>Aide à la recherche de financements et/ou mobilisation de dispositifs existants</a:t>
            </a:r>
            <a:endParaRPr lang="fr-FR" sz="15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Liberation Mono" panose="02070409020205020404" pitchFamily="49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865B-CBD1-5C45-8465-BBBE578E524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59849" y="739892"/>
            <a:ext cx="58989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b="1" dirty="0">
                <a:solidFill>
                  <a:srgbClr val="E9B82D"/>
                </a:solidFill>
              </a:rPr>
              <a:t>ACCOMPAGNEMENT PROPOSE PAR LE </a:t>
            </a:r>
            <a:r>
              <a:rPr lang="fr-FR" sz="1500" b="1" dirty="0">
                <a:solidFill>
                  <a:srgbClr val="E9B82D"/>
                </a:solidFill>
              </a:rPr>
              <a:t>PROGRAMME MEETAFRICA</a:t>
            </a:r>
          </a:p>
        </p:txBody>
      </p:sp>
    </p:spTree>
    <p:extLst>
      <p:ext uri="{BB962C8B-B14F-4D97-AF65-F5344CB8AC3E}">
        <p14:creationId xmlns:p14="http://schemas.microsoft.com/office/powerpoint/2010/main" val="10210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31865B-CBD1-5C45-8465-BBBE578E5246}" type="slidenum">
              <a:rPr lang="fr-FR" noProof="0" smtClean="0"/>
              <a:pPr/>
              <a:t>8</a:t>
            </a:fld>
            <a:endParaRPr lang="fr-FR" noProof="0" dirty="0">
              <a:solidFill>
                <a:srgbClr val="999999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7"/>
          </p:nvPr>
        </p:nvSpPr>
        <p:spPr>
          <a:xfrm>
            <a:off x="428763" y="1342005"/>
            <a:ext cx="5915025" cy="284853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50" dirty="0">
                <a:solidFill>
                  <a:srgbClr val="00CC99"/>
                </a:solidFill>
                <a:latin typeface="+mn-lt"/>
                <a:cs typeface="Arial" pitchFamily="34" charset="0"/>
              </a:rPr>
              <a:t>REFLEXIONS SUR LA MISE EN PLACE D’UNE SECONDE </a:t>
            </a:r>
            <a:r>
              <a:rPr lang="fr-FR" sz="1950" dirty="0">
                <a:solidFill>
                  <a:srgbClr val="00CC99"/>
                </a:solidFill>
                <a:latin typeface="+mn-lt"/>
                <a:cs typeface="Arial" pitchFamily="34" charset="0"/>
              </a:rPr>
              <a:t>PHASE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50" dirty="0">
                <a:solidFill>
                  <a:srgbClr val="00CC99"/>
                </a:solidFill>
                <a:latin typeface="+mn-lt"/>
                <a:cs typeface="Arial" pitchFamily="34" charset="0"/>
              </a:rPr>
              <a:t>DU </a:t>
            </a:r>
            <a:r>
              <a:rPr lang="fr-FR" sz="1950" dirty="0">
                <a:solidFill>
                  <a:srgbClr val="00CC99"/>
                </a:solidFill>
                <a:latin typeface="+mn-lt"/>
                <a:cs typeface="Arial" pitchFamily="34" charset="0"/>
              </a:rPr>
              <a:t>PROGRAMME MEETAFRICA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950" dirty="0">
              <a:solidFill>
                <a:schemeClr val="tx1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950" dirty="0">
              <a:solidFill>
                <a:schemeClr val="tx1"/>
              </a:solidFill>
              <a:latin typeface="+mn-lt"/>
              <a:cs typeface="Liberation Mono" panose="02070409020205020404" pitchFamily="49" charset="0"/>
            </a:endParaRPr>
          </a:p>
          <a:p>
            <a:pPr marL="257175" indent="-2571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950" dirty="0">
                <a:solidFill>
                  <a:schemeClr val="tx1"/>
                </a:solidFill>
                <a:latin typeface="+mn-lt"/>
                <a:cs typeface="Liberation Mono" panose="02070409020205020404" pitchFamily="49" charset="0"/>
              </a:rPr>
              <a:t>Intégrer un dispositif de financement direct en partenariat avec le réseau de financeurs actuels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75" dirty="0">
              <a:solidFill>
                <a:schemeClr val="tx1"/>
              </a:solidFill>
              <a:latin typeface="+mn-lt"/>
              <a:cs typeface="Liberation Mono" panose="02070409020205020404" pitchFamily="49" charset="0"/>
            </a:endParaRPr>
          </a:p>
          <a:p>
            <a:pPr marL="257175" indent="-2571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950" dirty="0">
                <a:solidFill>
                  <a:schemeClr val="tx1"/>
                </a:solidFill>
                <a:latin typeface="+mn-lt"/>
                <a:cs typeface="Liberation Mono" panose="02070409020205020404" pitchFamily="49" charset="0"/>
              </a:rPr>
              <a:t>Elargir le champ géographique d’intervention : pays d’origine ; pays de résidence / de vie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75" dirty="0">
              <a:solidFill>
                <a:schemeClr val="tx1"/>
              </a:solidFill>
              <a:latin typeface="+mn-lt"/>
              <a:cs typeface="Liberation Mono" panose="02070409020205020404" pitchFamily="49" charset="0"/>
            </a:endParaRPr>
          </a:p>
          <a:p>
            <a:pPr marL="257175" indent="-2571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950" dirty="0">
                <a:solidFill>
                  <a:schemeClr val="tx1"/>
                </a:solidFill>
                <a:latin typeface="+mn-lt"/>
                <a:cs typeface="Liberation Mono" panose="02070409020205020404" pitchFamily="49" charset="0"/>
              </a:rPr>
              <a:t>Faciliter la mise en place d’un label pour les entreprises innovantes de la diaspora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275" dirty="0">
              <a:solidFill>
                <a:schemeClr val="tx1"/>
              </a:solidFill>
              <a:latin typeface="+mn-lt"/>
              <a:cs typeface="Liberation Mono" panose="02070409020205020404" pitchFamily="49" charset="0"/>
            </a:endParaRPr>
          </a:p>
          <a:p>
            <a:pPr marL="257175" indent="-25717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950" dirty="0">
                <a:solidFill>
                  <a:schemeClr val="tx1"/>
                </a:solidFill>
                <a:latin typeface="+mn-lt"/>
                <a:cs typeface="Liberation Mono" panose="02070409020205020404" pitchFamily="49" charset="0"/>
              </a:rPr>
              <a:t>Favoriser </a:t>
            </a:r>
            <a:r>
              <a:rPr lang="fr-FR" sz="1950" dirty="0">
                <a:solidFill>
                  <a:schemeClr val="tx1"/>
                </a:solidFill>
                <a:latin typeface="+mn-lt"/>
                <a:cs typeface="Liberation Mono" panose="02070409020205020404" pitchFamily="49" charset="0"/>
              </a:rPr>
              <a:t>le dialogue / l’échange d’expériences des acteurs au </a:t>
            </a:r>
            <a:r>
              <a:rPr lang="fr-FR" sz="1950" dirty="0">
                <a:solidFill>
                  <a:schemeClr val="tx1"/>
                </a:solidFill>
                <a:latin typeface="+mn-lt"/>
                <a:cs typeface="Liberation Mono" panose="02070409020205020404" pitchFamily="49" charset="0"/>
              </a:rPr>
              <a:t>Nord et au Sud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500" u="sng" dirty="0">
              <a:solidFill>
                <a:schemeClr val="tx1"/>
              </a:solidFill>
              <a:latin typeface="+mn-lt"/>
              <a:cs typeface="Liberation Mono" panose="02070409020205020404" pitchFamily="49" charset="0"/>
            </a:endParaRPr>
          </a:p>
          <a:p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9848" y="801768"/>
            <a:ext cx="58989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500" b="1" dirty="0">
                <a:solidFill>
                  <a:srgbClr val="E9B82D"/>
                </a:solidFill>
              </a:rPr>
              <a:t>PERSPECTIVES POUR LE PROGRAMME </a:t>
            </a:r>
            <a:r>
              <a:rPr lang="fr-FR" sz="1500" b="1" dirty="0">
                <a:solidFill>
                  <a:srgbClr val="E9B82D"/>
                </a:solidFill>
              </a:rPr>
              <a:t>MEETAFRICA</a:t>
            </a:r>
          </a:p>
        </p:txBody>
      </p:sp>
    </p:spTree>
    <p:extLst>
      <p:ext uri="{BB962C8B-B14F-4D97-AF65-F5344CB8AC3E}">
        <p14:creationId xmlns:p14="http://schemas.microsoft.com/office/powerpoint/2010/main" val="186143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Sharaka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B4B4D"/>
      </a:hlink>
      <a:folHlink>
        <a:srgbClr val="7126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A57F"/>
        </a:solidFill>
        <a:ln>
          <a:noFill/>
        </a:ln>
        <a:effectLst/>
      </a:spPr>
      <a:bodyPr rtlCol="0" anchor="ctr"/>
      <a:lstStyle>
        <a:defPPr algn="ctr">
          <a:defRPr sz="2309" noProof="0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ETAfrica_template_WIP2" id="{5F022F7F-4930-EE4C-A66F-CD8841744C93}" vid="{3D347DAC-B1A5-284A-9995-AA72B8435BCF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MEETAfrica_template_WIP2</Template>
  <TotalTime>487</TotalTime>
  <Words>769</Words>
  <Application>Microsoft Office PowerPoint</Application>
  <PresentationFormat>Personnalisé</PresentationFormat>
  <Paragraphs>110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1" baseType="lpstr">
      <vt:lpstr>Arial</vt:lpstr>
      <vt:lpstr>Calibri</vt:lpstr>
      <vt:lpstr>Courier New</vt:lpstr>
      <vt:lpstr>Cubano</vt:lpstr>
      <vt:lpstr>DIN</vt:lpstr>
      <vt:lpstr>Helvetica</vt:lpstr>
      <vt:lpstr>Liberation Mono</vt:lpstr>
      <vt:lpstr>Roboto</vt:lpstr>
      <vt:lpstr>TeXGyreAdventor</vt:lpstr>
      <vt:lpstr>Times New Roman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Expertise France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TITRE DE LA PRÉSENTATION</dc:title>
  <dc:creator>Camille CONSTANS</dc:creator>
  <cp:lastModifiedBy>MOTTE Emmanuel</cp:lastModifiedBy>
  <cp:revision>64</cp:revision>
  <cp:lastPrinted>2016-07-04T09:31:37Z</cp:lastPrinted>
  <dcterms:created xsi:type="dcterms:W3CDTF">2016-08-10T15:53:23Z</dcterms:created>
  <dcterms:modified xsi:type="dcterms:W3CDTF">2016-10-14T08:04:14Z</dcterms:modified>
</cp:coreProperties>
</file>