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3" r:id="rId2"/>
  </p:sldMasterIdLst>
  <p:notesMasterIdLst>
    <p:notesMasterId r:id="rId20"/>
  </p:notesMasterIdLst>
  <p:handoutMasterIdLst>
    <p:handoutMasterId r:id="rId21"/>
  </p:handoutMasterIdLst>
  <p:sldIdLst>
    <p:sldId id="573" r:id="rId3"/>
    <p:sldId id="764" r:id="rId4"/>
    <p:sldId id="755" r:id="rId5"/>
    <p:sldId id="756" r:id="rId6"/>
    <p:sldId id="767" r:id="rId7"/>
    <p:sldId id="768" r:id="rId8"/>
    <p:sldId id="757" r:id="rId9"/>
    <p:sldId id="760" r:id="rId10"/>
    <p:sldId id="766" r:id="rId11"/>
    <p:sldId id="765" r:id="rId12"/>
    <p:sldId id="762" r:id="rId13"/>
    <p:sldId id="761" r:id="rId14"/>
    <p:sldId id="754" r:id="rId15"/>
    <p:sldId id="763" r:id="rId16"/>
    <p:sldId id="758" r:id="rId17"/>
    <p:sldId id="759" r:id="rId18"/>
    <p:sldId id="752" r:id="rId19"/>
  </p:sldIdLst>
  <p:sldSz cx="9144000" cy="6858000" type="screen4x3"/>
  <p:notesSz cx="6881813" cy="100028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800" b="1" 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2" userDrawn="1">
          <p15:clr>
            <a:srgbClr val="A4A3A4"/>
          </p15:clr>
        </p15:guide>
        <p15:guide id="2" pos="216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7233"/>
    <a:srgbClr val="6D2963"/>
    <a:srgbClr val="975F03"/>
    <a:srgbClr val="FFF2E7"/>
    <a:srgbClr val="FFE6D1"/>
    <a:srgbClr val="C9F5FF"/>
    <a:srgbClr val="DE6400"/>
    <a:srgbClr val="0079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3" autoAdjust="0"/>
    <p:restoredTop sz="88444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449"/>
      </p:guideLst>
    </p:cSldViewPr>
  </p:slideViewPr>
  <p:outlineViewPr>
    <p:cViewPr>
      <p:scale>
        <a:sx n="33" d="100"/>
        <a:sy n="33" d="100"/>
      </p:scale>
      <p:origin x="0" y="692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12" y="-84"/>
      </p:cViewPr>
      <p:guideLst>
        <p:guide orient="horz" pos="3152"/>
        <p:guide pos="2169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047" cy="49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5" tIns="47768" rIns="95525" bIns="47768" numCol="1" anchor="t" anchorCtr="0" compatLnSpc="1">
            <a:prstTxWarp prst="textNoShape">
              <a:avLst/>
            </a:prstTxWarp>
          </a:bodyPr>
          <a:lstStyle>
            <a:lvl1pPr algn="l" defTabSz="95183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i="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766" y="0"/>
            <a:ext cx="2981047" cy="49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5" tIns="47768" rIns="95525" bIns="47768" numCol="1" anchor="t" anchorCtr="0" compatLnSpc="1">
            <a:prstTxWarp prst="textNoShape">
              <a:avLst/>
            </a:prstTxWarp>
          </a:bodyPr>
          <a:lstStyle>
            <a:lvl1pPr algn="r" defTabSz="95183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i="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fr-FR" smtClean="0"/>
              <a:t>samedi 15 octobre 2016</a:t>
            </a:r>
            <a:endParaRPr lang="fr-FR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07174"/>
            <a:ext cx="2981047" cy="49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5" tIns="47768" rIns="95525" bIns="47768" numCol="1" anchor="b" anchorCtr="0" compatLnSpc="1">
            <a:prstTxWarp prst="textNoShape">
              <a:avLst/>
            </a:prstTxWarp>
          </a:bodyPr>
          <a:lstStyle>
            <a:lvl1pPr algn="l" defTabSz="95183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i="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fr-FR" smtClean="0"/>
              <a:t>Rencontres yvelinoises de la Coopinter</a:t>
            </a:r>
            <a:endParaRPr lang="fr-FR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766" y="9507174"/>
            <a:ext cx="2981047" cy="49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25" tIns="47768" rIns="95525" bIns="47768" numCol="1" anchor="b" anchorCtr="0" compatLnSpc="1">
            <a:prstTxWarp prst="textNoShape">
              <a:avLst/>
            </a:prstTxWarp>
          </a:bodyPr>
          <a:lstStyle>
            <a:lvl1pPr algn="r" defTabSz="951839">
              <a:defRPr sz="1200" b="0" i="0">
                <a:cs typeface="+mn-cs"/>
              </a:defRPr>
            </a:lvl1pPr>
          </a:lstStyle>
          <a:p>
            <a:pPr>
              <a:defRPr/>
            </a:pPr>
            <a:fld id="{68FF111A-9CCC-4841-8601-C8AB6DFB68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219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4525" y="511175"/>
            <a:ext cx="5584825" cy="4189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Line 51"/>
          <p:cNvSpPr>
            <a:spLocks noChangeShapeType="1"/>
          </p:cNvSpPr>
          <p:nvPr/>
        </p:nvSpPr>
        <p:spPr bwMode="auto">
          <a:xfrm>
            <a:off x="665671" y="5287627"/>
            <a:ext cx="0" cy="417157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300" tIns="46150" rIns="92300" bIns="46150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100" name="Line 52"/>
          <p:cNvSpPr>
            <a:spLocks noChangeShapeType="1"/>
          </p:cNvSpPr>
          <p:nvPr/>
        </p:nvSpPr>
        <p:spPr bwMode="auto">
          <a:xfrm>
            <a:off x="665671" y="5287626"/>
            <a:ext cx="516136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300" tIns="46150" rIns="92300" bIns="46150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604571" y="5027002"/>
            <a:ext cx="577303" cy="273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010" tIns="44505" rIns="89010" bIns="44505">
            <a:spAutoFit/>
          </a:bodyPr>
          <a:lstStyle>
            <a:lvl1pPr algn="l" defTabSz="8826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1325" algn="l" defTabSz="8826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82650" algn="l" defTabSz="8826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23975" algn="l" defTabSz="8826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0538" algn="l" defTabSz="882650"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17738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4938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2138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89338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defRPr/>
            </a:pPr>
            <a:r>
              <a:rPr lang="fr-FR" altLang="fr-FR" sz="1400">
                <a:ea typeface="+mn-ea"/>
                <a:cs typeface="+mn-cs"/>
              </a:rPr>
              <a:t>Note</a:t>
            </a:r>
            <a:endParaRPr lang="en-GB" altLang="fr-FR" sz="1400">
              <a:ea typeface="+mn-ea"/>
              <a:cs typeface="+mn-cs"/>
            </a:endParaRPr>
          </a:p>
        </p:txBody>
      </p:sp>
      <p:sp>
        <p:nvSpPr>
          <p:cNvPr id="17462" name="Rectangle 5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713" cy="52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10" tIns="44505" rIns="89010" bIns="44505" numCol="1" anchor="t" anchorCtr="0" compatLnSpc="1">
            <a:prstTxWarp prst="textNoShape">
              <a:avLst/>
            </a:prstTxWarp>
          </a:bodyPr>
          <a:lstStyle>
            <a:lvl1pPr algn="l" defTabSz="890947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None/>
              <a:defRPr sz="120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17463" name="Rectangle 5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8027" y="5364374"/>
            <a:ext cx="5466861" cy="386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10" tIns="44505" rIns="89010" bIns="445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Cliquez pour modifier les styles du texte du masque</a:t>
            </a:r>
          </a:p>
          <a:p>
            <a:pPr lvl="1"/>
            <a:r>
              <a:rPr lang="en-GB" noProof="0"/>
              <a:t>Deuxième niveau</a:t>
            </a:r>
          </a:p>
          <a:p>
            <a:pPr lvl="2"/>
            <a:r>
              <a:rPr lang="en-GB" noProof="0"/>
              <a:t>Troisième niveau</a:t>
            </a:r>
          </a:p>
          <a:p>
            <a:pPr lvl="3"/>
            <a:r>
              <a:rPr lang="en-GB" noProof="0"/>
              <a:t>Quatrième niveau</a:t>
            </a:r>
          </a:p>
          <a:p>
            <a:pPr lvl="4"/>
            <a:r>
              <a:rPr lang="en-GB" noProof="0"/>
              <a:t>Cinquième niveau</a:t>
            </a:r>
          </a:p>
        </p:txBody>
      </p:sp>
      <p:sp>
        <p:nvSpPr>
          <p:cNvPr id="17464" name="Rectangle 56"/>
          <p:cNvSpPr>
            <a:spLocks noGrp="1" noChangeArrowheads="1"/>
          </p:cNvSpPr>
          <p:nvPr>
            <p:ph type="dt" idx="1"/>
          </p:nvPr>
        </p:nvSpPr>
        <p:spPr bwMode="auto">
          <a:xfrm>
            <a:off x="3915238" y="0"/>
            <a:ext cx="2953712" cy="52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10" tIns="44505" rIns="89010" bIns="44505" numCol="1" anchor="t" anchorCtr="0" compatLnSpc="1">
            <a:prstTxWarp prst="textNoShape">
              <a:avLst/>
            </a:prstTxWarp>
          </a:bodyPr>
          <a:lstStyle>
            <a:lvl1pPr algn="r" defTabSz="890947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None/>
              <a:defRPr sz="120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fr-FR" smtClean="0"/>
              <a:t>samedi 15 octobre 2016</a:t>
            </a:r>
            <a:endParaRPr lang="en-GB" altLang="fr-FR"/>
          </a:p>
        </p:txBody>
      </p:sp>
      <p:sp>
        <p:nvSpPr>
          <p:cNvPr id="17465" name="Rectangle 5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32756"/>
            <a:ext cx="2953713" cy="44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10" tIns="44505" rIns="89010" bIns="44505" numCol="1" anchor="b" anchorCtr="0" compatLnSpc="1">
            <a:prstTxWarp prst="textNoShape">
              <a:avLst/>
            </a:prstTxWarp>
          </a:bodyPr>
          <a:lstStyle>
            <a:lvl1pPr algn="l" defTabSz="890947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None/>
              <a:defRPr sz="1200"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altLang="fr-FR" smtClean="0"/>
              <a:t>Rencontres yvelinoises de la Coopinter</a:t>
            </a:r>
            <a:endParaRPr lang="en-GB" altLang="fr-FR"/>
          </a:p>
        </p:txBody>
      </p:sp>
      <p:sp>
        <p:nvSpPr>
          <p:cNvPr id="17466" name="Rectangle 58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5238" y="9532756"/>
            <a:ext cx="2953712" cy="44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10" tIns="44505" rIns="89010" bIns="44505" numCol="1" anchor="b" anchorCtr="0" compatLnSpc="1">
            <a:prstTxWarp prst="textNoShape">
              <a:avLst/>
            </a:prstTxWarp>
          </a:bodyPr>
          <a:lstStyle>
            <a:lvl1pPr algn="r" defTabSz="890947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defRPr sz="1200">
                <a:cs typeface="+mn-cs"/>
              </a:defRPr>
            </a:lvl1pPr>
          </a:lstStyle>
          <a:p>
            <a:pPr>
              <a:defRPr/>
            </a:pPr>
            <a:fld id="{963FFB7C-4D6F-5748-A555-41C7BA67B3A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70245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panose="020B0604020202020204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samedi 15 octobre 2016</a:t>
            </a:r>
            <a:endParaRPr lang="en-GB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fr-FR" smtClean="0"/>
              <a:t>Rencontres yvelinoises de la Coopinter</a:t>
            </a:r>
            <a:endParaRPr lang="en-GB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FFB7C-4D6F-5748-A555-41C7BA67B3AD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265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3FFB7C-4D6F-5748-A555-41C7BA67B3AD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samedi 15 octobre 2016</a:t>
            </a:r>
            <a:endParaRPr lang="en-GB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fr-FR" smtClean="0"/>
              <a:t>Rencontres yvelinoises de la Coopinter</a:t>
            </a:r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14186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samedi 15 octobre 2016</a:t>
            </a:r>
            <a:endParaRPr lang="en-GB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fr-FR" smtClean="0"/>
              <a:t>Rencontres yvelinoises de la Coopinter</a:t>
            </a:r>
            <a:endParaRPr lang="en-GB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FFB7C-4D6F-5748-A555-41C7BA67B3AD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80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0"/>
          <p:cNvSpPr>
            <a:spLocks/>
          </p:cNvSpPr>
          <p:nvPr/>
        </p:nvSpPr>
        <p:spPr bwMode="auto">
          <a:xfrm>
            <a:off x="0" y="0"/>
            <a:ext cx="1411288" cy="6858000"/>
          </a:xfrm>
          <a:custGeom>
            <a:avLst/>
            <a:gdLst>
              <a:gd name="T0" fmla="*/ 0 w 879"/>
              <a:gd name="T1" fmla="*/ 0 h 4300"/>
              <a:gd name="T2" fmla="*/ 2147483647 w 879"/>
              <a:gd name="T3" fmla="*/ 0 h 4300"/>
              <a:gd name="T4" fmla="*/ 2147483647 w 879"/>
              <a:gd name="T5" fmla="*/ 2147483647 h 4300"/>
              <a:gd name="T6" fmla="*/ 2147483647 w 879"/>
              <a:gd name="T7" fmla="*/ 2147483647 h 4300"/>
              <a:gd name="T8" fmla="*/ 2147483647 w 879"/>
              <a:gd name="T9" fmla="*/ 2147483647 h 4300"/>
              <a:gd name="T10" fmla="*/ 2147483647 w 879"/>
              <a:gd name="T11" fmla="*/ 2147483647 h 4300"/>
              <a:gd name="T12" fmla="*/ 2147483647 w 879"/>
              <a:gd name="T13" fmla="*/ 2147483647 h 4300"/>
              <a:gd name="T14" fmla="*/ 2147483647 w 879"/>
              <a:gd name="T15" fmla="*/ 2147483647 h 4300"/>
              <a:gd name="T16" fmla="*/ 2147483647 w 879"/>
              <a:gd name="T17" fmla="*/ 2147483647 h 4300"/>
              <a:gd name="T18" fmla="*/ 2147483647 w 879"/>
              <a:gd name="T19" fmla="*/ 2147483647 h 4300"/>
              <a:gd name="T20" fmla="*/ 2147483647 w 879"/>
              <a:gd name="T21" fmla="*/ 2147483647 h 4300"/>
              <a:gd name="T22" fmla="*/ 2147483647 w 879"/>
              <a:gd name="T23" fmla="*/ 2147483647 h 4300"/>
              <a:gd name="T24" fmla="*/ 2147483647 w 879"/>
              <a:gd name="T25" fmla="*/ 2147483647 h 4300"/>
              <a:gd name="T26" fmla="*/ 2147483647 w 879"/>
              <a:gd name="T27" fmla="*/ 2147483647 h 4300"/>
              <a:gd name="T28" fmla="*/ 2147483647 w 879"/>
              <a:gd name="T29" fmla="*/ 2147483647 h 4300"/>
              <a:gd name="T30" fmla="*/ 2147483647 w 879"/>
              <a:gd name="T31" fmla="*/ 2147483647 h 4300"/>
              <a:gd name="T32" fmla="*/ 2147483647 w 879"/>
              <a:gd name="T33" fmla="*/ 2147483647 h 4300"/>
              <a:gd name="T34" fmla="*/ 2147483647 w 879"/>
              <a:gd name="T35" fmla="*/ 2147483647 h 4300"/>
              <a:gd name="T36" fmla="*/ 2147483647 w 879"/>
              <a:gd name="T37" fmla="*/ 2147483647 h 4300"/>
              <a:gd name="T38" fmla="*/ 2147483647 w 879"/>
              <a:gd name="T39" fmla="*/ 2147483647 h 4300"/>
              <a:gd name="T40" fmla="*/ 2147483647 w 879"/>
              <a:gd name="T41" fmla="*/ 2147483647 h 4300"/>
              <a:gd name="T42" fmla="*/ 2147483647 w 879"/>
              <a:gd name="T43" fmla="*/ 2147483647 h 4300"/>
              <a:gd name="T44" fmla="*/ 2147483647 w 879"/>
              <a:gd name="T45" fmla="*/ 2147483647 h 4300"/>
              <a:gd name="T46" fmla="*/ 2147483647 w 879"/>
              <a:gd name="T47" fmla="*/ 2147483647 h 4300"/>
              <a:gd name="T48" fmla="*/ 2147483647 w 879"/>
              <a:gd name="T49" fmla="*/ 2147483647 h 4300"/>
              <a:gd name="T50" fmla="*/ 2147483647 w 879"/>
              <a:gd name="T51" fmla="*/ 2147483647 h 4300"/>
              <a:gd name="T52" fmla="*/ 2147483647 w 879"/>
              <a:gd name="T53" fmla="*/ 2147483647 h 4300"/>
              <a:gd name="T54" fmla="*/ 2147483647 w 879"/>
              <a:gd name="T55" fmla="*/ 2147483647 h 4300"/>
              <a:gd name="T56" fmla="*/ 2147483647 w 879"/>
              <a:gd name="T57" fmla="*/ 2147483647 h 4300"/>
              <a:gd name="T58" fmla="*/ 2147483647 w 879"/>
              <a:gd name="T59" fmla="*/ 2147483647 h 4300"/>
              <a:gd name="T60" fmla="*/ 2147483647 w 879"/>
              <a:gd name="T61" fmla="*/ 2147483647 h 4300"/>
              <a:gd name="T62" fmla="*/ 2147483647 w 879"/>
              <a:gd name="T63" fmla="*/ 2147483647 h 4300"/>
              <a:gd name="T64" fmla="*/ 2147483647 w 879"/>
              <a:gd name="T65" fmla="*/ 2147483647 h 4300"/>
              <a:gd name="T66" fmla="*/ 0 w 879"/>
              <a:gd name="T67" fmla="*/ 0 h 43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79" h="4300">
                <a:moveTo>
                  <a:pt x="0" y="0"/>
                </a:moveTo>
                <a:lnTo>
                  <a:pt x="534" y="0"/>
                </a:lnTo>
                <a:lnTo>
                  <a:pt x="509" y="80"/>
                </a:lnTo>
                <a:lnTo>
                  <a:pt x="492" y="158"/>
                </a:lnTo>
                <a:lnTo>
                  <a:pt x="467" y="261"/>
                </a:lnTo>
                <a:lnTo>
                  <a:pt x="455" y="332"/>
                </a:lnTo>
                <a:lnTo>
                  <a:pt x="438" y="411"/>
                </a:lnTo>
                <a:lnTo>
                  <a:pt x="427" y="495"/>
                </a:lnTo>
                <a:lnTo>
                  <a:pt x="407" y="602"/>
                </a:lnTo>
                <a:lnTo>
                  <a:pt x="390" y="716"/>
                </a:lnTo>
                <a:lnTo>
                  <a:pt x="365" y="925"/>
                </a:lnTo>
                <a:lnTo>
                  <a:pt x="348" y="1099"/>
                </a:lnTo>
                <a:lnTo>
                  <a:pt x="337" y="1267"/>
                </a:lnTo>
                <a:lnTo>
                  <a:pt x="331" y="1374"/>
                </a:lnTo>
                <a:lnTo>
                  <a:pt x="331" y="1523"/>
                </a:lnTo>
                <a:lnTo>
                  <a:pt x="331" y="1672"/>
                </a:lnTo>
                <a:lnTo>
                  <a:pt x="337" y="1863"/>
                </a:lnTo>
                <a:lnTo>
                  <a:pt x="342" y="2014"/>
                </a:lnTo>
                <a:lnTo>
                  <a:pt x="354" y="2171"/>
                </a:lnTo>
                <a:lnTo>
                  <a:pt x="371" y="2349"/>
                </a:lnTo>
                <a:lnTo>
                  <a:pt x="402" y="2590"/>
                </a:lnTo>
                <a:lnTo>
                  <a:pt x="419" y="2710"/>
                </a:lnTo>
                <a:lnTo>
                  <a:pt x="438" y="2817"/>
                </a:lnTo>
                <a:lnTo>
                  <a:pt x="486" y="3050"/>
                </a:lnTo>
                <a:lnTo>
                  <a:pt x="534" y="3241"/>
                </a:lnTo>
                <a:lnTo>
                  <a:pt x="576" y="3410"/>
                </a:lnTo>
                <a:lnTo>
                  <a:pt x="624" y="3572"/>
                </a:lnTo>
                <a:lnTo>
                  <a:pt x="672" y="3721"/>
                </a:lnTo>
                <a:lnTo>
                  <a:pt x="748" y="3941"/>
                </a:lnTo>
                <a:lnTo>
                  <a:pt x="800" y="4084"/>
                </a:lnTo>
                <a:lnTo>
                  <a:pt x="842" y="4193"/>
                </a:lnTo>
                <a:lnTo>
                  <a:pt x="879" y="4300"/>
                </a:lnTo>
                <a:lnTo>
                  <a:pt x="1" y="4300"/>
                </a:lnTo>
                <a:lnTo>
                  <a:pt x="0" y="0"/>
                </a:lnTo>
                <a:close/>
              </a:path>
            </a:pathLst>
          </a:custGeom>
          <a:solidFill>
            <a:srgbClr val="2872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166"/>
          <p:cNvSpPr>
            <a:spLocks noChangeShapeType="1"/>
          </p:cNvSpPr>
          <p:nvPr/>
        </p:nvSpPr>
        <p:spPr bwMode="auto">
          <a:xfrm>
            <a:off x="0" y="6629400"/>
            <a:ext cx="1320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" name="Line 168"/>
          <p:cNvSpPr>
            <a:spLocks noChangeShapeType="1"/>
          </p:cNvSpPr>
          <p:nvPr/>
        </p:nvSpPr>
        <p:spPr bwMode="auto">
          <a:xfrm>
            <a:off x="0" y="6629400"/>
            <a:ext cx="1320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5" name="Line 172"/>
          <p:cNvSpPr>
            <a:spLocks noChangeShapeType="1"/>
          </p:cNvSpPr>
          <p:nvPr userDrawn="1"/>
        </p:nvSpPr>
        <p:spPr bwMode="auto">
          <a:xfrm>
            <a:off x="1319213" y="6629400"/>
            <a:ext cx="6853237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Char char="»"/>
              <a:defRPr/>
            </a:pPr>
            <a:endParaRPr lang="fr-FR"/>
          </a:p>
        </p:txBody>
      </p:sp>
      <p:cxnSp>
        <p:nvCxnSpPr>
          <p:cNvPr id="6" name="Connecteur droit 19"/>
          <p:cNvCxnSpPr>
            <a:cxnSpLocks noChangeShapeType="1"/>
          </p:cNvCxnSpPr>
          <p:nvPr userDrawn="1"/>
        </p:nvCxnSpPr>
        <p:spPr bwMode="auto">
          <a:xfrm>
            <a:off x="5148263" y="6629400"/>
            <a:ext cx="0" cy="0"/>
          </a:xfrm>
          <a:prstGeom prst="line">
            <a:avLst/>
          </a:prstGeom>
          <a:noFill/>
          <a:ln w="19050">
            <a:solidFill>
              <a:srgbClr val="2872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7" name="Image 20" descr="Logo Technap H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368300"/>
            <a:ext cx="7005637" cy="504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212734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163914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85725"/>
            <a:ext cx="2019300" cy="63293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85725"/>
            <a:ext cx="5905500" cy="63293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598614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258888" y="1700213"/>
            <a:ext cx="3609975" cy="4714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5021263" y="1700213"/>
            <a:ext cx="3609975" cy="228123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5021263" y="4133850"/>
            <a:ext cx="3609975" cy="22812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732162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85725"/>
            <a:ext cx="8077200" cy="9906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8888" y="1700213"/>
            <a:ext cx="3609975" cy="4714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21263" y="1700213"/>
            <a:ext cx="3609975" cy="4714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769727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85725"/>
            <a:ext cx="8077200" cy="9906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258888" y="1700213"/>
            <a:ext cx="3609975" cy="4714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1263" y="1700213"/>
            <a:ext cx="3609975" cy="4714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739078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F8646-03AF-7A46-95B6-CBBAF899ED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78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9275D-957A-E440-A924-1FA3D235D8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268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F308F-71E8-0645-9F17-8D5084C233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702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591E3-F285-9E46-A0F9-C4F655454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436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EACB0-FCDA-D249-8B24-6664A221B6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92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7607352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9C724-2F85-124E-9205-449816608F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945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69F38-6AEE-0947-B7BF-F1AB6C7544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098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1DAEF-74D9-6348-A969-8BD80AE205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044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833F-9F06-9C48-9E93-1465A3AC5E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075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4AFF9-14DD-F34B-9CDF-9D9093290E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768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EB422-5B0F-0543-B23D-0B9596B97A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13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68709164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8888" y="1700213"/>
            <a:ext cx="3609975" cy="4714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1263" y="1700213"/>
            <a:ext cx="3609975" cy="47148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650906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827719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36390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1113970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60239360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11612199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85725"/>
            <a:ext cx="807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7961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1027" name="Line 199"/>
          <p:cNvSpPr>
            <a:spLocks noChangeShapeType="1"/>
          </p:cNvSpPr>
          <p:nvPr/>
        </p:nvSpPr>
        <p:spPr bwMode="auto">
          <a:xfrm flipH="1" flipV="1">
            <a:off x="0" y="6600825"/>
            <a:ext cx="1319213" cy="6350"/>
          </a:xfrm>
          <a:prstGeom prst="line">
            <a:avLst/>
          </a:prstGeom>
          <a:noFill/>
          <a:ln w="9525">
            <a:solidFill>
              <a:srgbClr val="C4122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8" name="Line 200"/>
          <p:cNvSpPr>
            <a:spLocks noChangeShapeType="1"/>
          </p:cNvSpPr>
          <p:nvPr/>
        </p:nvSpPr>
        <p:spPr bwMode="auto">
          <a:xfrm>
            <a:off x="0" y="6629400"/>
            <a:ext cx="1320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29" name="Rectangle 167"/>
          <p:cNvSpPr>
            <a:spLocks noChangeArrowheads="1"/>
          </p:cNvSpPr>
          <p:nvPr/>
        </p:nvSpPr>
        <p:spPr bwMode="auto">
          <a:xfrm>
            <a:off x="695325" y="62547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Char char="»"/>
              <a:defRPr/>
            </a:pPr>
            <a:endParaRPr lang="fr-FR">
              <a:cs typeface="+mn-cs"/>
            </a:endParaRPr>
          </a:p>
        </p:txBody>
      </p:sp>
      <p:sp>
        <p:nvSpPr>
          <p:cNvPr id="1030" name="Rectangle 168"/>
          <p:cNvSpPr>
            <a:spLocks noChangeArrowheads="1"/>
          </p:cNvSpPr>
          <p:nvPr/>
        </p:nvSpPr>
        <p:spPr bwMode="auto">
          <a:xfrm>
            <a:off x="3133725" y="625475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Char char="»"/>
              <a:defRPr/>
            </a:pPr>
            <a:endParaRPr lang="fr-FR">
              <a:cs typeface="+mn-cs"/>
            </a:endParaRPr>
          </a:p>
        </p:txBody>
      </p:sp>
      <p:sp>
        <p:nvSpPr>
          <p:cNvPr id="1031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7775" y="1689100"/>
            <a:ext cx="7372350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3"/>
            <a:endParaRPr lang="fr-FR"/>
          </a:p>
        </p:txBody>
      </p:sp>
      <p:sp>
        <p:nvSpPr>
          <p:cNvPr id="1032" name="Text Box 147"/>
          <p:cNvSpPr txBox="1">
            <a:spLocks noChangeArrowheads="1"/>
          </p:cNvSpPr>
          <p:nvPr/>
        </p:nvSpPr>
        <p:spPr bwMode="auto">
          <a:xfrm>
            <a:off x="1454150" y="6635750"/>
            <a:ext cx="9207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r-FR" sz="800" b="0" smtClean="0">
                <a:cs typeface="+mn-cs"/>
              </a:rPr>
              <a:t>TechnAp - 2016</a:t>
            </a:r>
          </a:p>
        </p:txBody>
      </p:sp>
      <p:sp>
        <p:nvSpPr>
          <p:cNvPr id="1033" name="Text Box 202"/>
          <p:cNvSpPr txBox="1">
            <a:spLocks noChangeArrowheads="1"/>
          </p:cNvSpPr>
          <p:nvPr/>
        </p:nvSpPr>
        <p:spPr bwMode="auto">
          <a:xfrm>
            <a:off x="11113" y="6635750"/>
            <a:ext cx="3651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3A24A6A9-16CF-8B42-AC49-BC4846E29A8E}" type="slidenum">
              <a:rPr lang="fr-FR" sz="800" b="0" smtClean="0">
                <a:solidFill>
                  <a:schemeClr val="bg1"/>
                </a:solidFill>
                <a:cs typeface="+mn-cs"/>
              </a:rPr>
              <a:pPr algn="l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‹N°›</a:t>
            </a:fld>
            <a:endParaRPr lang="fr-FR" sz="800" b="0" smtClean="0">
              <a:solidFill>
                <a:schemeClr val="bg1"/>
              </a:solidFill>
              <a:cs typeface="+mn-cs"/>
            </a:endParaRPr>
          </a:p>
        </p:txBody>
      </p:sp>
      <p:sp>
        <p:nvSpPr>
          <p:cNvPr id="1034" name="Freeform 210"/>
          <p:cNvSpPr>
            <a:spLocks/>
          </p:cNvSpPr>
          <p:nvPr/>
        </p:nvSpPr>
        <p:spPr bwMode="auto">
          <a:xfrm>
            <a:off x="7938" y="-22225"/>
            <a:ext cx="1400175" cy="6858000"/>
          </a:xfrm>
          <a:custGeom>
            <a:avLst/>
            <a:gdLst>
              <a:gd name="T0" fmla="*/ 0 w 882"/>
              <a:gd name="T1" fmla="*/ 0 h 4303"/>
              <a:gd name="T2" fmla="*/ 2147483647 w 882"/>
              <a:gd name="T3" fmla="*/ 0 h 4303"/>
              <a:gd name="T4" fmla="*/ 2147483647 w 882"/>
              <a:gd name="T5" fmla="*/ 2147483647 h 4303"/>
              <a:gd name="T6" fmla="*/ 2147483647 w 882"/>
              <a:gd name="T7" fmla="*/ 2147483647 h 4303"/>
              <a:gd name="T8" fmla="*/ 2147483647 w 882"/>
              <a:gd name="T9" fmla="*/ 2147483647 h 4303"/>
              <a:gd name="T10" fmla="*/ 2147483647 w 882"/>
              <a:gd name="T11" fmla="*/ 2147483647 h 4303"/>
              <a:gd name="T12" fmla="*/ 2147483647 w 882"/>
              <a:gd name="T13" fmla="*/ 2147483647 h 4303"/>
              <a:gd name="T14" fmla="*/ 2147483647 w 882"/>
              <a:gd name="T15" fmla="*/ 2147483647 h 4303"/>
              <a:gd name="T16" fmla="*/ 2147483647 w 882"/>
              <a:gd name="T17" fmla="*/ 2147483647 h 4303"/>
              <a:gd name="T18" fmla="*/ 2147483647 w 882"/>
              <a:gd name="T19" fmla="*/ 2147483647 h 4303"/>
              <a:gd name="T20" fmla="*/ 2147483647 w 882"/>
              <a:gd name="T21" fmla="*/ 2147483647 h 4303"/>
              <a:gd name="T22" fmla="*/ 2147483647 w 882"/>
              <a:gd name="T23" fmla="*/ 2147483647 h 4303"/>
              <a:gd name="T24" fmla="*/ 2147483647 w 882"/>
              <a:gd name="T25" fmla="*/ 2147483647 h 4303"/>
              <a:gd name="T26" fmla="*/ 2147483647 w 882"/>
              <a:gd name="T27" fmla="*/ 2147483647 h 4303"/>
              <a:gd name="T28" fmla="*/ 2147483647 w 882"/>
              <a:gd name="T29" fmla="*/ 2147483647 h 4303"/>
              <a:gd name="T30" fmla="*/ 2147483647 w 882"/>
              <a:gd name="T31" fmla="*/ 2147483647 h 4303"/>
              <a:gd name="T32" fmla="*/ 2147483647 w 882"/>
              <a:gd name="T33" fmla="*/ 2147483647 h 4303"/>
              <a:gd name="T34" fmla="*/ 2147483647 w 882"/>
              <a:gd name="T35" fmla="*/ 2147483647 h 4303"/>
              <a:gd name="T36" fmla="*/ 2147483647 w 882"/>
              <a:gd name="T37" fmla="*/ 2147483647 h 4303"/>
              <a:gd name="T38" fmla="*/ 2147483647 w 882"/>
              <a:gd name="T39" fmla="*/ 2147483647 h 4303"/>
              <a:gd name="T40" fmla="*/ 2147483647 w 882"/>
              <a:gd name="T41" fmla="*/ 2147483647 h 4303"/>
              <a:gd name="T42" fmla="*/ 2147483647 w 882"/>
              <a:gd name="T43" fmla="*/ 2147483647 h 4303"/>
              <a:gd name="T44" fmla="*/ 2147483647 w 882"/>
              <a:gd name="T45" fmla="*/ 2147483647 h 4303"/>
              <a:gd name="T46" fmla="*/ 2147483647 w 882"/>
              <a:gd name="T47" fmla="*/ 2147483647 h 4303"/>
              <a:gd name="T48" fmla="*/ 2147483647 w 882"/>
              <a:gd name="T49" fmla="*/ 2147483647 h 4303"/>
              <a:gd name="T50" fmla="*/ 2147483647 w 882"/>
              <a:gd name="T51" fmla="*/ 2147483647 h 4303"/>
              <a:gd name="T52" fmla="*/ 2147483647 w 882"/>
              <a:gd name="T53" fmla="*/ 2147483647 h 4303"/>
              <a:gd name="T54" fmla="*/ 2147483647 w 882"/>
              <a:gd name="T55" fmla="*/ 2147483647 h 4303"/>
              <a:gd name="T56" fmla="*/ 2147483647 w 882"/>
              <a:gd name="T57" fmla="*/ 2147483647 h 4303"/>
              <a:gd name="T58" fmla="*/ 2147483647 w 882"/>
              <a:gd name="T59" fmla="*/ 2147483647 h 4303"/>
              <a:gd name="T60" fmla="*/ 2147483647 w 882"/>
              <a:gd name="T61" fmla="*/ 2147483647 h 4303"/>
              <a:gd name="T62" fmla="*/ 2147483647 w 882"/>
              <a:gd name="T63" fmla="*/ 2147483647 h 4303"/>
              <a:gd name="T64" fmla="*/ 2147483647 w 882"/>
              <a:gd name="T65" fmla="*/ 2147483647 h 4303"/>
              <a:gd name="T66" fmla="*/ 0 w 882"/>
              <a:gd name="T67" fmla="*/ 0 h 4303"/>
              <a:gd name="T68" fmla="*/ 0 w 882"/>
              <a:gd name="T69" fmla="*/ 0 h 430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82" h="4303">
                <a:moveTo>
                  <a:pt x="0" y="0"/>
                </a:moveTo>
                <a:lnTo>
                  <a:pt x="536" y="0"/>
                </a:lnTo>
                <a:lnTo>
                  <a:pt x="512" y="82"/>
                </a:lnTo>
                <a:lnTo>
                  <a:pt x="494" y="160"/>
                </a:lnTo>
                <a:lnTo>
                  <a:pt x="470" y="262"/>
                </a:lnTo>
                <a:lnTo>
                  <a:pt x="458" y="334"/>
                </a:lnTo>
                <a:lnTo>
                  <a:pt x="440" y="412"/>
                </a:lnTo>
                <a:lnTo>
                  <a:pt x="428" y="496"/>
                </a:lnTo>
                <a:lnTo>
                  <a:pt x="410" y="604"/>
                </a:lnTo>
                <a:lnTo>
                  <a:pt x="392" y="718"/>
                </a:lnTo>
                <a:lnTo>
                  <a:pt x="368" y="926"/>
                </a:lnTo>
                <a:lnTo>
                  <a:pt x="350" y="1100"/>
                </a:lnTo>
                <a:lnTo>
                  <a:pt x="338" y="1268"/>
                </a:lnTo>
                <a:lnTo>
                  <a:pt x="332" y="1376"/>
                </a:lnTo>
                <a:lnTo>
                  <a:pt x="332" y="1524"/>
                </a:lnTo>
                <a:lnTo>
                  <a:pt x="332" y="1674"/>
                </a:lnTo>
                <a:lnTo>
                  <a:pt x="338" y="1866"/>
                </a:lnTo>
                <a:lnTo>
                  <a:pt x="344" y="2016"/>
                </a:lnTo>
                <a:lnTo>
                  <a:pt x="356" y="2173"/>
                </a:lnTo>
                <a:lnTo>
                  <a:pt x="374" y="2351"/>
                </a:lnTo>
                <a:lnTo>
                  <a:pt x="404" y="2591"/>
                </a:lnTo>
                <a:lnTo>
                  <a:pt x="422" y="2711"/>
                </a:lnTo>
                <a:lnTo>
                  <a:pt x="440" y="2819"/>
                </a:lnTo>
                <a:lnTo>
                  <a:pt x="488" y="3051"/>
                </a:lnTo>
                <a:lnTo>
                  <a:pt x="536" y="3243"/>
                </a:lnTo>
                <a:lnTo>
                  <a:pt x="578" y="3411"/>
                </a:lnTo>
                <a:lnTo>
                  <a:pt x="626" y="3573"/>
                </a:lnTo>
                <a:lnTo>
                  <a:pt x="674" y="3723"/>
                </a:lnTo>
                <a:lnTo>
                  <a:pt x="752" y="3943"/>
                </a:lnTo>
                <a:lnTo>
                  <a:pt x="804" y="4087"/>
                </a:lnTo>
                <a:lnTo>
                  <a:pt x="846" y="4195"/>
                </a:lnTo>
                <a:lnTo>
                  <a:pt x="882" y="4303"/>
                </a:lnTo>
                <a:lnTo>
                  <a:pt x="2" y="4303"/>
                </a:lnTo>
                <a:lnTo>
                  <a:pt x="0" y="0"/>
                </a:lnTo>
                <a:close/>
              </a:path>
            </a:pathLst>
          </a:custGeom>
          <a:solidFill>
            <a:srgbClr val="287233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35" name="Line 211"/>
          <p:cNvSpPr>
            <a:spLocks noChangeShapeType="1"/>
          </p:cNvSpPr>
          <p:nvPr/>
        </p:nvSpPr>
        <p:spPr bwMode="auto">
          <a:xfrm>
            <a:off x="1258888" y="6597650"/>
            <a:ext cx="684212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36" name="Line 212"/>
          <p:cNvSpPr>
            <a:spLocks noChangeShapeType="1"/>
          </p:cNvSpPr>
          <p:nvPr/>
        </p:nvSpPr>
        <p:spPr bwMode="auto">
          <a:xfrm>
            <a:off x="0" y="6597650"/>
            <a:ext cx="1320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1037" name="Text Box 213"/>
          <p:cNvSpPr txBox="1">
            <a:spLocks noChangeArrowheads="1"/>
          </p:cNvSpPr>
          <p:nvPr/>
        </p:nvSpPr>
        <p:spPr bwMode="auto">
          <a:xfrm>
            <a:off x="7632700" y="6643688"/>
            <a:ext cx="36512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Char char="»"/>
              <a:defRPr sz="2800" b="1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21B37AF3-E3E0-F543-829D-6457F743CBA3}" type="slidenum">
              <a:rPr lang="fr-FR" sz="800" b="0" smtClean="0">
                <a:cs typeface="+mn-cs"/>
              </a:rPr>
              <a:pPr algn="l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‹N°›</a:t>
            </a:fld>
            <a:endParaRPr lang="fr-FR" sz="800" b="0" smtClean="0">
              <a:cs typeface="+mn-cs"/>
            </a:endParaRPr>
          </a:p>
        </p:txBody>
      </p:sp>
      <p:pic>
        <p:nvPicPr>
          <p:cNvPr id="1038" name="Image 14" descr="Logo Technap HD.jpg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75" y="6080125"/>
            <a:ext cx="10795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 kern="1200">
          <a:solidFill>
            <a:srgbClr val="00B050"/>
          </a:solidFill>
          <a:latin typeface="+mj-lt"/>
          <a:ea typeface="ＭＳ Ｐゴシック" charset="0"/>
          <a:cs typeface="ＭＳ Ｐゴシック" charset="0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rgbClr val="00B050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rgbClr val="00B050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rgbClr val="00B050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rgbClr val="00B050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chemeClr val="tx2"/>
          </a:solidFill>
          <a:latin typeface="Arial" panose="020B0604020202020204" pitchFamily="34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chemeClr val="tx2"/>
          </a:solidFill>
          <a:latin typeface="Arial" panose="020B0604020202020204" pitchFamily="34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chemeClr val="tx2"/>
          </a:solidFill>
          <a:latin typeface="Arial" panose="020B0604020202020204" pitchFamily="34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defRPr sz="26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84163" indent="-284163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" charset="0"/>
        <a:buChar char="Ø"/>
        <a:defRPr sz="2000" b="1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195263" algn="l" rtl="0" eaLnBrk="1" fontAlgn="base" hangingPunct="1">
        <a:spcBef>
          <a:spcPct val="25000"/>
        </a:spcBef>
        <a:spcAft>
          <a:spcPct val="25000"/>
        </a:spcAft>
        <a:buClr>
          <a:schemeClr val="accent2"/>
        </a:buClr>
        <a:buSzPct val="120000"/>
        <a:buFont typeface="Wingdings" charset="0"/>
        <a:buChar char="Ø"/>
        <a:defRPr b="1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55700" indent="-204788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SzPct val="60000"/>
        <a:buFont typeface="Wingdings" charset="0"/>
        <a:buChar char="Ø"/>
        <a:defRPr sz="16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30350" indent="-18415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SzPct val="130000"/>
        <a:buFont typeface="Wingdings" charset="0"/>
        <a:buChar char="Ø"/>
        <a:defRPr sz="1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909763" indent="176213" algn="l" rtl="0" eaLnBrk="1" fontAlgn="base" hangingPunct="1">
        <a:lnSpc>
          <a:spcPct val="110000"/>
        </a:lnSpc>
        <a:spcBef>
          <a:spcPct val="40000"/>
        </a:spcBef>
        <a:spcAft>
          <a:spcPct val="0"/>
        </a:spcAft>
        <a:buClr>
          <a:schemeClr val="accent2"/>
        </a:buClr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Char char="»"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Char char="»"/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  <a:buFontTx/>
              <a:buChar char="»"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4BF3174-5914-3440-A1DF-88DC472404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438" y="3940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lnSpc>
                  <a:spcPct val="85000"/>
                </a:lnSpc>
                <a:spcBef>
                  <a:spcPct val="40000"/>
                </a:spcBef>
                <a:buClr>
                  <a:schemeClr val="accent2"/>
                </a:buClr>
                <a:buSzPct val="130000"/>
                <a:buFontTx/>
                <a:buChar char="»"/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1974" y="3940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lnSpc>
                  <a:spcPct val="85000"/>
                </a:lnSpc>
                <a:spcBef>
                  <a:spcPct val="40000"/>
                </a:spcBef>
                <a:buClr>
                  <a:schemeClr val="accent2"/>
                </a:buClr>
                <a:buSzPct val="130000"/>
                <a:buFontTx/>
                <a:buChar char="»"/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7412" name="Freeform 5"/>
            <p:cNvSpPr>
              <a:spLocks/>
            </p:cNvSpPr>
            <p:nvPr/>
          </p:nvSpPr>
          <p:spPr bwMode="auto">
            <a:xfrm>
              <a:off x="0" y="0"/>
              <a:ext cx="882" cy="4320"/>
            </a:xfrm>
            <a:custGeom>
              <a:avLst/>
              <a:gdLst>
                <a:gd name="T0" fmla="*/ 0 w 882"/>
                <a:gd name="T1" fmla="*/ 0 h 4303"/>
                <a:gd name="T2" fmla="*/ 536 w 882"/>
                <a:gd name="T3" fmla="*/ 0 h 4303"/>
                <a:gd name="T4" fmla="*/ 512 w 882"/>
                <a:gd name="T5" fmla="*/ 82 h 4303"/>
                <a:gd name="T6" fmla="*/ 494 w 882"/>
                <a:gd name="T7" fmla="*/ 164 h 4303"/>
                <a:gd name="T8" fmla="*/ 470 w 882"/>
                <a:gd name="T9" fmla="*/ 266 h 4303"/>
                <a:gd name="T10" fmla="*/ 458 w 882"/>
                <a:gd name="T11" fmla="*/ 338 h 4303"/>
                <a:gd name="T12" fmla="*/ 440 w 882"/>
                <a:gd name="T13" fmla="*/ 420 h 4303"/>
                <a:gd name="T14" fmla="*/ 428 w 882"/>
                <a:gd name="T15" fmla="*/ 504 h 4303"/>
                <a:gd name="T16" fmla="*/ 410 w 882"/>
                <a:gd name="T17" fmla="*/ 612 h 4303"/>
                <a:gd name="T18" fmla="*/ 392 w 882"/>
                <a:gd name="T19" fmla="*/ 730 h 4303"/>
                <a:gd name="T20" fmla="*/ 368 w 882"/>
                <a:gd name="T21" fmla="*/ 942 h 4303"/>
                <a:gd name="T22" fmla="*/ 350 w 882"/>
                <a:gd name="T23" fmla="*/ 1116 h 4303"/>
                <a:gd name="T24" fmla="*/ 338 w 882"/>
                <a:gd name="T25" fmla="*/ 1288 h 4303"/>
                <a:gd name="T26" fmla="*/ 332 w 882"/>
                <a:gd name="T27" fmla="*/ 1396 h 4303"/>
                <a:gd name="T28" fmla="*/ 332 w 882"/>
                <a:gd name="T29" fmla="*/ 1548 h 4303"/>
                <a:gd name="T30" fmla="*/ 332 w 882"/>
                <a:gd name="T31" fmla="*/ 1702 h 4303"/>
                <a:gd name="T32" fmla="*/ 338 w 882"/>
                <a:gd name="T33" fmla="*/ 1894 h 4303"/>
                <a:gd name="T34" fmla="*/ 344 w 882"/>
                <a:gd name="T35" fmla="*/ 2048 h 4303"/>
                <a:gd name="T36" fmla="*/ 356 w 882"/>
                <a:gd name="T37" fmla="*/ 2209 h 4303"/>
                <a:gd name="T38" fmla="*/ 374 w 882"/>
                <a:gd name="T39" fmla="*/ 2387 h 4303"/>
                <a:gd name="T40" fmla="*/ 404 w 882"/>
                <a:gd name="T41" fmla="*/ 2631 h 4303"/>
                <a:gd name="T42" fmla="*/ 422 w 882"/>
                <a:gd name="T43" fmla="*/ 2755 h 4303"/>
                <a:gd name="T44" fmla="*/ 440 w 882"/>
                <a:gd name="T45" fmla="*/ 2863 h 4303"/>
                <a:gd name="T46" fmla="*/ 488 w 882"/>
                <a:gd name="T47" fmla="*/ 3099 h 4303"/>
                <a:gd name="T48" fmla="*/ 536 w 882"/>
                <a:gd name="T49" fmla="*/ 3295 h 4303"/>
                <a:gd name="T50" fmla="*/ 578 w 882"/>
                <a:gd name="T51" fmla="*/ 3466 h 4303"/>
                <a:gd name="T52" fmla="*/ 626 w 882"/>
                <a:gd name="T53" fmla="*/ 3629 h 4303"/>
                <a:gd name="T54" fmla="*/ 674 w 882"/>
                <a:gd name="T55" fmla="*/ 3783 h 4303"/>
                <a:gd name="T56" fmla="*/ 752 w 882"/>
                <a:gd name="T57" fmla="*/ 4007 h 4303"/>
                <a:gd name="T58" fmla="*/ 804 w 882"/>
                <a:gd name="T59" fmla="*/ 4151 h 4303"/>
                <a:gd name="T60" fmla="*/ 846 w 882"/>
                <a:gd name="T61" fmla="*/ 4263 h 4303"/>
                <a:gd name="T62" fmla="*/ 882 w 882"/>
                <a:gd name="T63" fmla="*/ 4371 h 4303"/>
                <a:gd name="T64" fmla="*/ 2 w 882"/>
                <a:gd name="T65" fmla="*/ 4371 h 4303"/>
                <a:gd name="T66" fmla="*/ 0 w 882"/>
                <a:gd name="T67" fmla="*/ 0 h 4303"/>
                <a:gd name="T68" fmla="*/ 0 w 882"/>
                <a:gd name="T69" fmla="*/ 0 h 430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82" h="4303">
                  <a:moveTo>
                    <a:pt x="0" y="0"/>
                  </a:moveTo>
                  <a:lnTo>
                    <a:pt x="536" y="0"/>
                  </a:lnTo>
                  <a:lnTo>
                    <a:pt x="512" y="82"/>
                  </a:lnTo>
                  <a:lnTo>
                    <a:pt x="494" y="160"/>
                  </a:lnTo>
                  <a:lnTo>
                    <a:pt x="470" y="262"/>
                  </a:lnTo>
                  <a:lnTo>
                    <a:pt x="458" y="334"/>
                  </a:lnTo>
                  <a:lnTo>
                    <a:pt x="440" y="412"/>
                  </a:lnTo>
                  <a:lnTo>
                    <a:pt x="428" y="496"/>
                  </a:lnTo>
                  <a:lnTo>
                    <a:pt x="410" y="604"/>
                  </a:lnTo>
                  <a:lnTo>
                    <a:pt x="392" y="718"/>
                  </a:lnTo>
                  <a:lnTo>
                    <a:pt x="368" y="926"/>
                  </a:lnTo>
                  <a:lnTo>
                    <a:pt x="350" y="1100"/>
                  </a:lnTo>
                  <a:lnTo>
                    <a:pt x="338" y="1268"/>
                  </a:lnTo>
                  <a:lnTo>
                    <a:pt x="332" y="1376"/>
                  </a:lnTo>
                  <a:lnTo>
                    <a:pt x="332" y="1524"/>
                  </a:lnTo>
                  <a:lnTo>
                    <a:pt x="332" y="1674"/>
                  </a:lnTo>
                  <a:lnTo>
                    <a:pt x="338" y="1866"/>
                  </a:lnTo>
                  <a:lnTo>
                    <a:pt x="344" y="2016"/>
                  </a:lnTo>
                  <a:lnTo>
                    <a:pt x="356" y="2173"/>
                  </a:lnTo>
                  <a:lnTo>
                    <a:pt x="374" y="2351"/>
                  </a:lnTo>
                  <a:lnTo>
                    <a:pt x="404" y="2591"/>
                  </a:lnTo>
                  <a:lnTo>
                    <a:pt x="422" y="2711"/>
                  </a:lnTo>
                  <a:lnTo>
                    <a:pt x="440" y="2819"/>
                  </a:lnTo>
                  <a:lnTo>
                    <a:pt x="488" y="3051"/>
                  </a:lnTo>
                  <a:lnTo>
                    <a:pt x="536" y="3243"/>
                  </a:lnTo>
                  <a:lnTo>
                    <a:pt x="578" y="3411"/>
                  </a:lnTo>
                  <a:lnTo>
                    <a:pt x="626" y="3573"/>
                  </a:lnTo>
                  <a:lnTo>
                    <a:pt x="674" y="3723"/>
                  </a:lnTo>
                  <a:lnTo>
                    <a:pt x="752" y="3943"/>
                  </a:lnTo>
                  <a:lnTo>
                    <a:pt x="804" y="4087"/>
                  </a:lnTo>
                  <a:lnTo>
                    <a:pt x="846" y="4195"/>
                  </a:lnTo>
                  <a:lnTo>
                    <a:pt x="882" y="4303"/>
                  </a:lnTo>
                  <a:lnTo>
                    <a:pt x="2" y="43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7233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90182" name="Line 6"/>
            <p:cNvSpPr>
              <a:spLocks noChangeShapeType="1"/>
            </p:cNvSpPr>
            <p:nvPr/>
          </p:nvSpPr>
          <p:spPr bwMode="auto">
            <a:xfrm>
              <a:off x="831" y="4176"/>
              <a:ext cx="492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algn="ctr">
                <a:lnSpc>
                  <a:spcPct val="85000"/>
                </a:lnSpc>
                <a:spcBef>
                  <a:spcPct val="40000"/>
                </a:spcBef>
                <a:buClr>
                  <a:schemeClr val="accent2"/>
                </a:buClr>
                <a:buSzPct val="130000"/>
                <a:buFontTx/>
                <a:buChar char="»"/>
                <a:defRPr/>
              </a:pPr>
              <a:endParaRPr lang="fr-FR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>
              <a:off x="0" y="4176"/>
              <a:ext cx="8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5556" y="2060848"/>
            <a:ext cx="8712460" cy="468740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500" dirty="0" smtClean="0"/>
              <a:t>La </a:t>
            </a:r>
            <a:r>
              <a:rPr lang="fr-FR" sz="25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Spiruline</a:t>
            </a:r>
            <a:r>
              <a:rPr lang="fr-FR" sz="2500" dirty="0" smtClean="0"/>
              <a:t> est reconnue (FAO, …)</a:t>
            </a:r>
            <a:r>
              <a:rPr lang="fr-FR" sz="2500" b="1" dirty="0" smtClean="0"/>
              <a:t> comme aliment efficace </a:t>
            </a:r>
            <a:r>
              <a:rPr lang="fr-FR" sz="2500" dirty="0" smtClean="0"/>
              <a:t>dans la lutte contre la </a:t>
            </a:r>
            <a:r>
              <a:rPr lang="fr-FR" sz="2500" b="1" dirty="0" smtClean="0">
                <a:solidFill>
                  <a:srgbClr val="0000FF"/>
                </a:solidFill>
              </a:rPr>
              <a:t>malnutrition </a:t>
            </a:r>
            <a:r>
              <a:rPr lang="fr-FR" sz="2500" b="1" dirty="0" smtClean="0"/>
              <a:t>en raison de ses qualités nutritionnelles </a:t>
            </a:r>
            <a:r>
              <a:rPr lang="fr-FR" sz="2500" b="1" dirty="0" smtClean="0">
                <a:solidFill>
                  <a:srgbClr val="0000FF"/>
                </a:solidFill>
              </a:rPr>
              <a:t>exceptionnelles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500" b="1" dirty="0" smtClean="0">
                <a:solidFill>
                  <a:srgbClr val="0000FF"/>
                </a:solidFill>
              </a:rPr>
              <a:t> </a:t>
            </a:r>
            <a:r>
              <a:rPr lang="fr-FR" sz="2400" dirty="0"/>
              <a:t>Sa culture est bien adaptée </a:t>
            </a:r>
            <a:r>
              <a:rPr lang="fr-FR" sz="2400" dirty="0" smtClean="0"/>
              <a:t>aux pays chauds et ensoleillés.</a:t>
            </a:r>
            <a:endParaRPr lang="fr-FR" sz="2500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5196"/>
            <a:ext cx="8820472" cy="1035829"/>
          </a:xfrm>
          <a:prstGeom prst="rect">
            <a:avLst/>
          </a:prstGeom>
          <a:ln w="38100" cap="flat" cmpd="sng" algn="ctr">
            <a:solidFill>
              <a:schemeClr val="accent3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Pourquoi la </a:t>
            </a:r>
            <a:r>
              <a:rPr lang="fr-FR" sz="60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Spiruline ?</a:t>
            </a:r>
            <a:endParaRPr lang="fr-FR" sz="60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Espace réservé du contenu 3" descr="spirulin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157" r="-15157"/>
          <a:stretch>
            <a:fillRect/>
          </a:stretch>
        </p:blipFill>
        <p:spPr bwMode="auto">
          <a:xfrm>
            <a:off x="6660232" y="5229200"/>
            <a:ext cx="2045059" cy="112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076216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48780"/>
            <a:ext cx="8712460" cy="4687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500" dirty="0" smtClean="0"/>
              <a:t>La </a:t>
            </a:r>
            <a:r>
              <a:rPr lang="fr-FR" sz="25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Spiruline</a:t>
            </a:r>
            <a:r>
              <a:rPr lang="fr-FR" sz="2500" dirty="0" smtClean="0"/>
              <a:t> est reconnue (FAO, …)pour ses qualités </a:t>
            </a:r>
            <a:r>
              <a:rPr lang="fr-FR" sz="2500" dirty="0" err="1" smtClean="0"/>
              <a:t>exceptionelles</a:t>
            </a:r>
            <a:r>
              <a:rPr lang="fr-FR" sz="2500" b="1" dirty="0" smtClean="0"/>
              <a:t> </a:t>
            </a:r>
            <a:r>
              <a:rPr lang="fr-FR" sz="2500" dirty="0" smtClean="0"/>
              <a:t>dans la lutte contre la </a:t>
            </a:r>
            <a:r>
              <a:rPr lang="fr-FR" sz="2500" b="1" dirty="0" smtClean="0">
                <a:solidFill>
                  <a:srgbClr val="0000FF"/>
                </a:solidFill>
              </a:rPr>
              <a:t>malnutrition :</a:t>
            </a:r>
            <a:r>
              <a:rPr lang="fr-FR" sz="2500" dirty="0" smtClean="0"/>
              <a:t> </a:t>
            </a:r>
          </a:p>
          <a:p>
            <a:pPr lvl="1"/>
            <a:r>
              <a:rPr lang="fr-FR" sz="2500" b="1" dirty="0" smtClean="0">
                <a:solidFill>
                  <a:srgbClr val="FF0000"/>
                </a:solidFill>
              </a:rPr>
              <a:t>Protéines </a:t>
            </a:r>
            <a:r>
              <a:rPr lang="fr-FR" sz="2500" b="1" dirty="0">
                <a:solidFill>
                  <a:srgbClr val="FF0000"/>
                </a:solidFill>
              </a:rPr>
              <a:t>(65 </a:t>
            </a:r>
            <a:r>
              <a:rPr lang="fr-FR" sz="2500" b="1" dirty="0" smtClean="0">
                <a:solidFill>
                  <a:srgbClr val="FF0000"/>
                </a:solidFill>
              </a:rPr>
              <a:t>%)</a:t>
            </a:r>
            <a:r>
              <a:rPr lang="fr-FR" sz="2500" b="1" dirty="0">
                <a:solidFill>
                  <a:srgbClr val="FF0000"/>
                </a:solidFill>
              </a:rPr>
              <a:t> </a:t>
            </a:r>
            <a:r>
              <a:rPr lang="fr-FR" sz="2500" dirty="0"/>
              <a:t>totalement </a:t>
            </a:r>
            <a:r>
              <a:rPr lang="fr-FR" sz="2500" b="1" dirty="0">
                <a:solidFill>
                  <a:srgbClr val="0000FF"/>
                </a:solidFill>
              </a:rPr>
              <a:t>assimilable</a:t>
            </a:r>
            <a:r>
              <a:rPr lang="fr-FR" sz="2500" dirty="0"/>
              <a:t> par </a:t>
            </a:r>
            <a:r>
              <a:rPr lang="fr-FR" sz="2500" dirty="0" smtClean="0"/>
              <a:t>l’organisme, 8 acides animés essentiels. </a:t>
            </a:r>
          </a:p>
          <a:p>
            <a:pPr lvl="1"/>
            <a:r>
              <a:rPr lang="fr-FR" sz="2500" b="1" dirty="0">
                <a:solidFill>
                  <a:srgbClr val="008000"/>
                </a:solidFill>
              </a:rPr>
              <a:t>Bêta-</a:t>
            </a:r>
            <a:r>
              <a:rPr lang="fr-FR" sz="2500" b="1" dirty="0" smtClean="0">
                <a:solidFill>
                  <a:srgbClr val="008000"/>
                </a:solidFill>
              </a:rPr>
              <a:t>carotène </a:t>
            </a:r>
            <a:r>
              <a:rPr lang="fr-FR" sz="2500" dirty="0"/>
              <a:t>(précurseur de la vitamine A</a:t>
            </a:r>
            <a:r>
              <a:rPr lang="fr-FR" sz="2500" dirty="0" smtClean="0"/>
              <a:t>)</a:t>
            </a:r>
          </a:p>
          <a:p>
            <a:pPr lvl="1"/>
            <a:r>
              <a:rPr lang="fr-FR" sz="2500" b="1" dirty="0" smtClean="0">
                <a:solidFill>
                  <a:srgbClr val="0000FF"/>
                </a:solidFill>
              </a:rPr>
              <a:t>Fer</a:t>
            </a:r>
          </a:p>
          <a:p>
            <a:pPr lvl="1"/>
            <a:r>
              <a:rPr lang="fr-FR" sz="2500" b="1" dirty="0" smtClean="0">
                <a:solidFill>
                  <a:schemeClr val="accent6"/>
                </a:solidFill>
              </a:rPr>
              <a:t>Vitamines, dont B12, E, </a:t>
            </a:r>
            <a:r>
              <a:rPr lang="fr-FR" sz="2500" b="1" dirty="0" err="1" smtClean="0">
                <a:solidFill>
                  <a:schemeClr val="accent6"/>
                </a:solidFill>
              </a:rPr>
              <a:t>etc</a:t>
            </a:r>
            <a:endParaRPr lang="fr-FR" sz="2500" b="1" dirty="0">
              <a:solidFill>
                <a:schemeClr val="accent6"/>
              </a:solidFill>
            </a:endParaRPr>
          </a:p>
          <a:p>
            <a:pPr lvl="1"/>
            <a:r>
              <a:rPr lang="fr-FR" sz="2500" b="1" dirty="0">
                <a:solidFill>
                  <a:srgbClr val="000090"/>
                </a:solidFill>
              </a:rPr>
              <a:t>Acide </a:t>
            </a:r>
            <a:r>
              <a:rPr lang="fr-FR" sz="2500" b="1" dirty="0" smtClean="0">
                <a:solidFill>
                  <a:srgbClr val="000090"/>
                </a:solidFill>
              </a:rPr>
              <a:t>gamma-</a:t>
            </a:r>
            <a:r>
              <a:rPr lang="fr-FR" sz="2500" b="1" dirty="0" err="1" smtClean="0">
                <a:solidFill>
                  <a:srgbClr val="000090"/>
                </a:solidFill>
              </a:rPr>
              <a:t>linolénique</a:t>
            </a:r>
            <a:r>
              <a:rPr lang="fr-FR" sz="2500" b="1" dirty="0" smtClean="0">
                <a:solidFill>
                  <a:srgbClr val="000090"/>
                </a:solidFill>
              </a:rPr>
              <a:t> (oméga 6)</a:t>
            </a:r>
            <a:r>
              <a:rPr lang="fr-FR" sz="2500" dirty="0" smtClean="0"/>
              <a:t>.</a:t>
            </a:r>
            <a:endParaRPr lang="fr-FR" sz="2500" dirty="0"/>
          </a:p>
          <a:p>
            <a:pPr lvl="1"/>
            <a:r>
              <a:rPr lang="fr-FR" sz="2500" b="1" dirty="0" err="1" smtClean="0">
                <a:solidFill>
                  <a:srgbClr val="008000"/>
                </a:solidFill>
              </a:rPr>
              <a:t>Phycocyanine</a:t>
            </a:r>
            <a:endParaRPr lang="fr-FR" sz="2500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5196"/>
            <a:ext cx="8820472" cy="1035829"/>
          </a:xfrm>
          <a:prstGeom prst="rect">
            <a:avLst/>
          </a:prstGeom>
          <a:ln w="38100" cap="flat" cmpd="sng" algn="ctr">
            <a:solidFill>
              <a:schemeClr val="accent3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Pourquoi la </a:t>
            </a:r>
            <a:r>
              <a:rPr lang="fr-FR" sz="60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Spiruline ?</a:t>
            </a:r>
            <a:endParaRPr lang="fr-FR" sz="60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Espace réservé du contenu 3" descr="spirulin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157" r="-15157"/>
          <a:stretch>
            <a:fillRect/>
          </a:stretch>
        </p:blipFill>
        <p:spPr bwMode="auto">
          <a:xfrm>
            <a:off x="6660232" y="5229200"/>
            <a:ext cx="2045059" cy="112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383147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 algn="ctr">
              <a:buNone/>
            </a:pPr>
            <a:r>
              <a:rPr lang="fr-FR" sz="2800" dirty="0"/>
              <a:t>S</a:t>
            </a:r>
            <a:r>
              <a:rPr lang="fr-FR" sz="2800" dirty="0" smtClean="0"/>
              <a:t>a culture est bien adaptée à l’</a:t>
            </a:r>
            <a:r>
              <a:rPr lang="fr-FR" sz="2800" b="1" dirty="0" smtClean="0">
                <a:solidFill>
                  <a:srgbClr val="FF6600"/>
                </a:solidFill>
              </a:rPr>
              <a:t>Afrique</a:t>
            </a:r>
            <a:r>
              <a:rPr lang="fr-FR" sz="2800" dirty="0" smtClean="0"/>
              <a:t> :</a:t>
            </a:r>
          </a:p>
          <a:p>
            <a:pPr marL="57150" indent="0" algn="ctr">
              <a:buNone/>
            </a:pPr>
            <a:endParaRPr lang="fr-FR" sz="1600" dirty="0"/>
          </a:p>
          <a:p>
            <a:pPr marL="914400" lvl="1" indent="-457200"/>
            <a:r>
              <a:rPr lang="fr-FR" sz="2800" b="1" dirty="0" smtClean="0">
                <a:solidFill>
                  <a:srgbClr val="FF0000"/>
                </a:solidFill>
              </a:rPr>
              <a:t>Soleil + chaleur = photosynthèse </a:t>
            </a:r>
          </a:p>
          <a:p>
            <a:pPr marL="914400" lvl="1" indent="-457200"/>
            <a:r>
              <a:rPr lang="fr-FR" sz="2800" b="1" dirty="0" smtClean="0">
                <a:solidFill>
                  <a:srgbClr val="008000"/>
                </a:solidFill>
              </a:rPr>
              <a:t>Faible </a:t>
            </a:r>
            <a:r>
              <a:rPr lang="fr-FR" sz="2800" b="1" dirty="0">
                <a:solidFill>
                  <a:srgbClr val="008000"/>
                </a:solidFill>
              </a:rPr>
              <a:t>surface </a:t>
            </a:r>
            <a:r>
              <a:rPr lang="fr-FR" sz="2800" b="1" dirty="0" smtClean="0">
                <a:solidFill>
                  <a:srgbClr val="008000"/>
                </a:solidFill>
              </a:rPr>
              <a:t>nécessaire</a:t>
            </a:r>
          </a:p>
          <a:p>
            <a:pPr marL="914400" lvl="1" indent="-457200"/>
            <a:r>
              <a:rPr lang="fr-FR" sz="2800" b="1" dirty="0">
                <a:solidFill>
                  <a:srgbClr val="0000FF"/>
                </a:solidFill>
                <a:latin typeface="Calibri" charset="0"/>
                <a:cs typeface="ＭＳ Ｐゴシック" charset="0"/>
              </a:rPr>
              <a:t>Ne nécessite pas de terre </a:t>
            </a:r>
            <a:r>
              <a:rPr lang="fr-FR" sz="2800" b="1" dirty="0" smtClean="0">
                <a:solidFill>
                  <a:srgbClr val="0000FF"/>
                </a:solidFill>
                <a:latin typeface="Calibri" charset="0"/>
                <a:cs typeface="ＭＳ Ｐゴシック" charset="0"/>
              </a:rPr>
              <a:t>arable</a:t>
            </a:r>
            <a:endParaRPr lang="fr-FR" sz="2800" b="1" dirty="0">
              <a:solidFill>
                <a:srgbClr val="0000FF"/>
              </a:solidFill>
            </a:endParaRPr>
          </a:p>
          <a:p>
            <a:pPr marL="914400" lvl="1" indent="-457200"/>
            <a:r>
              <a:rPr lang="fr-FR" sz="2800" b="1" dirty="0" smtClean="0">
                <a:solidFill>
                  <a:srgbClr val="FF6600"/>
                </a:solidFill>
              </a:rPr>
              <a:t>Faibles besoins en eau et en énergie</a:t>
            </a:r>
          </a:p>
          <a:p>
            <a:pPr marL="914400" lvl="1" indent="-457200"/>
            <a:r>
              <a:rPr lang="fr-FR" sz="2800" b="1" dirty="0" smtClean="0">
                <a:solidFill>
                  <a:schemeClr val="accent3">
                    <a:lumMod val="50000"/>
                  </a:schemeClr>
                </a:solidFill>
              </a:rPr>
              <a:t>Pas de pesticide</a:t>
            </a:r>
          </a:p>
          <a:p>
            <a:pPr marL="914400" lvl="1" indent="-457200"/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8985" y="274638"/>
            <a:ext cx="8853555" cy="1138138"/>
          </a:xfrm>
          <a:prstGeom prst="rect">
            <a:avLst/>
          </a:prstGeom>
          <a:ln w="38100" cap="flat" cmpd="sng" algn="ctr">
            <a:solidFill>
              <a:schemeClr val="accent3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Pourquoi la </a:t>
            </a:r>
            <a:r>
              <a:rPr lang="fr-FR" sz="60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Spiruline ?</a:t>
            </a:r>
            <a:endParaRPr lang="fr-FR" sz="60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3179422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85725"/>
            <a:ext cx="8886564" cy="990600"/>
          </a:xfrm>
        </p:spPr>
        <p:txBody>
          <a:bodyPr/>
          <a:lstStyle/>
          <a:p>
            <a:pPr algn="ctr"/>
            <a:r>
              <a:rPr lang="fr-FR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Comment la </a:t>
            </a:r>
            <a:r>
              <a:rPr lang="fr-FR" sz="6000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Spiruline ? 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2456892"/>
            <a:ext cx="7452828" cy="327636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sz="3600" dirty="0" smtClean="0">
                <a:solidFill>
                  <a:srgbClr val="FF0000"/>
                </a:solidFill>
              </a:rPr>
              <a:t>Education nutritionnelle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4000" dirty="0" smtClean="0">
                <a:solidFill>
                  <a:srgbClr val="287233"/>
                </a:solidFill>
              </a:rPr>
              <a:t>Production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4000" dirty="0">
                <a:solidFill>
                  <a:srgbClr val="0000FF"/>
                </a:solidFill>
              </a:rPr>
              <a:t>Distribution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971600" y="1628800"/>
            <a:ext cx="3204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Dans l’ordre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2091041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836712"/>
            <a:ext cx="7560840" cy="5508612"/>
          </a:xfrm>
        </p:spPr>
        <p:txBody>
          <a:bodyPr/>
          <a:lstStyle/>
          <a:p>
            <a:r>
              <a:rPr lang="fr-FR" sz="3600" dirty="0" smtClean="0">
                <a:solidFill>
                  <a:srgbClr val="008000"/>
                </a:solidFill>
              </a:rPr>
              <a:t>U.P.S autonome et pérenne</a:t>
            </a:r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sz="3600" dirty="0" smtClean="0">
              <a:solidFill>
                <a:srgbClr val="FF0000"/>
              </a:solidFill>
            </a:endParaRPr>
          </a:p>
          <a:p>
            <a:r>
              <a:rPr lang="fr-FR" sz="3600" dirty="0" smtClean="0">
                <a:solidFill>
                  <a:srgbClr val="FF0000"/>
                </a:solidFill>
              </a:rPr>
              <a:t>Distribuer aux plus démunis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/>
              <a:t>Fil conducteur de notre action</a:t>
            </a:r>
            <a:endParaRPr lang="fr-FR" sz="4000" dirty="0"/>
          </a:p>
        </p:txBody>
      </p:sp>
      <p:pic>
        <p:nvPicPr>
          <p:cNvPr id="5" name="Image 4" descr="Photo récoltant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31840" y="1880828"/>
            <a:ext cx="2577559" cy="1933169"/>
          </a:xfrm>
          <a:prstGeom prst="rect">
            <a:avLst/>
          </a:prstGeom>
        </p:spPr>
      </p:pic>
      <p:pic>
        <p:nvPicPr>
          <p:cNvPr id="6" name="Image 13" descr="ca-se-mange---JP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36" y="4761148"/>
            <a:ext cx="2445768" cy="170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67899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0"/>
            <a:ext cx="10261140" cy="1183036"/>
          </a:xfrm>
        </p:spPr>
        <p:txBody>
          <a:bodyPr/>
          <a:lstStyle/>
          <a:p>
            <a:pPr marL="0" indent="0" algn="l"/>
            <a:r>
              <a:rPr lang="fr-FR" sz="5400" dirty="0" smtClean="0">
                <a:solidFill>
                  <a:srgbClr val="008000"/>
                </a:solidFill>
                <a:latin typeface="Calibri" charset="0"/>
              </a:rPr>
              <a:t>M</a:t>
            </a:r>
            <a:r>
              <a:rPr lang="fr-FR" dirty="0" smtClean="0">
                <a:solidFill>
                  <a:srgbClr val="008000"/>
                </a:solidFill>
                <a:latin typeface="Calibri" charset="0"/>
              </a:rPr>
              <a:t>ission </a:t>
            </a:r>
            <a:r>
              <a:rPr lang="fr-FR" dirty="0">
                <a:solidFill>
                  <a:srgbClr val="008000"/>
                </a:solidFill>
                <a:latin typeface="Calibri" charset="0"/>
              </a:rPr>
              <a:t>de </a:t>
            </a:r>
            <a:r>
              <a:rPr lang="fr-FR" sz="5400" dirty="0" smtClean="0">
                <a:solidFill>
                  <a:srgbClr val="008000"/>
                </a:solidFill>
                <a:latin typeface="Calibri" charset="0"/>
              </a:rPr>
              <a:t>D</a:t>
            </a:r>
            <a:r>
              <a:rPr lang="fr-FR" dirty="0" smtClean="0">
                <a:solidFill>
                  <a:srgbClr val="008000"/>
                </a:solidFill>
                <a:latin typeface="Calibri" charset="0"/>
              </a:rPr>
              <a:t>istribution </a:t>
            </a:r>
            <a:r>
              <a:rPr lang="fr-FR" dirty="0">
                <a:solidFill>
                  <a:srgbClr val="008000"/>
                </a:solidFill>
                <a:latin typeface="Calibri" charset="0"/>
              </a:rPr>
              <a:t>de </a:t>
            </a:r>
            <a:r>
              <a:rPr lang="fr-FR" sz="5400" dirty="0" smtClean="0">
                <a:solidFill>
                  <a:srgbClr val="008000"/>
                </a:solidFill>
                <a:latin typeface="Calibri" charset="0"/>
              </a:rPr>
              <a:t>S</a:t>
            </a:r>
            <a:r>
              <a:rPr lang="fr-FR" dirty="0" smtClean="0">
                <a:solidFill>
                  <a:srgbClr val="008000"/>
                </a:solidFill>
                <a:latin typeface="Calibri" charset="0"/>
              </a:rPr>
              <a:t>piruline </a:t>
            </a:r>
            <a:r>
              <a:rPr lang="fr-FR" dirty="0">
                <a:solidFill>
                  <a:srgbClr val="008000"/>
                </a:solidFill>
                <a:latin typeface="Calibri" charset="0"/>
              </a:rPr>
              <a:t>au </a:t>
            </a:r>
            <a:r>
              <a:rPr lang="fr-FR" sz="5400" dirty="0" smtClean="0">
                <a:solidFill>
                  <a:srgbClr val="008000"/>
                </a:solidFill>
                <a:latin typeface="Calibri" charset="0"/>
              </a:rPr>
              <a:t>B</a:t>
            </a:r>
            <a:r>
              <a:rPr lang="fr-FR" dirty="0" smtClean="0">
                <a:solidFill>
                  <a:srgbClr val="008000"/>
                </a:solidFill>
                <a:latin typeface="Calibri" charset="0"/>
              </a:rPr>
              <a:t>urkina </a:t>
            </a:r>
            <a:r>
              <a:rPr lang="fr-FR" dirty="0">
                <a:solidFill>
                  <a:srgbClr val="008000"/>
                </a:solidFill>
                <a:latin typeface="Calibri" charset="0"/>
              </a:rPr>
              <a:t>Faso </a:t>
            </a:r>
            <a:br>
              <a:rPr lang="fr-FR" dirty="0">
                <a:solidFill>
                  <a:srgbClr val="008000"/>
                </a:solidFill>
                <a:latin typeface="Calibri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548" y="1520788"/>
            <a:ext cx="8964996" cy="4932548"/>
          </a:xfrm>
        </p:spPr>
        <p:txBody>
          <a:bodyPr/>
          <a:lstStyle/>
          <a:p>
            <a:r>
              <a:rPr lang="fr-FR" sz="2400" dirty="0" smtClean="0">
                <a:solidFill>
                  <a:srgbClr val="FF0000"/>
                </a:solidFill>
              </a:rPr>
              <a:t>2012-2015 : Volontaire Solidarité Internationale</a:t>
            </a:r>
          </a:p>
          <a:p>
            <a:r>
              <a:rPr lang="fr-FR" sz="2400" dirty="0" smtClean="0">
                <a:solidFill>
                  <a:srgbClr val="008000"/>
                </a:solidFill>
              </a:rPr>
              <a:t>Cout total : 80 000 € dont près de 20 000 par le CG</a:t>
            </a:r>
          </a:p>
          <a:p>
            <a:r>
              <a:rPr lang="fr-FR" sz="2400" dirty="0" smtClean="0">
                <a:solidFill>
                  <a:srgbClr val="0000FF"/>
                </a:solidFill>
              </a:rPr>
              <a:t>Centre Burkina Faso (Ouagadougou)</a:t>
            </a:r>
          </a:p>
          <a:p>
            <a:r>
              <a:rPr lang="fr-FR" sz="2400" dirty="0" smtClean="0">
                <a:solidFill>
                  <a:srgbClr val="FF6600"/>
                </a:solidFill>
              </a:rPr>
              <a:t>Création d’outils pédagogiques adaptés et utilisables sur nos autres projets</a:t>
            </a:r>
          </a:p>
          <a:p>
            <a:r>
              <a:rPr lang="fr-FR" sz="2400" dirty="0" smtClean="0">
                <a:solidFill>
                  <a:srgbClr val="0000FF"/>
                </a:solidFill>
              </a:rPr>
              <a:t>3 actions concrètes :</a:t>
            </a:r>
          </a:p>
          <a:p>
            <a:pPr lvl="1">
              <a:lnSpc>
                <a:spcPct val="50000"/>
              </a:lnSpc>
            </a:pPr>
            <a:r>
              <a:rPr lang="fr-FR" sz="2400" dirty="0" smtClean="0">
                <a:solidFill>
                  <a:srgbClr val="0000FF"/>
                </a:solidFill>
              </a:rPr>
              <a:t>Emissions Radio locale</a:t>
            </a:r>
          </a:p>
          <a:p>
            <a:pPr lvl="1">
              <a:lnSpc>
                <a:spcPct val="50000"/>
              </a:lnSpc>
            </a:pPr>
            <a:r>
              <a:rPr lang="fr-FR" sz="2400" dirty="0" smtClean="0">
                <a:solidFill>
                  <a:srgbClr val="0000FF"/>
                </a:solidFill>
              </a:rPr>
              <a:t>Théâtres de rue et animations marchés</a:t>
            </a:r>
          </a:p>
          <a:p>
            <a:pPr lvl="1">
              <a:lnSpc>
                <a:spcPct val="50000"/>
              </a:lnSpc>
            </a:pPr>
            <a:r>
              <a:rPr lang="fr-FR" sz="2400" dirty="0" smtClean="0">
                <a:solidFill>
                  <a:srgbClr val="0000FF"/>
                </a:solidFill>
              </a:rPr>
              <a:t>Formation des formateurs dans les centres de santé</a:t>
            </a:r>
          </a:p>
          <a:p>
            <a:pPr lvl="1"/>
            <a:endParaRPr lang="fr-FR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205675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décagone 4"/>
          <p:cNvSpPr/>
          <p:nvPr/>
        </p:nvSpPr>
        <p:spPr bwMode="auto">
          <a:xfrm>
            <a:off x="1007604" y="800708"/>
            <a:ext cx="1764196" cy="1116124"/>
          </a:xfrm>
          <a:prstGeom prst="dodec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lang="fr-FR" dirty="0"/>
              <a:t>221</a:t>
            </a:r>
            <a:endParaRPr kumimoji="0" lang="fr-FR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699792" y="3068960"/>
            <a:ext cx="4356484" cy="742094"/>
          </a:xfrm>
          <a:prstGeom prst="rect">
            <a:avLst/>
          </a:prstGeom>
          <a:ln w="38100" cap="flat" cmpd="sng" algn="ctr">
            <a:solidFill>
              <a:schemeClr val="accent3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b="1" dirty="0" smtClean="0">
                <a:ln w="11430"/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Résultats</a:t>
            </a:r>
            <a:r>
              <a:rPr lang="fr-FR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MDSB</a:t>
            </a:r>
            <a:endParaRPr lang="fr-FR" sz="36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Dodécagone 8"/>
          <p:cNvSpPr/>
          <p:nvPr/>
        </p:nvSpPr>
        <p:spPr bwMode="auto">
          <a:xfrm>
            <a:off x="899592" y="2672916"/>
            <a:ext cx="2160240" cy="1512168"/>
          </a:xfrm>
          <a:prstGeom prst="dodecagon">
            <a:avLst/>
          </a:prstGeom>
          <a:solidFill>
            <a:srgbClr val="FF0000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lang="fr-FR" dirty="0" smtClean="0">
                <a:latin typeface="Arial" panose="020B0604020202020204" pitchFamily="34" charset="0"/>
              </a:rPr>
              <a:t>&gt;300 000</a:t>
            </a:r>
            <a:endParaRPr kumimoji="0" lang="fr-FR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Dodécagone 9"/>
          <p:cNvSpPr/>
          <p:nvPr/>
        </p:nvSpPr>
        <p:spPr bwMode="auto">
          <a:xfrm>
            <a:off x="4139952" y="4329100"/>
            <a:ext cx="1584176" cy="864096"/>
          </a:xfrm>
          <a:prstGeom prst="dodecagon">
            <a:avLst/>
          </a:prstGeom>
          <a:solidFill>
            <a:srgbClr val="3366FF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 algn="ctr">
              <a:lnSpc>
                <a:spcPct val="85000"/>
              </a:lnSpc>
              <a:spcBef>
                <a:spcPct val="40000"/>
              </a:spcBef>
              <a:buClr>
                <a:schemeClr val="accent2"/>
              </a:buClr>
              <a:buSzPct val="130000"/>
            </a:pP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11" name="Dodécagone 10"/>
          <p:cNvSpPr/>
          <p:nvPr/>
        </p:nvSpPr>
        <p:spPr bwMode="auto">
          <a:xfrm>
            <a:off x="1187624" y="4797152"/>
            <a:ext cx="1764196" cy="1080120"/>
          </a:xfrm>
          <a:prstGeom prst="dodecagon">
            <a:avLst/>
          </a:prstGeom>
          <a:solidFill>
            <a:srgbClr val="FFE6D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15</a:t>
            </a:r>
          </a:p>
        </p:txBody>
      </p:sp>
      <p:sp>
        <p:nvSpPr>
          <p:cNvPr id="12" name="Dodécagone 11"/>
          <p:cNvSpPr/>
          <p:nvPr/>
        </p:nvSpPr>
        <p:spPr bwMode="auto">
          <a:xfrm>
            <a:off x="6336196" y="512676"/>
            <a:ext cx="2160240" cy="1512168"/>
          </a:xfrm>
          <a:prstGeom prst="dodecagon">
            <a:avLst/>
          </a:prstGeom>
          <a:solidFill>
            <a:srgbClr val="FF6600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747</a:t>
            </a:r>
          </a:p>
        </p:txBody>
      </p:sp>
      <p:sp>
        <p:nvSpPr>
          <p:cNvPr id="13" name="Dodécagone 12"/>
          <p:cNvSpPr/>
          <p:nvPr/>
        </p:nvSpPr>
        <p:spPr bwMode="auto">
          <a:xfrm>
            <a:off x="6948264" y="4437112"/>
            <a:ext cx="1944216" cy="1368152"/>
          </a:xfrm>
          <a:prstGeom prst="dodecagon">
            <a:avLst/>
          </a:prstGeom>
          <a:solidFill>
            <a:schemeClr val="accent6">
              <a:lumMod val="60000"/>
              <a:lumOff val="4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2680</a:t>
            </a:r>
          </a:p>
        </p:txBody>
      </p:sp>
      <p:sp>
        <p:nvSpPr>
          <p:cNvPr id="14" name="Dodécagone 13"/>
          <p:cNvSpPr/>
          <p:nvPr/>
        </p:nvSpPr>
        <p:spPr bwMode="auto">
          <a:xfrm>
            <a:off x="6876256" y="2636912"/>
            <a:ext cx="2160240" cy="1512168"/>
          </a:xfrm>
          <a:prstGeom prst="dodecagon">
            <a:avLst/>
          </a:prstGeom>
          <a:solidFill>
            <a:srgbClr val="008000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&gt;1T</a:t>
            </a:r>
          </a:p>
        </p:txBody>
      </p:sp>
      <p:sp>
        <p:nvSpPr>
          <p:cNvPr id="15" name="Dodécagone 14"/>
          <p:cNvSpPr/>
          <p:nvPr/>
        </p:nvSpPr>
        <p:spPr bwMode="auto">
          <a:xfrm>
            <a:off x="3923928" y="800708"/>
            <a:ext cx="1512168" cy="792088"/>
          </a:xfrm>
          <a:prstGeom prst="dodecagon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11560" y="1916832"/>
            <a:ext cx="2736304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2000" b="0" i="0" dirty="0" smtClean="0"/>
              <a:t>Formations sanitaires</a:t>
            </a:r>
            <a:endParaRPr lang="fr-FR" sz="2000" b="0" i="0" dirty="0"/>
          </a:p>
        </p:txBody>
      </p:sp>
      <p:sp>
        <p:nvSpPr>
          <p:cNvPr id="18" name="ZoneTexte 17"/>
          <p:cNvSpPr txBox="1"/>
          <p:nvPr/>
        </p:nvSpPr>
        <p:spPr>
          <a:xfrm>
            <a:off x="3455876" y="1520788"/>
            <a:ext cx="2412268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ONG Partenaire</a:t>
            </a:r>
            <a:endParaRPr lang="fr-FR" sz="2000" b="0" i="0" dirty="0"/>
          </a:p>
        </p:txBody>
      </p:sp>
      <p:sp>
        <p:nvSpPr>
          <p:cNvPr id="19" name="ZoneTexte 18"/>
          <p:cNvSpPr txBox="1"/>
          <p:nvPr/>
        </p:nvSpPr>
        <p:spPr>
          <a:xfrm>
            <a:off x="539552" y="4041068"/>
            <a:ext cx="3276364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Population sensibilisée</a:t>
            </a:r>
            <a:endParaRPr lang="fr-FR" sz="2000" b="0" i="0" dirty="0"/>
          </a:p>
        </p:txBody>
      </p:sp>
      <p:sp>
        <p:nvSpPr>
          <p:cNvPr id="20" name="ZoneTexte 19"/>
          <p:cNvSpPr txBox="1"/>
          <p:nvPr/>
        </p:nvSpPr>
        <p:spPr>
          <a:xfrm>
            <a:off x="5940152" y="1880828"/>
            <a:ext cx="3203848" cy="400110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Instructeurs formés</a:t>
            </a:r>
            <a:endParaRPr lang="fr-FR" sz="2000" b="0" i="0" dirty="0"/>
          </a:p>
        </p:txBody>
      </p:sp>
      <p:sp>
        <p:nvSpPr>
          <p:cNvPr id="21" name="ZoneTexte 20"/>
          <p:cNvSpPr txBox="1"/>
          <p:nvPr/>
        </p:nvSpPr>
        <p:spPr>
          <a:xfrm>
            <a:off x="791580" y="5805264"/>
            <a:ext cx="2736304" cy="400110"/>
          </a:xfrm>
          <a:prstGeom prst="rect">
            <a:avLst/>
          </a:prstGeom>
          <a:solidFill>
            <a:srgbClr val="FFE6D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Animations réalisées</a:t>
            </a:r>
            <a:endParaRPr lang="fr-FR" sz="2000" b="0" i="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60232" y="4005064"/>
            <a:ext cx="2736304" cy="40011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Spiruline distribuée</a:t>
            </a:r>
            <a:endParaRPr lang="fr-FR" sz="2000" b="0" i="0" dirty="0"/>
          </a:p>
        </p:txBody>
      </p:sp>
      <p:sp>
        <p:nvSpPr>
          <p:cNvPr id="23" name="ZoneTexte 22"/>
          <p:cNvSpPr txBox="1"/>
          <p:nvPr/>
        </p:nvSpPr>
        <p:spPr>
          <a:xfrm>
            <a:off x="6732240" y="5625244"/>
            <a:ext cx="2736304" cy="400110"/>
          </a:xfrm>
          <a:prstGeom prst="rect">
            <a:avLst/>
          </a:prstGeom>
          <a:solidFill>
            <a:srgbClr val="46CCF6"/>
          </a:solidFill>
        </p:spPr>
        <p:txBody>
          <a:bodyPr wrap="square" rtlCol="0">
            <a:spAutoFit/>
          </a:bodyPr>
          <a:lstStyle/>
          <a:p>
            <a:r>
              <a:rPr lang="fr-FR" sz="2000" b="0" i="0" dirty="0" smtClean="0"/>
              <a:t>documents imprimés</a:t>
            </a:r>
            <a:endParaRPr lang="fr-FR" sz="2000" b="0" i="0" dirty="0"/>
          </a:p>
        </p:txBody>
      </p:sp>
      <p:sp>
        <p:nvSpPr>
          <p:cNvPr id="24" name="ZoneTexte 23"/>
          <p:cNvSpPr txBox="1"/>
          <p:nvPr/>
        </p:nvSpPr>
        <p:spPr>
          <a:xfrm>
            <a:off x="3311860" y="5121188"/>
            <a:ext cx="3384376" cy="400110"/>
          </a:xfrm>
          <a:prstGeom prst="rect">
            <a:avLst/>
          </a:prstGeom>
          <a:solidFill>
            <a:srgbClr val="33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Outils pédagogiques</a:t>
            </a:r>
            <a:endParaRPr lang="fr-FR" sz="2000" b="0" i="0" dirty="0"/>
          </a:p>
        </p:txBody>
      </p:sp>
    </p:spTree>
    <p:extLst>
      <p:ext uri="{BB962C8B-B14F-4D97-AF65-F5344CB8AC3E}">
        <p14:creationId xmlns:p14="http://schemas.microsoft.com/office/powerpoint/2010/main" val="4168483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 smtClean="0"/>
              <a:t>Principe directeur de notre action</a:t>
            </a:r>
            <a:endParaRPr lang="fr-FR" sz="3600" dirty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465808" y="944724"/>
            <a:ext cx="8676964" cy="2052228"/>
          </a:xfrm>
          <a:prstGeom prst="rect">
            <a:avLst/>
          </a:prstGeom>
          <a:ln w="38100" cap="flat" cmpd="sng" algn="ctr">
            <a:solidFill>
              <a:schemeClr val="accent3"/>
            </a:solidFill>
            <a:prstDash val="solid"/>
            <a:miter lim="800000"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7961" dir="2700000" algn="ctr" rotWithShape="0">
                    <a:schemeClr val="folHlink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buNone/>
              <a:defRPr sz="4400" b="1" 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30000"/>
              <a:defRPr sz="2600" b="1" i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 </a:t>
            </a:r>
            <a:r>
              <a:rPr lang="fr-FR" sz="4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Quand un homme a faim,</a:t>
            </a:r>
            <a:br>
              <a:rPr lang="fr-FR" sz="4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4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Mieux vaut lui </a:t>
            </a:r>
            <a:r>
              <a:rPr lang="fr-FR" sz="4000" u="sng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apprendre</a:t>
            </a:r>
            <a:r>
              <a:rPr lang="fr-FR" sz="4000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à pêcher </a:t>
            </a:r>
            <a:br>
              <a:rPr lang="fr-FR" sz="4000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 de lui </a:t>
            </a:r>
            <a:r>
              <a:rPr lang="fr-FR" sz="4000" dirty="0" smtClean="0">
                <a:ln w="11430"/>
                <a:solidFill>
                  <a:srgbClr val="2872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donner un poisson »</a:t>
            </a:r>
            <a:r>
              <a:rPr lang="fr-FR" sz="5400" dirty="0" smtClean="0">
                <a:ln w="11430"/>
                <a:solidFill>
                  <a:srgbClr val="2872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r-FR" sz="5400" dirty="0">
              <a:ln w="11430"/>
              <a:solidFill>
                <a:srgbClr val="2872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rcRect t="23941" b="23941"/>
          <a:stretch>
            <a:fillRect/>
          </a:stretch>
        </p:blipFill>
        <p:spPr>
          <a:xfrm>
            <a:off x="1295636" y="3537012"/>
            <a:ext cx="3961560" cy="2178705"/>
          </a:xfrm>
        </p:spPr>
      </p:pic>
      <p:sp>
        <p:nvSpPr>
          <p:cNvPr id="6" name="Rectangle 5"/>
          <p:cNvSpPr/>
          <p:nvPr/>
        </p:nvSpPr>
        <p:spPr>
          <a:xfrm>
            <a:off x="4535996" y="3861048"/>
            <a:ext cx="48605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CONFUCIUS</a:t>
            </a:r>
          </a:p>
          <a:p>
            <a:pPr algn="ctr"/>
            <a:r>
              <a:rPr lang="fr-FR" sz="240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V° siècle avant JC</a:t>
            </a:r>
            <a:endParaRPr lang="fr-FR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941841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fr-FR" sz="3600" dirty="0"/>
              <a:t>M</a:t>
            </a:r>
            <a:r>
              <a:rPr lang="fr-FR" sz="3600" dirty="0" smtClean="0"/>
              <a:t>ission de </a:t>
            </a:r>
            <a:r>
              <a:rPr lang="fr-FR" sz="3600" dirty="0" err="1" smtClean="0"/>
              <a:t>TechnAp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2212" y="2780928"/>
            <a:ext cx="7776988" cy="309634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fr-FR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Développement  des  PED</a:t>
            </a:r>
          </a:p>
          <a:p>
            <a:pPr marL="0" indent="0" algn="ctr">
              <a:buNone/>
              <a:defRPr/>
            </a:pPr>
            <a:endParaRPr lang="fr-FR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indent="0">
              <a:buNone/>
              <a:defRPr/>
            </a:pPr>
            <a:r>
              <a:rPr lang="fr-FR" sz="2800" dirty="0" smtClean="0"/>
              <a:t>	Par création </a:t>
            </a:r>
            <a:r>
              <a:rPr lang="fr-FR" sz="2800" dirty="0">
                <a:solidFill>
                  <a:srgbClr val="287233"/>
                </a:solidFill>
              </a:rPr>
              <a:t>d</a:t>
            </a:r>
            <a:r>
              <a:rPr lang="fr-FR" sz="2800" dirty="0" smtClean="0">
                <a:solidFill>
                  <a:srgbClr val="287233"/>
                </a:solidFill>
              </a:rPr>
              <a:t>’Unités </a:t>
            </a:r>
            <a:r>
              <a:rPr lang="fr-FR" sz="2800" dirty="0">
                <a:solidFill>
                  <a:srgbClr val="287233"/>
                </a:solidFill>
              </a:rPr>
              <a:t>de Production de Spiruline (UPS</a:t>
            </a:r>
            <a:r>
              <a:rPr lang="fr-FR" sz="2800" dirty="0" smtClean="0">
                <a:solidFill>
                  <a:srgbClr val="287233"/>
                </a:solidFill>
              </a:rPr>
              <a:t>)</a:t>
            </a:r>
            <a:r>
              <a:rPr lang="fr-FR" sz="2800" dirty="0">
                <a:solidFill>
                  <a:srgbClr val="FF6600"/>
                </a:solidFill>
              </a:rPr>
              <a:t> </a:t>
            </a:r>
            <a:r>
              <a:rPr lang="fr-FR" sz="2800" u="sng" dirty="0"/>
              <a:t>autonomes et </a:t>
            </a:r>
            <a:r>
              <a:rPr lang="fr-FR" sz="2800" u="sng" dirty="0" smtClean="0"/>
              <a:t>pérennes,</a:t>
            </a:r>
            <a:endParaRPr lang="fr-FR" sz="2800" u="sng" dirty="0"/>
          </a:p>
          <a:p>
            <a:pPr marL="385762" lvl="1" indent="0" algn="ctr">
              <a:lnSpc>
                <a:spcPct val="70000"/>
              </a:lnSpc>
              <a:buNone/>
              <a:defRPr/>
            </a:pPr>
            <a:r>
              <a:rPr lang="fr-FR" sz="2600" dirty="0"/>
              <a:t>a</a:t>
            </a:r>
            <a:r>
              <a:rPr lang="fr-FR" sz="2600" dirty="0" smtClean="0"/>
              <a:t>fin de lutter contre </a:t>
            </a:r>
            <a:r>
              <a:rPr lang="fr-FR" sz="2600" dirty="0" smtClean="0">
                <a:solidFill>
                  <a:srgbClr val="FF0000"/>
                </a:solidFill>
              </a:rPr>
              <a:t>la malnutrition </a:t>
            </a:r>
          </a:p>
          <a:p>
            <a:pPr marL="385762" lvl="1" indent="0" algn="ctr">
              <a:lnSpc>
                <a:spcPct val="70000"/>
              </a:lnSpc>
              <a:buNone/>
              <a:defRPr/>
            </a:pPr>
            <a:r>
              <a:rPr lang="fr-FR" sz="2600" dirty="0"/>
              <a:t>e</a:t>
            </a:r>
            <a:r>
              <a:rPr lang="fr-FR" sz="2600" dirty="0" smtClean="0"/>
              <a:t>t pour l’amélioration de la </a:t>
            </a:r>
            <a:r>
              <a:rPr lang="fr-FR" sz="2600" dirty="0" smtClean="0">
                <a:solidFill>
                  <a:srgbClr val="FF0000"/>
                </a:solidFill>
              </a:rPr>
              <a:t>santé.</a:t>
            </a:r>
          </a:p>
          <a:p>
            <a:pPr marL="0" indent="0">
              <a:buNone/>
              <a:defRPr/>
            </a:pPr>
            <a:r>
              <a:rPr lang="fr-FR" sz="2800" dirty="0" smtClean="0"/>
              <a:t>	</a:t>
            </a:r>
            <a:endParaRPr lang="fr-FR" sz="2800" dirty="0"/>
          </a:p>
        </p:txBody>
      </p:sp>
      <p:pic>
        <p:nvPicPr>
          <p:cNvPr id="4" name="Espace réservé du contenu 3" descr="Capture d’écran 2016-05-16 à 22.11.5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7" r="13327"/>
          <a:stretch>
            <a:fillRect/>
          </a:stretch>
        </p:blipFill>
        <p:spPr bwMode="auto">
          <a:xfrm>
            <a:off x="3275856" y="656692"/>
            <a:ext cx="3204356" cy="1762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sp>
        <p:nvSpPr>
          <p:cNvPr id="5" name="Flèche vers la droite 4"/>
          <p:cNvSpPr/>
          <p:nvPr/>
        </p:nvSpPr>
        <p:spPr bwMode="auto">
          <a:xfrm>
            <a:off x="1062212" y="4113076"/>
            <a:ext cx="773484" cy="43204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FontTx/>
              <a:buChar char="»"/>
              <a:tabLst/>
            </a:pPr>
            <a:endParaRPr kumimoji="0" lang="fr-FR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213034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1540" y="116632"/>
            <a:ext cx="9001000" cy="570967"/>
          </a:xfrm>
        </p:spPr>
        <p:txBody>
          <a:bodyPr/>
          <a:lstStyle/>
          <a:p>
            <a:pPr algn="ctr"/>
            <a:r>
              <a:rPr lang="fr-FR" sz="2800" dirty="0" smtClean="0"/>
              <a:t>Choix économique pour rendre les UPS autonomes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612" y="1052736"/>
            <a:ext cx="7020780" cy="1980220"/>
          </a:xfrm>
        </p:spPr>
        <p:txBody>
          <a:bodyPr/>
          <a:lstStyle/>
          <a:p>
            <a:pPr marL="0" indent="0" algn="ctr">
              <a:buNone/>
            </a:pPr>
            <a:r>
              <a:rPr lang="fr-FR" sz="2500" dirty="0"/>
              <a:t>P</a:t>
            </a:r>
            <a:r>
              <a:rPr lang="fr-FR" sz="2500" dirty="0" smtClean="0"/>
              <a:t>lusieurs circuits de distribution :</a:t>
            </a:r>
          </a:p>
          <a:p>
            <a:pPr marL="817562" lvl="1" indent="-342900">
              <a:buFont typeface="+mj-lt"/>
              <a:buAutoNum type="arabicPeriod"/>
            </a:pPr>
            <a:r>
              <a:rPr lang="fr-FR" sz="2500" dirty="0" smtClean="0">
                <a:solidFill>
                  <a:srgbClr val="287233"/>
                </a:solidFill>
              </a:rPr>
              <a:t>Sociaux;</a:t>
            </a:r>
          </a:p>
          <a:p>
            <a:pPr marL="817562" lvl="1" indent="-342900">
              <a:buFont typeface="+mj-lt"/>
              <a:buAutoNum type="arabicPeriod"/>
            </a:pPr>
            <a:r>
              <a:rPr lang="fr-FR" sz="2500" dirty="0" smtClean="0"/>
              <a:t>Commerciaux (</a:t>
            </a:r>
            <a:r>
              <a:rPr lang="fr-FR" sz="2500" dirty="0" smtClean="0">
                <a:solidFill>
                  <a:srgbClr val="FF6600"/>
                </a:solidFill>
              </a:rPr>
              <a:t>internes</a:t>
            </a:r>
            <a:r>
              <a:rPr lang="fr-FR" sz="2500" dirty="0" smtClean="0"/>
              <a:t> et </a:t>
            </a:r>
            <a:r>
              <a:rPr lang="fr-FR" sz="25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externes</a:t>
            </a:r>
            <a:r>
              <a:rPr lang="fr-FR" sz="2500" dirty="0" smtClean="0"/>
              <a:t>)</a:t>
            </a:r>
          </a:p>
          <a:p>
            <a:pPr marL="817562" lvl="1" indent="-342900">
              <a:buFont typeface="+mj-lt"/>
              <a:buAutoNum type="arabicPeriod"/>
            </a:pPr>
            <a:endParaRPr lang="fr-FR" sz="2800" dirty="0"/>
          </a:p>
          <a:p>
            <a:pPr marL="0" indent="0">
              <a:buNone/>
            </a:pPr>
            <a:endParaRPr lang="fr-FR" dirty="0" smtClean="0"/>
          </a:p>
          <a:p>
            <a:pPr lvl="1">
              <a:buFont typeface="Wingdings" charset="2"/>
              <a:buChar char="u"/>
            </a:pPr>
            <a:endParaRPr lang="fr-FR" dirty="0"/>
          </a:p>
        </p:txBody>
      </p:sp>
      <p:sp>
        <p:nvSpPr>
          <p:cNvPr id="5" name="Dodécagone 4"/>
          <p:cNvSpPr/>
          <p:nvPr/>
        </p:nvSpPr>
        <p:spPr bwMode="auto">
          <a:xfrm>
            <a:off x="6336196" y="2960948"/>
            <a:ext cx="2088232" cy="1224136"/>
          </a:xfrm>
          <a:prstGeom prst="dodecagon">
            <a:avLst/>
          </a:prstGeom>
          <a:solidFill>
            <a:srgbClr val="FF6600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20 000 </a:t>
            </a:r>
            <a:r>
              <a:rPr kumimoji="0" lang="fr-FR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Fcfa</a:t>
            </a:r>
            <a:endParaRPr kumimoji="0" lang="fr-FR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Dodécagone 5"/>
          <p:cNvSpPr/>
          <p:nvPr/>
        </p:nvSpPr>
        <p:spPr bwMode="auto">
          <a:xfrm>
            <a:off x="2915816" y="3717032"/>
            <a:ext cx="2916324" cy="828092"/>
          </a:xfrm>
          <a:prstGeom prst="dodecagon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lang="fr-FR" dirty="0" smtClean="0">
                <a:latin typeface="Arial" panose="020B0604020202020204" pitchFamily="34" charset="0"/>
              </a:rPr>
              <a:t>17 000 </a:t>
            </a:r>
            <a:r>
              <a:rPr lang="fr-FR" dirty="0" err="1" smtClean="0">
                <a:latin typeface="Arial" panose="020B0604020202020204" pitchFamily="34" charset="0"/>
              </a:rPr>
              <a:t>Fcfa</a:t>
            </a:r>
            <a:endParaRPr kumimoji="0" lang="fr-FR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9852" y="4473116"/>
            <a:ext cx="2412268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Prix de revient</a:t>
            </a:r>
            <a:endParaRPr lang="fr-FR" sz="2000" b="0" i="0" dirty="0"/>
          </a:p>
        </p:txBody>
      </p:sp>
      <p:sp>
        <p:nvSpPr>
          <p:cNvPr id="8" name="ZoneTexte 7"/>
          <p:cNvSpPr txBox="1"/>
          <p:nvPr/>
        </p:nvSpPr>
        <p:spPr>
          <a:xfrm>
            <a:off x="5945336" y="4041068"/>
            <a:ext cx="3203848" cy="400110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0" i="0" dirty="0" smtClean="0"/>
              <a:t>Prix de vente interne</a:t>
            </a:r>
            <a:endParaRPr lang="fr-FR" sz="2000" b="0" i="0" dirty="0"/>
          </a:p>
        </p:txBody>
      </p:sp>
      <p:sp>
        <p:nvSpPr>
          <p:cNvPr id="9" name="Dodécagone 8"/>
          <p:cNvSpPr/>
          <p:nvPr/>
        </p:nvSpPr>
        <p:spPr bwMode="auto">
          <a:xfrm>
            <a:off x="395536" y="3645024"/>
            <a:ext cx="2484276" cy="1116124"/>
          </a:xfrm>
          <a:prstGeom prst="dodec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lang="fr-FR" dirty="0" smtClean="0"/>
              <a:t>4-10 000 </a:t>
            </a:r>
            <a:r>
              <a:rPr lang="fr-FR" dirty="0" err="1" smtClean="0"/>
              <a:t>Fcfa</a:t>
            </a:r>
            <a:endParaRPr kumimoji="0" lang="fr-FR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Dodécagone 9"/>
          <p:cNvSpPr/>
          <p:nvPr/>
        </p:nvSpPr>
        <p:spPr bwMode="auto">
          <a:xfrm>
            <a:off x="6012160" y="4473116"/>
            <a:ext cx="2628292" cy="1368152"/>
          </a:xfrm>
          <a:prstGeom prst="dodecagon">
            <a:avLst/>
          </a:prstGeom>
          <a:solidFill>
            <a:schemeClr val="accent6">
              <a:lumMod val="60000"/>
              <a:lumOff val="4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tabLst/>
            </a:pPr>
            <a:r>
              <a:rPr lang="fr-FR" dirty="0" smtClean="0">
                <a:latin typeface="Arial" panose="020B0604020202020204" pitchFamily="34" charset="0"/>
              </a:rPr>
              <a:t>&gt;30 000 </a:t>
            </a:r>
            <a:r>
              <a:rPr lang="fr-FR" dirty="0" err="1" smtClean="0">
                <a:latin typeface="Arial" panose="020B0604020202020204" pitchFamily="34" charset="0"/>
              </a:rPr>
              <a:t>Fcfa</a:t>
            </a:r>
            <a:endParaRPr kumimoji="0" lang="fr-FR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4509120"/>
            <a:ext cx="2736304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2000" b="0" i="0" dirty="0" smtClean="0"/>
              <a:t>Prix de vente social</a:t>
            </a:r>
            <a:endParaRPr lang="fr-FR" sz="2000" b="0" i="0" dirty="0"/>
          </a:p>
        </p:txBody>
      </p:sp>
      <p:sp>
        <p:nvSpPr>
          <p:cNvPr id="12" name="ZoneTexte 11"/>
          <p:cNvSpPr txBox="1"/>
          <p:nvPr/>
        </p:nvSpPr>
        <p:spPr>
          <a:xfrm>
            <a:off x="6012160" y="5625244"/>
            <a:ext cx="2736304" cy="400110"/>
          </a:xfrm>
          <a:prstGeom prst="rect">
            <a:avLst/>
          </a:prstGeom>
          <a:solidFill>
            <a:srgbClr val="46CCF6"/>
          </a:solidFill>
        </p:spPr>
        <p:txBody>
          <a:bodyPr wrap="square" rtlCol="0">
            <a:spAutoFit/>
          </a:bodyPr>
          <a:lstStyle/>
          <a:p>
            <a:r>
              <a:rPr lang="fr-FR" sz="2000" b="0" i="0" dirty="0" smtClean="0"/>
              <a:t>Prix de vente externe</a:t>
            </a:r>
            <a:endParaRPr lang="fr-FR" sz="2000" b="0" i="0" dirty="0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007604" y="4977172"/>
            <a:ext cx="4968552" cy="648072"/>
          </a:xfrm>
          <a:prstGeom prst="rect">
            <a:avLst/>
          </a:prstGeom>
          <a:ln w="38100" cap="flat" cmpd="sng" algn="ctr">
            <a:solidFill>
              <a:schemeClr val="accent3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 du Burkina Faso</a:t>
            </a:r>
            <a:endParaRPr lang="fr-FR" sz="2800" b="1" dirty="0">
              <a:ln w="11430"/>
              <a:solidFill>
                <a:srgbClr val="008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Flèche vers la droite 13"/>
          <p:cNvSpPr/>
          <p:nvPr/>
        </p:nvSpPr>
        <p:spPr bwMode="auto">
          <a:xfrm>
            <a:off x="719572" y="1124744"/>
            <a:ext cx="1116124" cy="43204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FontTx/>
              <a:buChar char="»"/>
              <a:tabLst/>
            </a:pPr>
            <a:endParaRPr kumimoji="0" lang="fr-FR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836580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Constat au BF</a:t>
            </a:r>
            <a:r>
              <a:rPr lang="fr-FR" sz="4000" dirty="0" smtClean="0"/>
              <a:t> en 2011</a:t>
            </a:r>
            <a:br>
              <a:rPr lang="fr-FR" sz="4000" dirty="0" smtClean="0"/>
            </a:br>
            <a:r>
              <a:rPr lang="fr-FR" sz="2400" dirty="0" smtClean="0"/>
              <a:t>(Exemple de </a:t>
            </a:r>
            <a:r>
              <a:rPr lang="fr-FR" sz="2400" dirty="0" err="1" smtClean="0"/>
              <a:t>Nayalgué</a:t>
            </a:r>
            <a:r>
              <a:rPr lang="fr-FR" sz="2400" dirty="0" smtClean="0"/>
              <a:t>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4714875"/>
          </a:xfrm>
        </p:spPr>
        <p:txBody>
          <a:bodyPr/>
          <a:lstStyle/>
          <a:p>
            <a:pPr marL="0" indent="0"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Paradoxe de la réussite du projet</a:t>
            </a:r>
            <a:endParaRPr lang="fr-FR" sz="2800" i="1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Insuffisance des ventes à prix social.</a:t>
            </a:r>
          </a:p>
          <a:p>
            <a:pPr marL="0" indent="0" algn="ctr">
              <a:buNone/>
            </a:pPr>
            <a:r>
              <a:rPr lang="fr-FR" sz="2800" dirty="0" smtClean="0"/>
              <a:t>Tentation de privilégier les circuits de distribution les plus rentables au détriment du social.</a:t>
            </a:r>
          </a:p>
          <a:p>
            <a:pPr marL="0" indent="0">
              <a:buNone/>
            </a:pPr>
            <a:endParaRPr lang="fr-FR" sz="1800" dirty="0" smtClean="0"/>
          </a:p>
          <a:p>
            <a:pPr marL="474662" lvl="1" indent="0" algn="ctr">
              <a:buNone/>
            </a:pPr>
            <a:r>
              <a:rPr lang="fr-FR" sz="2800" dirty="0" smtClean="0"/>
              <a:t>       Action </a:t>
            </a:r>
            <a:r>
              <a:rPr lang="fr-FR" sz="2800" dirty="0"/>
              <a:t>de correction : </a:t>
            </a:r>
            <a:r>
              <a:rPr lang="fr-FR" sz="2800" dirty="0">
                <a:solidFill>
                  <a:schemeClr val="accent1"/>
                </a:solidFill>
              </a:rPr>
              <a:t>MDSB</a:t>
            </a:r>
            <a:r>
              <a:rPr lang="fr-FR" sz="2800" dirty="0"/>
              <a:t> </a:t>
            </a:r>
            <a:r>
              <a:rPr lang="fr-FR" sz="2800" dirty="0" smtClean="0"/>
              <a:t>			</a:t>
            </a:r>
          </a:p>
          <a:p>
            <a:pPr marL="474662" lvl="1" indent="0" algn="ctr">
              <a:buNone/>
            </a:pPr>
            <a:r>
              <a:rPr lang="fr-FR" sz="2800" dirty="0" smtClean="0">
                <a:solidFill>
                  <a:srgbClr val="008000"/>
                </a:solidFill>
                <a:latin typeface="Calibri" charset="0"/>
              </a:rPr>
              <a:t>Mission </a:t>
            </a:r>
            <a:r>
              <a:rPr lang="fr-FR" sz="2800" dirty="0">
                <a:solidFill>
                  <a:srgbClr val="008000"/>
                </a:solidFill>
                <a:latin typeface="Calibri" charset="0"/>
              </a:rPr>
              <a:t>de Distribution de Spiruline au Burkina </a:t>
            </a:r>
            <a:r>
              <a:rPr lang="fr-FR" sz="2800" dirty="0" smtClean="0">
                <a:solidFill>
                  <a:srgbClr val="008000"/>
                </a:solidFill>
                <a:latin typeface="Calibri" charset="0"/>
              </a:rPr>
              <a:t>Faso	</a:t>
            </a:r>
            <a:r>
              <a:rPr lang="fr-FR" sz="2800" i="1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fr-FR" sz="2800" i="1" dirty="0" smtClean="0">
                <a:solidFill>
                  <a:srgbClr val="0000FF"/>
                </a:solidFill>
              </a:rPr>
              <a:t>(soutenue </a:t>
            </a:r>
            <a:r>
              <a:rPr lang="fr-FR" sz="2800" i="1" dirty="0">
                <a:solidFill>
                  <a:srgbClr val="0000FF"/>
                </a:solidFill>
              </a:rPr>
              <a:t>par le CG de 2012 à </a:t>
            </a:r>
            <a:r>
              <a:rPr lang="fr-FR" sz="2800" i="1" dirty="0" smtClean="0">
                <a:solidFill>
                  <a:srgbClr val="0000FF"/>
                </a:solidFill>
              </a:rPr>
              <a:t>2015)</a:t>
            </a:r>
          </a:p>
          <a:p>
            <a:endParaRPr lang="fr-FR" sz="2800" dirty="0"/>
          </a:p>
          <a:p>
            <a:endParaRPr lang="fr-FR" sz="2800" dirty="0" smtClean="0"/>
          </a:p>
        </p:txBody>
      </p:sp>
      <p:sp>
        <p:nvSpPr>
          <p:cNvPr id="5" name="Flèche vers la droite 4"/>
          <p:cNvSpPr/>
          <p:nvPr/>
        </p:nvSpPr>
        <p:spPr bwMode="auto">
          <a:xfrm>
            <a:off x="1007604" y="1196752"/>
            <a:ext cx="756084" cy="43204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FontTx/>
              <a:buChar char="»"/>
              <a:tabLst/>
            </a:pPr>
            <a:endParaRPr kumimoji="0" lang="fr-FR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Flèche vers la droite 5"/>
          <p:cNvSpPr/>
          <p:nvPr/>
        </p:nvSpPr>
        <p:spPr bwMode="auto">
          <a:xfrm>
            <a:off x="899592" y="3933056"/>
            <a:ext cx="720080" cy="43204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FontTx/>
              <a:buChar char="»"/>
              <a:tabLst/>
            </a:pPr>
            <a:endParaRPr kumimoji="0" lang="fr-FR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373657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dirty="0">
                <a:solidFill>
                  <a:srgbClr val="008000"/>
                </a:solidFill>
                <a:latin typeface="Calibri" charset="0"/>
              </a:rPr>
              <a:t>Mission de Distribution de Spiruline </a:t>
            </a:r>
            <a:r>
              <a:rPr lang="fr-FR" sz="3600" dirty="0" smtClean="0">
                <a:solidFill>
                  <a:srgbClr val="008000"/>
                </a:solidFill>
                <a:latin typeface="Calibri" charset="0"/>
              </a:rPr>
              <a:t/>
            </a:r>
            <a:br>
              <a:rPr lang="fr-FR" sz="3600" dirty="0" smtClean="0">
                <a:solidFill>
                  <a:srgbClr val="008000"/>
                </a:solidFill>
                <a:latin typeface="Calibri" charset="0"/>
              </a:rPr>
            </a:br>
            <a:r>
              <a:rPr lang="fr-FR" sz="3600" dirty="0" smtClean="0">
                <a:solidFill>
                  <a:srgbClr val="008000"/>
                </a:solidFill>
                <a:latin typeface="Calibri" charset="0"/>
              </a:rPr>
              <a:t>au </a:t>
            </a:r>
            <a:r>
              <a:rPr lang="fr-FR" sz="3600" dirty="0">
                <a:solidFill>
                  <a:srgbClr val="008000"/>
                </a:solidFill>
                <a:latin typeface="Calibri" charset="0"/>
              </a:rPr>
              <a:t>Burkina Faso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1232756"/>
            <a:ext cx="9109012" cy="97210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514350" lvl="1" indent="-514350">
              <a:buClr>
                <a:schemeClr val="tx2"/>
              </a:buClr>
              <a:buSzTx/>
              <a:buFont typeface="+mj-lt"/>
              <a:buAutoNum type="arabicPeriod"/>
            </a:pPr>
            <a:r>
              <a:rPr lang="fr-FR" sz="2800" dirty="0"/>
              <a:t>Généralisation </a:t>
            </a:r>
            <a:r>
              <a:rPr lang="fr-FR" sz="2800" dirty="0" smtClean="0"/>
              <a:t>de la </a:t>
            </a:r>
            <a:r>
              <a:rPr lang="fr-FR" sz="2800" dirty="0" smtClean="0">
                <a:solidFill>
                  <a:schemeClr val="bg1"/>
                </a:solidFill>
              </a:rPr>
              <a:t>Promotion </a:t>
            </a:r>
            <a:r>
              <a:rPr lang="fr-FR" sz="2800" dirty="0" smtClean="0"/>
              <a:t>et de </a:t>
            </a:r>
            <a:r>
              <a:rPr lang="fr-FR" sz="2800" dirty="0">
                <a:solidFill>
                  <a:schemeClr val="bg1"/>
                </a:solidFill>
              </a:rPr>
              <a:t>l’éducation nutritionnelle </a:t>
            </a:r>
            <a:r>
              <a:rPr lang="fr-FR" sz="2800" dirty="0"/>
              <a:t>préliminaire à tous nos </a:t>
            </a:r>
            <a:r>
              <a:rPr lang="fr-FR" sz="2800" dirty="0" smtClean="0"/>
              <a:t>projets</a:t>
            </a:r>
          </a:p>
          <a:p>
            <a:pPr marL="284163" lvl="1" indent="-284163">
              <a:buClr>
                <a:schemeClr val="tx2"/>
              </a:buClr>
              <a:buSzTx/>
            </a:pPr>
            <a:endParaRPr lang="fr-FR" sz="2800" dirty="0"/>
          </a:p>
          <a:p>
            <a:endParaRPr lang="fr-FR" dirty="0"/>
          </a:p>
        </p:txBody>
      </p:sp>
      <p:pic>
        <p:nvPicPr>
          <p:cNvPr id="5" name="Image 4" descr="P110015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627022"/>
            <a:ext cx="2664296" cy="1998222"/>
          </a:xfrm>
          <a:prstGeom prst="rect">
            <a:avLst/>
          </a:prstGeom>
        </p:spPr>
      </p:pic>
      <p:pic>
        <p:nvPicPr>
          <p:cNvPr id="6" name="Image 5" descr="IMG_0040 (1)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3645024"/>
            <a:ext cx="2628292" cy="197121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-144524" y="2528900"/>
            <a:ext cx="90004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ctr">
              <a:lnSpc>
                <a:spcPct val="50000"/>
              </a:lnSpc>
              <a:buFont typeface="Arial"/>
              <a:buChar char="•"/>
            </a:pPr>
            <a:r>
              <a:rPr lang="fr-FR" sz="2400" dirty="0">
                <a:solidFill>
                  <a:srgbClr val="0000FF"/>
                </a:solidFill>
              </a:rPr>
              <a:t>Emissions Radio </a:t>
            </a:r>
            <a:r>
              <a:rPr lang="fr-FR" sz="2400" dirty="0" smtClean="0">
                <a:solidFill>
                  <a:srgbClr val="0000FF"/>
                </a:solidFill>
              </a:rPr>
              <a:t>locale</a:t>
            </a:r>
          </a:p>
          <a:p>
            <a:pPr lvl="1" algn="ctr">
              <a:lnSpc>
                <a:spcPct val="50000"/>
              </a:lnSpc>
            </a:pPr>
            <a:endParaRPr lang="fr-FR" sz="2400" dirty="0">
              <a:solidFill>
                <a:srgbClr val="0000FF"/>
              </a:solidFill>
            </a:endParaRPr>
          </a:p>
          <a:p>
            <a:pPr marL="800100" lvl="1" indent="-342900" algn="ctr">
              <a:lnSpc>
                <a:spcPct val="50000"/>
              </a:lnSpc>
              <a:buFont typeface="Arial"/>
              <a:buChar char="•"/>
            </a:pPr>
            <a:r>
              <a:rPr lang="fr-FR" sz="2400" dirty="0">
                <a:solidFill>
                  <a:srgbClr val="0000FF"/>
                </a:solidFill>
              </a:rPr>
              <a:t>Théâtres de rue et animations </a:t>
            </a:r>
            <a:r>
              <a:rPr lang="fr-FR" sz="2400" dirty="0" smtClean="0">
                <a:solidFill>
                  <a:srgbClr val="0000FF"/>
                </a:solidFill>
              </a:rPr>
              <a:t>marchés</a:t>
            </a:r>
          </a:p>
          <a:p>
            <a:pPr lvl="1">
              <a:lnSpc>
                <a:spcPct val="50000"/>
              </a:lnSpc>
            </a:pPr>
            <a:endParaRPr lang="fr-FR" sz="2400" dirty="0">
              <a:solidFill>
                <a:srgbClr val="0000FF"/>
              </a:solidFill>
            </a:endParaRPr>
          </a:p>
          <a:p>
            <a:pPr marL="800100" lvl="1" indent="-342900" algn="r">
              <a:lnSpc>
                <a:spcPct val="50000"/>
              </a:lnSpc>
              <a:buFont typeface="Arial"/>
              <a:buChar char="•"/>
            </a:pPr>
            <a:r>
              <a:rPr lang="fr-FR" sz="2400" dirty="0">
                <a:solidFill>
                  <a:srgbClr val="0000FF"/>
                </a:solidFill>
              </a:rPr>
              <a:t>Formation des formateurs dans les centres de santé</a:t>
            </a:r>
          </a:p>
        </p:txBody>
      </p:sp>
      <p:pic>
        <p:nvPicPr>
          <p:cNvPr id="8" name="Image 7" descr="Image 9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3645024"/>
            <a:ext cx="3209429" cy="197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5009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>
                <a:solidFill>
                  <a:srgbClr val="008000"/>
                </a:solidFill>
                <a:latin typeface="Calibri" charset="0"/>
              </a:rPr>
              <a:t>Mission de Distribution de Spiruline </a:t>
            </a:r>
            <a:br>
              <a:rPr lang="fr-FR" sz="2800" dirty="0">
                <a:solidFill>
                  <a:srgbClr val="008000"/>
                </a:solidFill>
                <a:latin typeface="Calibri" charset="0"/>
              </a:rPr>
            </a:br>
            <a:r>
              <a:rPr lang="fr-FR" sz="2800" dirty="0">
                <a:solidFill>
                  <a:srgbClr val="008000"/>
                </a:solidFill>
                <a:latin typeface="Calibri" charset="0"/>
              </a:rPr>
              <a:t>au Burkina Faso</a:t>
            </a:r>
            <a:endParaRPr lang="fr-FR" dirty="0"/>
          </a:p>
        </p:txBody>
      </p:sp>
      <p:pic>
        <p:nvPicPr>
          <p:cNvPr id="4" name="Image 3" descr="Produit ABA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708" y="3356992"/>
            <a:ext cx="2384530" cy="337289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043608" y="1304764"/>
            <a:ext cx="7236804" cy="954107"/>
          </a:xfrm>
          <a:prstGeom prst="rect">
            <a:avLst/>
          </a:prstGeom>
          <a:solidFill>
            <a:srgbClr val="93D07D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2. </a:t>
            </a:r>
            <a:r>
              <a:rPr lang="fr-FR" dirty="0">
                <a:solidFill>
                  <a:schemeClr val="bg1"/>
                </a:solidFill>
              </a:rPr>
              <a:t>Diversification de </a:t>
            </a:r>
            <a:r>
              <a:rPr lang="fr-FR" dirty="0" smtClean="0">
                <a:solidFill>
                  <a:schemeClr val="bg1"/>
                </a:solidFill>
              </a:rPr>
              <a:t>l’offre </a:t>
            </a:r>
            <a:r>
              <a:rPr lang="fr-FR" dirty="0" smtClean="0"/>
              <a:t>par création d’Aliments </a:t>
            </a:r>
            <a:r>
              <a:rPr lang="fr-FR" dirty="0" smtClean="0">
                <a:solidFill>
                  <a:srgbClr val="287233"/>
                </a:solidFill>
              </a:rPr>
              <a:t>à Ba</a:t>
            </a:r>
            <a:r>
              <a:rPr lang="fr-FR" dirty="0" smtClean="0"/>
              <a:t>se de </a:t>
            </a:r>
            <a:r>
              <a:rPr lang="fr-FR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Spiruline</a:t>
            </a:r>
            <a:r>
              <a:rPr lang="fr-FR" dirty="0" smtClean="0"/>
              <a:t> : </a:t>
            </a:r>
            <a:r>
              <a:rPr lang="fr-FR" dirty="0" smtClean="0">
                <a:solidFill>
                  <a:srgbClr val="287233"/>
                </a:solidFill>
              </a:rPr>
              <a:t>ABAS</a:t>
            </a:r>
            <a:endParaRPr lang="fr-FR" dirty="0">
              <a:solidFill>
                <a:srgbClr val="287233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5536" y="2384884"/>
            <a:ext cx="849643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FF"/>
                </a:solidFill>
              </a:rPr>
              <a:t>S</a:t>
            </a:r>
            <a:r>
              <a:rPr lang="fr-FR" sz="2400" dirty="0" smtClean="0">
                <a:solidFill>
                  <a:srgbClr val="0000FF"/>
                </a:solidFill>
              </a:rPr>
              <a:t>urtout </a:t>
            </a:r>
            <a:r>
              <a:rPr lang="fr-FR" sz="2400" dirty="0">
                <a:solidFill>
                  <a:srgbClr val="0000FF"/>
                </a:solidFill>
              </a:rPr>
              <a:t>pour les </a:t>
            </a:r>
            <a:r>
              <a:rPr lang="fr-FR" sz="2400" dirty="0" smtClean="0">
                <a:solidFill>
                  <a:srgbClr val="0000FF"/>
                </a:solidFill>
              </a:rPr>
              <a:t>enfants</a:t>
            </a:r>
          </a:p>
          <a:p>
            <a:pPr marL="800100" lvl="1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FF"/>
                </a:solidFill>
              </a:rPr>
              <a:t>Aboutissement des recherches par </a:t>
            </a:r>
            <a:r>
              <a:rPr lang="fr-FR" sz="2400" dirty="0" err="1">
                <a:solidFill>
                  <a:srgbClr val="0000FF"/>
                </a:solidFill>
              </a:rPr>
              <a:t>TechnAp</a:t>
            </a:r>
            <a:r>
              <a:rPr lang="fr-FR" sz="2400" dirty="0">
                <a:solidFill>
                  <a:srgbClr val="0000FF"/>
                </a:solidFill>
              </a:rPr>
              <a:t> sur la fabrication de produits </a:t>
            </a:r>
            <a:r>
              <a:rPr lang="fr-FR" sz="2400" dirty="0" smtClean="0">
                <a:solidFill>
                  <a:srgbClr val="0000FF"/>
                </a:solidFill>
              </a:rPr>
              <a:t>agro-alimentaires</a:t>
            </a:r>
            <a:endParaRPr lang="fr-FR" sz="2400" dirty="0">
              <a:solidFill>
                <a:srgbClr val="0000FF"/>
              </a:solidFill>
            </a:endParaRPr>
          </a:p>
          <a:p>
            <a:pPr marL="800100" lvl="1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rgbClr val="0000FF"/>
              </a:solidFill>
            </a:endParaRPr>
          </a:p>
          <a:p>
            <a:pPr lvl="1" algn="ctr">
              <a:lnSpc>
                <a:spcPct val="70000"/>
              </a:lnSpc>
            </a:pPr>
            <a:endParaRPr lang="fr-FR" sz="1400" dirty="0">
              <a:solidFill>
                <a:srgbClr val="0000FF"/>
              </a:solidFill>
            </a:endParaRPr>
          </a:p>
        </p:txBody>
      </p:sp>
      <p:pic>
        <p:nvPicPr>
          <p:cNvPr id="14" name="Image 13" descr="20160527_11330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501008"/>
            <a:ext cx="2403438" cy="320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748604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-76200"/>
            <a:ext cx="8077200" cy="990600"/>
          </a:xfrm>
        </p:spPr>
        <p:txBody>
          <a:bodyPr/>
          <a:lstStyle/>
          <a:p>
            <a:pPr algn="ctr"/>
            <a:r>
              <a:rPr lang="fr-FR" sz="3200" dirty="0" smtClean="0"/>
              <a:t> </a:t>
            </a:r>
            <a:r>
              <a:rPr lang="fr-FR" sz="4400" dirty="0"/>
              <a:t>D</a:t>
            </a:r>
            <a:r>
              <a:rPr lang="fr-FR" sz="3200" dirty="0" smtClean="0"/>
              <a:t>ifficultés majeures pour nos projets de développement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196752"/>
            <a:ext cx="7848872" cy="5328592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fr-FR" sz="2800" dirty="0" smtClean="0"/>
              <a:t>S’assurer d’un partenaire local fiable apte à s’approprier et </a:t>
            </a:r>
            <a:r>
              <a:rPr lang="fr-FR" sz="2800" dirty="0"/>
              <a:t>à</a:t>
            </a:r>
            <a:r>
              <a:rPr lang="fr-FR" sz="2800" dirty="0" smtClean="0"/>
              <a:t> pérenniser le projet;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/>
              <a:t>Convaincre le partenaire de respecter les ratios</a:t>
            </a:r>
            <a:r>
              <a:rPr lang="fr-FR" sz="2800" dirty="0" smtClean="0">
                <a:solidFill>
                  <a:srgbClr val="FF0000"/>
                </a:solidFill>
              </a:rPr>
              <a:t> part commerciale et part sociale;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solidFill>
                  <a:srgbClr val="FF0000"/>
                </a:solidFill>
              </a:rPr>
              <a:t>S’assurer d’un bon retour d’informations après mise en exploitation:</a:t>
            </a:r>
          </a:p>
          <a:p>
            <a:pPr marL="842962" lvl="1" indent="-457200">
              <a:buFont typeface="Wingdings" panose="05000000000000000000" pitchFamily="2" charset="2"/>
              <a:buChar char="Ø"/>
            </a:pPr>
            <a:r>
              <a:rPr lang="fr-FR" sz="2600" dirty="0" smtClean="0">
                <a:solidFill>
                  <a:srgbClr val="FF0000"/>
                </a:solidFill>
              </a:rPr>
              <a:t> </a:t>
            </a:r>
            <a:r>
              <a:rPr lang="fr-FR" sz="2500" dirty="0" smtClean="0"/>
              <a:t>Répartition </a:t>
            </a:r>
            <a:r>
              <a:rPr lang="fr-FR" sz="2500" dirty="0"/>
              <a:t>des </a:t>
            </a:r>
            <a:r>
              <a:rPr lang="fr-FR" sz="2500" dirty="0" smtClean="0"/>
              <a:t>ventes;</a:t>
            </a:r>
            <a:endParaRPr lang="fr-FR" sz="2500" dirty="0">
              <a:solidFill>
                <a:srgbClr val="FF6600"/>
              </a:solidFill>
            </a:endParaRPr>
          </a:p>
          <a:p>
            <a:pPr lvl="1" algn="ctr"/>
            <a:r>
              <a:rPr lang="fr-FR" sz="2500" dirty="0" smtClean="0"/>
              <a:t>Retour d’expérience y/c </a:t>
            </a:r>
            <a:r>
              <a:rPr lang="fr-FR" sz="2500" dirty="0"/>
              <a:t>m</a:t>
            </a:r>
            <a:r>
              <a:rPr lang="fr-FR" sz="2500" dirty="0" smtClean="0"/>
              <a:t>esure des résultats sur la population</a:t>
            </a:r>
            <a:r>
              <a:rPr lang="fr-FR" sz="2500" dirty="0"/>
              <a:t>.</a:t>
            </a:r>
            <a:endParaRPr lang="fr-FR" sz="2500" dirty="0">
              <a:solidFill>
                <a:srgbClr val="FF6600"/>
              </a:solidFill>
            </a:endParaRPr>
          </a:p>
          <a:p>
            <a:endParaRPr lang="fr-FR" dirty="0"/>
          </a:p>
        </p:txBody>
      </p:sp>
      <p:sp>
        <p:nvSpPr>
          <p:cNvPr id="6" name="Flèche vers la droite 5"/>
          <p:cNvSpPr/>
          <p:nvPr/>
        </p:nvSpPr>
        <p:spPr bwMode="auto">
          <a:xfrm>
            <a:off x="107504" y="3429000"/>
            <a:ext cx="684076" cy="43204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FontTx/>
              <a:buChar char="»"/>
              <a:tabLst/>
            </a:pPr>
            <a:endParaRPr kumimoji="0" lang="fr-FR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Flèche vers la droite 6"/>
          <p:cNvSpPr/>
          <p:nvPr/>
        </p:nvSpPr>
        <p:spPr bwMode="auto">
          <a:xfrm>
            <a:off x="107504" y="2348880"/>
            <a:ext cx="684076" cy="43204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FontTx/>
              <a:buChar char="»"/>
              <a:tabLst/>
            </a:pPr>
            <a:endParaRPr kumimoji="0" lang="fr-FR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Flèche vers la droite 7"/>
          <p:cNvSpPr/>
          <p:nvPr/>
        </p:nvSpPr>
        <p:spPr bwMode="auto">
          <a:xfrm>
            <a:off x="107504" y="1268760"/>
            <a:ext cx="684076" cy="43204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accent2"/>
              </a:buClr>
              <a:buSzPct val="130000"/>
              <a:buFontTx/>
              <a:buChar char="»"/>
              <a:tabLst/>
            </a:pPr>
            <a:endParaRPr kumimoji="0" lang="fr-FR" sz="2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06122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/>
              <a:t>Solutions mises en </a:t>
            </a:r>
            <a:r>
              <a:rPr lang="fr-FR" sz="4000" dirty="0" err="1" smtClean="0"/>
              <a:t>oeuvre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872716"/>
            <a:ext cx="7884876" cy="5400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sz="3200" dirty="0">
                <a:solidFill>
                  <a:srgbClr val="FF0000"/>
                </a:solidFill>
              </a:rPr>
              <a:t>C</a:t>
            </a:r>
            <a:r>
              <a:rPr lang="fr-FR" sz="3200" dirty="0" smtClean="0">
                <a:solidFill>
                  <a:srgbClr val="FF0000"/>
                </a:solidFill>
              </a:rPr>
              <a:t>hoix pertinent du partenaire local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 smtClean="0"/>
              <a:t>Préciser dans la convention de partenariat: </a:t>
            </a:r>
          </a:p>
          <a:p>
            <a:pPr marL="900112" lvl="1" indent="-514350"/>
            <a:r>
              <a:rPr lang="fr-FR" sz="2500" dirty="0" smtClean="0"/>
              <a:t>le ratio: </a:t>
            </a:r>
            <a:r>
              <a:rPr lang="fr-FR" sz="2500" dirty="0" smtClean="0">
                <a:solidFill>
                  <a:srgbClr val="FF0000"/>
                </a:solidFill>
              </a:rPr>
              <a:t>part sociale /</a:t>
            </a:r>
            <a:r>
              <a:rPr lang="fr-FR" sz="2500" dirty="0" smtClean="0"/>
              <a:t> total des ventes; </a:t>
            </a:r>
          </a:p>
          <a:p>
            <a:pPr lvl="1"/>
            <a:r>
              <a:rPr lang="fr-FR" sz="2500" dirty="0" smtClean="0"/>
              <a:t> les </a:t>
            </a:r>
            <a:r>
              <a:rPr lang="fr-FR" sz="2500" dirty="0"/>
              <a:t>informations à communiquer après mise en exploitation. </a:t>
            </a:r>
            <a:r>
              <a:rPr lang="fr-FR" sz="2500" dirty="0" smtClean="0"/>
              <a:t>(Répartition </a:t>
            </a:r>
            <a:r>
              <a:rPr lang="fr-FR" sz="2500" dirty="0"/>
              <a:t>des ventes entre </a:t>
            </a:r>
            <a:r>
              <a:rPr lang="fr-FR" sz="2500" dirty="0">
                <a:solidFill>
                  <a:srgbClr val="0000FF"/>
                </a:solidFill>
              </a:rPr>
              <a:t>circuits sociaux</a:t>
            </a:r>
            <a:r>
              <a:rPr lang="fr-FR" sz="2500" dirty="0"/>
              <a:t> et </a:t>
            </a:r>
            <a:r>
              <a:rPr lang="fr-FR" sz="2500" dirty="0" smtClean="0">
                <a:solidFill>
                  <a:srgbClr val="FF6600"/>
                </a:solidFill>
              </a:rPr>
              <a:t>commerciaux, </a:t>
            </a:r>
            <a:r>
              <a:rPr lang="fr-FR" sz="2500" dirty="0"/>
              <a:t>r</a:t>
            </a:r>
            <a:r>
              <a:rPr lang="fr-FR" sz="2500" dirty="0" smtClean="0"/>
              <a:t>etour d’expérience et résultats sur la population)</a:t>
            </a:r>
          </a:p>
          <a:p>
            <a:pPr marL="603250" indent="-514350">
              <a:buFont typeface="+mj-lt"/>
              <a:buAutoNum type="arabicPeriod"/>
            </a:pPr>
            <a:r>
              <a:rPr lang="fr-FR" sz="3200" dirty="0" smtClean="0"/>
              <a:t>Faire preuve de beaucoup de diplomatie avec le partenaire.</a:t>
            </a:r>
          </a:p>
          <a:p>
            <a:pPr lvl="1"/>
            <a:endParaRPr lang="fr-FR" sz="2600" dirty="0"/>
          </a:p>
          <a:p>
            <a:pPr marL="900112" lvl="1" indent="-514350"/>
            <a:endParaRPr lang="fr-FR" sz="2600" dirty="0" smtClean="0"/>
          </a:p>
          <a:p>
            <a:pPr marL="900112" lvl="1" indent="-514350"/>
            <a:endParaRPr lang="fr-FR" sz="2300" dirty="0" smtClean="0"/>
          </a:p>
          <a:p>
            <a:pPr marL="900112" lvl="1" indent="-514350"/>
            <a:endParaRPr lang="fr-FR" sz="2400" dirty="0"/>
          </a:p>
          <a:p>
            <a:pPr marL="900112" lvl="1" indent="-514350"/>
            <a:endParaRPr lang="fr-FR" sz="2300" dirty="0" smtClean="0"/>
          </a:p>
          <a:p>
            <a:pPr marL="900112" lvl="1" indent="-514350"/>
            <a:endParaRPr lang="fr-FR" sz="2300" dirty="0" smtClean="0"/>
          </a:p>
          <a:p>
            <a:pPr marL="0" indent="0">
              <a:buNone/>
            </a:pPr>
            <a:endParaRPr lang="fr-FR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399046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84684"/>
            <a:ext cx="8077200" cy="990600"/>
          </a:xfrm>
        </p:spPr>
        <p:txBody>
          <a:bodyPr/>
          <a:lstStyle/>
          <a:p>
            <a:pPr algn="ctr"/>
            <a:r>
              <a:rPr lang="fr-FR" sz="6000" dirty="0" smtClean="0"/>
              <a:t>QUESTIONS ????</a:t>
            </a:r>
            <a:endParaRPr lang="fr-FR" sz="6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592796"/>
            <a:ext cx="3888432" cy="457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910442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AG 2016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Example_AR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5000"/>
          </a:lnSpc>
          <a:spcBef>
            <a:spcPct val="40000"/>
          </a:spcBef>
          <a:spcAft>
            <a:spcPct val="0"/>
          </a:spcAft>
          <a:buClr>
            <a:schemeClr val="accent2"/>
          </a:buClr>
          <a:buSzPct val="130000"/>
          <a:buFontTx/>
          <a:buChar char="»"/>
          <a:tabLst/>
          <a:defRPr kumimoji="0" lang="fr-FR" altLang="fr-FR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5000"/>
          </a:lnSpc>
          <a:spcBef>
            <a:spcPct val="40000"/>
          </a:spcBef>
          <a:spcAft>
            <a:spcPct val="0"/>
          </a:spcAft>
          <a:buClr>
            <a:schemeClr val="accent2"/>
          </a:buClr>
          <a:buSzPct val="130000"/>
          <a:buFontTx/>
          <a:buChar char="»"/>
          <a:tabLst/>
          <a:defRPr kumimoji="0" lang="fr-FR" altLang="fr-FR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Example_AR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ample_AREV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ample_AREV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ample_AREV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ample_AREV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ample_AREV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ample_AREV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7CF43"/>
        </a:accent1>
        <a:accent2>
          <a:srgbClr val="FFA139"/>
        </a:accent2>
        <a:accent3>
          <a:srgbClr val="FFFFFF"/>
        </a:accent3>
        <a:accent4>
          <a:srgbClr val="000000"/>
        </a:accent4>
        <a:accent5>
          <a:srgbClr val="C3E4B0"/>
        </a:accent5>
        <a:accent6>
          <a:srgbClr val="E79133"/>
        </a:accent6>
        <a:hlink>
          <a:srgbClr val="00BCE8"/>
        </a:hlink>
        <a:folHlink>
          <a:srgbClr val="C5BF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ample_AREVA 8">
        <a:dk1>
          <a:srgbClr val="000000"/>
        </a:dk1>
        <a:lt1>
          <a:srgbClr val="FFFFFF"/>
        </a:lt1>
        <a:dk2>
          <a:srgbClr val="000000"/>
        </a:dk2>
        <a:lt2>
          <a:srgbClr val="9E0000"/>
        </a:lt2>
        <a:accent1>
          <a:srgbClr val="C0E69E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DCF0CC"/>
        </a:accent5>
        <a:accent6>
          <a:srgbClr val="E7B900"/>
        </a:accent6>
        <a:hlink>
          <a:srgbClr val="79E5FF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ample_AREVA 9">
        <a:dk1>
          <a:srgbClr val="000000"/>
        </a:dk1>
        <a:lt1>
          <a:srgbClr val="FFFFFF"/>
        </a:lt1>
        <a:dk2>
          <a:srgbClr val="C4122F"/>
        </a:dk2>
        <a:lt2>
          <a:srgbClr val="CBC7B7"/>
        </a:lt2>
        <a:accent1>
          <a:srgbClr val="5D85A9"/>
        </a:accent1>
        <a:accent2>
          <a:srgbClr val="FAA61A"/>
        </a:accent2>
        <a:accent3>
          <a:srgbClr val="FFFFFF"/>
        </a:accent3>
        <a:accent4>
          <a:srgbClr val="000000"/>
        </a:accent4>
        <a:accent5>
          <a:srgbClr val="B6C2D1"/>
        </a:accent5>
        <a:accent6>
          <a:srgbClr val="E39616"/>
        </a:accent6>
        <a:hlink>
          <a:srgbClr val="2B6297"/>
        </a:hlink>
        <a:folHlink>
          <a:srgbClr val="646E9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C4122F"/>
      </a:dk2>
      <a:lt2>
        <a:srgbClr val="818179"/>
      </a:lt2>
      <a:accent1>
        <a:srgbClr val="5D85A9"/>
      </a:accent1>
      <a:accent2>
        <a:srgbClr val="FAA61A"/>
      </a:accent2>
      <a:accent3>
        <a:srgbClr val="FFFFFF"/>
      </a:accent3>
      <a:accent4>
        <a:srgbClr val="000000"/>
      </a:accent4>
      <a:accent5>
        <a:srgbClr val="B6C2D1"/>
      </a:accent5>
      <a:accent6>
        <a:srgbClr val="E39616"/>
      </a:accent6>
      <a:hlink>
        <a:srgbClr val="CBC7B7"/>
      </a:hlink>
      <a:folHlink>
        <a:srgbClr val="D2E288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 2016.potx</Template>
  <TotalTime>4651</TotalTime>
  <Words>588</Words>
  <Application>Microsoft Office PowerPoint</Application>
  <PresentationFormat>Affichage à l'écran (4:3)</PresentationFormat>
  <Paragraphs>129</Paragraphs>
  <Slides>17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Wingdings</vt:lpstr>
      <vt:lpstr>AG 2016</vt:lpstr>
      <vt:lpstr>Conception personnalisée</vt:lpstr>
      <vt:lpstr>Présentation PowerPoint</vt:lpstr>
      <vt:lpstr>Mission de TechnAp</vt:lpstr>
      <vt:lpstr>Choix économique pour rendre les UPS autonomes</vt:lpstr>
      <vt:lpstr>Constat au BF en 2011 (Exemple de Nayalgué)</vt:lpstr>
      <vt:lpstr>Mission de Distribution de Spiruline  au Burkina Faso</vt:lpstr>
      <vt:lpstr>Mission de Distribution de Spiruline  au Burkina Faso</vt:lpstr>
      <vt:lpstr> Difficultés majeures pour nos projets de développement </vt:lpstr>
      <vt:lpstr>Solutions mises en oeuvre</vt:lpstr>
      <vt:lpstr>QUESTIONS ????</vt:lpstr>
      <vt:lpstr>Présentation PowerPoint</vt:lpstr>
      <vt:lpstr>Présentation PowerPoint</vt:lpstr>
      <vt:lpstr>Présentation PowerPoint</vt:lpstr>
      <vt:lpstr>Comment la Spiruline ? </vt:lpstr>
      <vt:lpstr>Fil conducteur de notre action</vt:lpstr>
      <vt:lpstr>Mission de Distribution de Spiruline au Burkina Faso  </vt:lpstr>
      <vt:lpstr>Présentation PowerPoint</vt:lpstr>
      <vt:lpstr>Principe directeur de notre action</vt:lpstr>
    </vt:vector>
  </TitlesOfParts>
  <Company>EURIWARE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institutionnelle</dc:title>
  <dc:creator>Direction marketing et communication</dc:creator>
  <cp:lastModifiedBy>MOTTE Emmanuel</cp:lastModifiedBy>
  <cp:revision>300</cp:revision>
  <cp:lastPrinted>2016-10-13T13:42:10Z</cp:lastPrinted>
  <dcterms:created xsi:type="dcterms:W3CDTF">2004-02-05T08:25:50Z</dcterms:created>
  <dcterms:modified xsi:type="dcterms:W3CDTF">2016-10-13T15:39:09Z</dcterms:modified>
</cp:coreProperties>
</file>