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0" r:id="rId5"/>
    <p:sldId id="259" r:id="rId6"/>
    <p:sldId id="306" r:id="rId7"/>
    <p:sldId id="307" r:id="rId8"/>
    <p:sldId id="261" r:id="rId9"/>
    <p:sldId id="264" r:id="rId10"/>
    <p:sldId id="265" r:id="rId11"/>
    <p:sldId id="266" r:id="rId12"/>
    <p:sldId id="267" r:id="rId13"/>
    <p:sldId id="305" r:id="rId14"/>
    <p:sldId id="270" r:id="rId15"/>
    <p:sldId id="271" r:id="rId16"/>
    <p:sldId id="272" r:id="rId17"/>
    <p:sldId id="274" r:id="rId18"/>
    <p:sldId id="276" r:id="rId19"/>
    <p:sldId id="277" r:id="rId20"/>
    <p:sldId id="279" r:id="rId21"/>
    <p:sldId id="294" r:id="rId22"/>
    <p:sldId id="285" r:id="rId23"/>
    <p:sldId id="289" r:id="rId24"/>
    <p:sldId id="288" r:id="rId25"/>
    <p:sldId id="298" r:id="rId26"/>
    <p:sldId id="308" r:id="rId27"/>
    <p:sldId id="301" r:id="rId28"/>
    <p:sldId id="300" r:id="rId29"/>
    <p:sldId id="303" r:id="rId30"/>
    <p:sldId id="309" r:id="rId31"/>
    <p:sldId id="310" r:id="rId32"/>
    <p:sldId id="311" r:id="rId33"/>
    <p:sldId id="299" r:id="rId34"/>
    <p:sldId id="302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15" autoAdjust="0"/>
  </p:normalViewPr>
  <p:slideViewPr>
    <p:cSldViewPr snapToGrid="0" snapToObjects="1"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CA481-FD53-5A4D-916C-6FF95DB4F131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B17A8-AA81-A447-86C6-EEC8CAF18B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66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Suite à la demande du corps</a:t>
            </a:r>
            <a:r>
              <a:rPr lang="fr-FR" baseline="0" dirty="0" smtClean="0"/>
              <a:t> médical de Niéna d’un soutien dans la lutte contre la malnutrition infantile.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32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Après les fondations de 40cm, remplies de grosses pierres de latérite, le plan se dessine et le socle est prêt pour la pose des briques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26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46000 BRIQUES À FABRIQUER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110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Des petites briques fines pour les voutes, limon argileux et son de mil.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75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11 personnes sur le chantier</a:t>
            </a:r>
            <a:r>
              <a:rPr lang="fr-FR" baseline="0" dirty="0" smtClean="0"/>
              <a:t> : Le chef de chantier, 2 maçons VN en fin de formation, 4 compagnons à différents niveaux de leur apprentissage et des jeunes manœuvres </a:t>
            </a:r>
            <a:r>
              <a:rPr lang="fr-FR" baseline="0" dirty="0" err="1" smtClean="0"/>
              <a:t>suceptibles</a:t>
            </a:r>
            <a:r>
              <a:rPr lang="fr-FR" baseline="0" dirty="0" smtClean="0"/>
              <a:t> de commencer l’apprentissage.</a:t>
            </a:r>
          </a:p>
          <a:p>
            <a:r>
              <a:rPr lang="fr-FR" baseline="0" dirty="0" smtClean="0"/>
              <a:t>Plus tous les manœuvres qui approvisionnent en eau, terre, gravillons, cailloux.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528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</a:t>
            </a:r>
            <a:r>
              <a:rPr lang="fr-FR" dirty="0" err="1" smtClean="0"/>
              <a:t>éhaffaudages</a:t>
            </a:r>
            <a:r>
              <a:rPr lang="fr-FR" dirty="0" smtClean="0"/>
              <a:t> nous semblent précaires mais il n’y a eu aucun accident.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95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Démarrage d’une voûte sur un  pignon. On aperçoit le voutains qui accompagnent</a:t>
            </a:r>
            <a:r>
              <a:rPr lang="fr-FR" baseline="0" dirty="0" smtClean="0"/>
              <a:t> les voûte et contribuent à leur solidité.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84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 sont les compagnons les plus avancés dans leur formation qui montent le voûtes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519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C’est le bonheur et la fierté, à l’achèvement de la première voûte.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052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 chantier a donné du travail à beaucoup de gens à Niéna. Des jeunes</a:t>
            </a:r>
            <a:r>
              <a:rPr lang="fr-FR" baseline="0" dirty="0" smtClean="0"/>
              <a:t> paysans, </a:t>
            </a:r>
            <a:r>
              <a:rPr lang="fr-FR" baseline="0" dirty="0" err="1" smtClean="0"/>
              <a:t>désoeuvrés</a:t>
            </a:r>
            <a:r>
              <a:rPr lang="fr-FR" baseline="0" dirty="0" smtClean="0"/>
              <a:t> en saison sèche, ont réuni les matériaux, transporté,  fabriqué les briques etc.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476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femmes du groupement </a:t>
            </a:r>
            <a:r>
              <a:rPr lang="fr-FR" dirty="0" err="1" smtClean="0"/>
              <a:t>NiénaMisolaton</a:t>
            </a:r>
            <a:r>
              <a:rPr lang="fr-FR" dirty="0" smtClean="0"/>
              <a:t> qui vont produire</a:t>
            </a:r>
            <a:r>
              <a:rPr lang="fr-FR" baseline="0" dirty="0" smtClean="0"/>
              <a:t> la farine  visitent régulièrement le chantier.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8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Après avoir été sensibilisées à la construction en Voûte Nubienne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906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Soubassement</a:t>
            </a:r>
            <a:r>
              <a:rPr lang="fr-FR" baseline="0" dirty="0" smtClean="0"/>
              <a:t> des d</a:t>
            </a:r>
            <a:r>
              <a:rPr lang="fr-FR" dirty="0" smtClean="0"/>
              <a:t>alles  en pierres de latérite, à toute épreuve.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087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Poutrelles d’acier pour soutenir la couverture  en tôle bac de la terrasse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166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ouvriers préparent le goudron, qui va être mélangé au mortier</a:t>
            </a:r>
            <a:r>
              <a:rPr lang="fr-FR" baseline="0" dirty="0" smtClean="0"/>
              <a:t> terre/gravier pour étanchéifier la toiture.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66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584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</a:t>
            </a:r>
            <a:r>
              <a:rPr lang="fr-FR" baseline="0" dirty="0" smtClean="0"/>
              <a:t> bâtiment terminé et son </a:t>
            </a:r>
            <a:r>
              <a:rPr lang="fr-FR" dirty="0" smtClean="0"/>
              <a:t>hangar de lavage des céréales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087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Arrivée des machines ; ici le moulin électrique à céréales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532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machines arrivent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85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moulin électrique et le grilloir à gaz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647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À la réception du chantier,</a:t>
            </a:r>
            <a:r>
              <a:rPr lang="fr-FR" baseline="0" dirty="0" smtClean="0"/>
              <a:t> satisfaction des médecins de Niéna , concernés au premier chef par ce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222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Une réunion est organisée pour tous les chefs de poste médical de la communes et des communes avoisinantes.</a:t>
            </a:r>
            <a:r>
              <a:rPr lang="fr-FR" baseline="0" dirty="0" smtClean="0"/>
              <a:t> Ils adhèrent pleinement à se projet.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13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Et avoir visité le centre artisanal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Konseguéla</a:t>
            </a:r>
            <a:r>
              <a:rPr lang="fr-FR" baseline="0" dirty="0" smtClean="0"/>
              <a:t> construit avec le GÉRES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399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Assistance nombreuse à la réception du chantier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65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En présence du cinéaste Yaya Sinayoko, jeune cinéaste Malien qui  tourne un reportage sur la construction et le</a:t>
            </a:r>
            <a:r>
              <a:rPr lang="fr-FR" baseline="0" dirty="0" smtClean="0"/>
              <a:t> démarrage de la production, assorti d’une formation au tournage et montage vidéo pour 6 </a:t>
            </a:r>
            <a:r>
              <a:rPr lang="fr-FR" baseline="0" dirty="0" err="1" smtClean="0"/>
              <a:t>stagaires</a:t>
            </a:r>
            <a:r>
              <a:rPr lang="fr-FR" baseline="0" dirty="0" smtClean="0"/>
              <a:t> de Niéna.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151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femmes ne cachent pas leur satisfaction. En cette saison où il peut faire 46° à l’ombre, la fraicheur  à l’intérieur du bâtiment est saisissante.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482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 .</a:t>
            </a:r>
          </a:p>
          <a:p>
            <a:r>
              <a:rPr lang="fr-FR" baseline="0" dirty="0" smtClean="0"/>
              <a:t>Les photos sont de Modibo </a:t>
            </a:r>
            <a:r>
              <a:rPr lang="fr-FR" baseline="0" dirty="0" err="1" smtClean="0"/>
              <a:t>Souleyman</a:t>
            </a:r>
            <a:r>
              <a:rPr lang="fr-FR" baseline="0" dirty="0" smtClean="0"/>
              <a:t> Touré, journaliste sportif à radio Teriya de </a:t>
            </a:r>
            <a:r>
              <a:rPr lang="fr-FR" baseline="0" dirty="0" err="1" smtClean="0"/>
              <a:t>NIéna</a:t>
            </a:r>
            <a:r>
              <a:rPr lang="fr-FR" baseline="0" dirty="0" smtClean="0"/>
              <a:t>,</a:t>
            </a:r>
          </a:p>
          <a:p>
            <a:r>
              <a:rPr lang="fr-FR" baseline="0" dirty="0" smtClean="0"/>
              <a:t>De Camille Sanon, Moussa Balla Diarra et </a:t>
            </a:r>
            <a:r>
              <a:rPr lang="fr-FR" baseline="0" dirty="0" err="1" smtClean="0"/>
              <a:t>Diakaridia</a:t>
            </a:r>
            <a:r>
              <a:rPr lang="fr-FR" baseline="0" dirty="0" smtClean="0"/>
              <a:t> Diallo.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972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Trois</a:t>
            </a:r>
            <a:r>
              <a:rPr lang="fr-FR" baseline="0" dirty="0" smtClean="0"/>
              <a:t> femmes du groupement </a:t>
            </a:r>
            <a:r>
              <a:rPr lang="fr-FR" baseline="0" dirty="0" err="1" smtClean="0"/>
              <a:t>NiénaMisolaton</a:t>
            </a:r>
            <a:r>
              <a:rPr lang="fr-FR" baseline="0" dirty="0" smtClean="0"/>
              <a:t> sont parties en stage dans une UPA pilote pour apprendre la fabrication. Ici le lavage des céréales.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685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séchage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499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grilloir au deuxième plan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563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farine est tamisée et mélangée aux vitamines et à</a:t>
            </a:r>
            <a:r>
              <a:rPr lang="fr-FR" baseline="0" dirty="0" smtClean="0"/>
              <a:t> l’amylase qui améliore la digestibilité du produit pour les petits.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6265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Mise en sachets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85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Chiffre d’affaire prévisionnel :Total 24000x400 = 9600000fcfa</a:t>
            </a:r>
            <a:r>
              <a:rPr lang="fr-FR" baseline="0" dirty="0" smtClean="0"/>
              <a:t> soit 14635€</a:t>
            </a:r>
          </a:p>
          <a:p>
            <a:r>
              <a:rPr lang="fr-FR" baseline="0" dirty="0" smtClean="0"/>
              <a:t>Pour un bénéfice de : 600000fcfa soit 900 €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74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femmes de Niéna adoptent cette proposition. Elles se constituent en groupement pour fabriquer la farine et gérer l’unité de production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0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chef de chantier Bassirou</a:t>
            </a:r>
            <a:r>
              <a:rPr lang="fr-FR" baseline="0" dirty="0" smtClean="0"/>
              <a:t> Coulibaly </a:t>
            </a:r>
            <a:r>
              <a:rPr lang="fr-FR" dirty="0" smtClean="0"/>
              <a:t> et le maitre d’œuvre Moussa Balla Diarra, experts</a:t>
            </a:r>
            <a:r>
              <a:rPr lang="fr-FR" baseline="0" dirty="0" smtClean="0"/>
              <a:t> en Voûte Nubienne,</a:t>
            </a:r>
            <a:r>
              <a:rPr lang="fr-FR" dirty="0" smtClean="0"/>
              <a:t> viennent tester la terre de Niéna : elle est</a:t>
            </a:r>
            <a:r>
              <a:rPr lang="fr-FR" baseline="0" dirty="0" smtClean="0"/>
              <a:t> particulièrement bien adaptée.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510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Des plans sont élaborés</a:t>
            </a:r>
            <a:r>
              <a:rPr lang="fr-FR" baseline="0" dirty="0" smtClean="0"/>
              <a:t> en commun par Mathieu Hardy architecte </a:t>
            </a:r>
            <a:r>
              <a:rPr lang="fr-FR" baseline="0" dirty="0" err="1" smtClean="0"/>
              <a:t>spéciliste</a:t>
            </a:r>
            <a:r>
              <a:rPr lang="fr-FR" baseline="0" dirty="0" smtClean="0"/>
              <a:t> de la VN et </a:t>
            </a:r>
            <a:r>
              <a:rPr lang="fr-FR" baseline="0" dirty="0" err="1" smtClean="0"/>
              <a:t>Abdoulay</a:t>
            </a:r>
            <a:r>
              <a:rPr lang="fr-FR" baseline="0" dirty="0" smtClean="0"/>
              <a:t> Sangho responsable </a:t>
            </a:r>
            <a:r>
              <a:rPr lang="fr-FR" baseline="0" dirty="0" err="1" smtClean="0"/>
              <a:t>Misola</a:t>
            </a:r>
            <a:r>
              <a:rPr lang="fr-FR" baseline="0" dirty="0" smtClean="0"/>
              <a:t> pour l’Afrique de ‘Ouest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659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20 Novembre 2015</a:t>
            </a:r>
            <a:r>
              <a:rPr lang="fr-FR" baseline="0" dirty="0" smtClean="0"/>
              <a:t> pose de la première brique. Tout le village est concerné par le projet.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062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Des femmes du groupement NIENAMISOLATON, SE COUCHENT SUR L A PREMIRE BRIQUE POUR</a:t>
            </a:r>
            <a:r>
              <a:rPr lang="fr-FR" baseline="0" dirty="0" smtClean="0"/>
              <a:t> PRENDRE POSSESSION DE LEUR TERRITOIRE.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10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Dès l’après midi ça démarre. En jaune Camille Sanon, technicien VN venu</a:t>
            </a:r>
            <a:r>
              <a:rPr lang="fr-FR" baseline="0" dirty="0" smtClean="0"/>
              <a:t> du Burkina pour encadrer la mise en place.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B17A8-AA81-A447-86C6-EEC8CAF18B32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76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5498C-FEF3-6248-9E28-532C8D346C1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1F15-65BB-544D-9DFA-111B671CE9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40958"/>
            <a:ext cx="7772400" cy="276039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Projet de création </a:t>
            </a:r>
            <a:br>
              <a:rPr lang="fr-FR" dirty="0" smtClean="0"/>
            </a:br>
            <a:r>
              <a:rPr lang="fr-FR" dirty="0" smtClean="0"/>
              <a:t>d’une Unité de Production Artisanale </a:t>
            </a:r>
            <a:br>
              <a:rPr lang="fr-FR" dirty="0" smtClean="0"/>
            </a:br>
            <a:r>
              <a:rPr lang="fr-FR" dirty="0" smtClean="0"/>
              <a:t>de farine protéinée MISOLA.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60993" y="3444257"/>
            <a:ext cx="6400800" cy="224410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FR" sz="3027" dirty="0" smtClean="0"/>
              <a:t>Construction du bâtiment </a:t>
            </a:r>
          </a:p>
          <a:p>
            <a:pPr algn="l"/>
            <a:r>
              <a:rPr lang="fr-FR" sz="3027" dirty="0" smtClean="0"/>
              <a:t>en Voûte Nubienne</a:t>
            </a:r>
            <a:r>
              <a:rPr lang="fr-FR" sz="2800" dirty="0" smtClean="0"/>
              <a:t>  </a:t>
            </a:r>
          </a:p>
          <a:p>
            <a:pPr algn="l"/>
            <a:r>
              <a:rPr lang="fr-FR" sz="3027" i="1" dirty="0" smtClean="0"/>
              <a:t>Début du chantier Novembre  2015</a:t>
            </a:r>
          </a:p>
          <a:p>
            <a:pPr algn="l"/>
            <a:r>
              <a:rPr lang="fr-FR" sz="3027" i="1" dirty="0" smtClean="0"/>
              <a:t> </a:t>
            </a:r>
            <a:r>
              <a:rPr lang="fr-FR" sz="1800" i="1" dirty="0" smtClean="0"/>
              <a:t> </a:t>
            </a:r>
          </a:p>
          <a:p>
            <a:pPr algn="l"/>
            <a:r>
              <a:rPr lang="fr-FR" sz="2857" dirty="0" smtClean="0"/>
              <a:t>Partenaire : </a:t>
            </a:r>
            <a:r>
              <a:rPr lang="fr-FR" sz="2857" dirty="0" smtClean="0">
                <a:solidFill>
                  <a:srgbClr val="419D0A"/>
                </a:solidFill>
              </a:rPr>
              <a:t>TERIYA</a:t>
            </a:r>
            <a:r>
              <a:rPr lang="fr-FR" sz="2857" dirty="0" smtClean="0"/>
              <a:t> AMITIÉ MAL</a:t>
            </a:r>
            <a:r>
              <a:rPr lang="fr-FR" sz="2880" dirty="0" smtClean="0"/>
              <a:t>I</a:t>
            </a:r>
          </a:p>
          <a:p>
            <a:endParaRPr lang="fr-FR" sz="2800" dirty="0" smtClean="0"/>
          </a:p>
          <a:p>
            <a:r>
              <a:rPr lang="fr-FR" sz="2800" dirty="0" smtClean="0"/>
              <a:t> 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6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3969"/>
            <a:ext cx="9144001" cy="51530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694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69429" cy="67452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1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3422"/>
            <a:ext cx="9144000" cy="51403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4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651331" cy="72384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6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6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5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0588"/>
            <a:ext cx="9144000" cy="5140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10007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500"/>
            <a:ext cx="9694016" cy="72705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6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0215 MST Dall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" y="763588"/>
            <a:ext cx="9144000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0206 MCD goudron 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861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0205 MST C Finale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2754"/>
            <a:ext cx="9144001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7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8662"/>
            <a:ext cx="9144001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0216 MST FIN Chantier.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875"/>
            <a:ext cx="9144001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903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904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9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947" y="0"/>
            <a:ext cx="5143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0330 MST Réception Bat UPA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400"/>
            <a:ext cx="9144000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498719_836017986492538_1490671695224383133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08" y="120009"/>
            <a:ext cx="9727761" cy="6491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904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904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904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9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905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340606_1168478516536024_1000296171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907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313710_1168479123202630_1506761738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334322_1168479089869300_1324631439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324458_1168478899869319_1022716152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351099_1168475369869672_1679284347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805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340512_1168473889869820_46148483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0272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728" y="1578629"/>
            <a:ext cx="8881556" cy="456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COMPTE D’EXPLOITATION PREVISIONNEL</a:t>
            </a:r>
          </a:p>
          <a:p>
            <a:r>
              <a:rPr lang="fr-FR" sz="2800" dirty="0" smtClean="0"/>
              <a:t>Données fournies par l’Association MISOLA</a:t>
            </a:r>
          </a:p>
          <a:p>
            <a:endParaRPr lang="fr-FR" sz="2800" dirty="0" smtClean="0">
              <a:latin typeface="+mj-lt"/>
            </a:endParaRPr>
          </a:p>
          <a:p>
            <a:r>
              <a:rPr lang="fr-FR" sz="2800" b="1" baseline="30000" dirty="0" smtClean="0">
                <a:latin typeface="+mj-lt"/>
              </a:rPr>
              <a:t>L’UPA doit être autosuffisante : ses ventes couvrent ses frais </a:t>
            </a:r>
          </a:p>
          <a:p>
            <a:r>
              <a:rPr lang="fr-FR" sz="2800" b="1" dirty="0" smtClean="0">
                <a:latin typeface="+mj-lt"/>
              </a:rPr>
              <a:t> </a:t>
            </a:r>
            <a:r>
              <a:rPr lang="fr-FR" sz="2800" b="1" baseline="30000" dirty="0" smtClean="0">
                <a:latin typeface="+mj-lt"/>
              </a:rPr>
              <a:t>Volume prévu : 12 tonnes/ an = 24 000 sachets de 500 gr </a:t>
            </a:r>
          </a:p>
          <a:p>
            <a:r>
              <a:rPr lang="fr-FR" sz="2800" b="1" dirty="0" smtClean="0">
                <a:latin typeface="+mj-lt"/>
              </a:rPr>
              <a:t> </a:t>
            </a:r>
            <a:r>
              <a:rPr lang="fr-FR" sz="2800" b="1" baseline="30000" dirty="0" smtClean="0">
                <a:latin typeface="+mj-lt"/>
              </a:rPr>
              <a:t>Prix vente minimum (au sud Mali ) : 400 Fcfa le sachet.</a:t>
            </a:r>
            <a:endParaRPr lang="fr-FR" b="1" baseline="30000" dirty="0" smtClean="0">
              <a:latin typeface="+mj-lt"/>
            </a:endParaRPr>
          </a:p>
          <a:p>
            <a:r>
              <a:rPr lang="fr-FR" sz="2800" b="1" dirty="0" smtClean="0">
                <a:latin typeface="+mj-lt"/>
              </a:rPr>
              <a:t> </a:t>
            </a:r>
            <a:r>
              <a:rPr lang="fr-FR" sz="2800" b="1" baseline="30000" dirty="0" smtClean="0">
                <a:latin typeface="+mj-lt"/>
              </a:rPr>
              <a:t>Prix de revient unitaire :  </a:t>
            </a:r>
          </a:p>
          <a:p>
            <a:r>
              <a:rPr lang="fr-FR" sz="2800" b="1" baseline="30000" dirty="0" smtClean="0">
                <a:latin typeface="+mj-lt"/>
              </a:rPr>
              <a:t> - coûts variables :  300 Fcfa dont matières premières 260 et main d’œuvre 40   </a:t>
            </a:r>
          </a:p>
          <a:p>
            <a:pPr>
              <a:buFontTx/>
              <a:buChar char="-"/>
            </a:pPr>
            <a:r>
              <a:rPr lang="fr-FR" sz="2800" b="1" baseline="30000" dirty="0" smtClean="0">
                <a:latin typeface="+mj-lt"/>
              </a:rPr>
              <a:t> coûts fixes par sachet (base 12 tonnes) : 85 Fcfa</a:t>
            </a:r>
          </a:p>
          <a:p>
            <a:pPr>
              <a:buFontTx/>
              <a:buChar char="-"/>
            </a:pPr>
            <a:r>
              <a:rPr lang="fr-FR" sz="2800" b="1" baseline="30000" dirty="0" smtClean="0">
                <a:latin typeface="+mj-lt"/>
              </a:rPr>
              <a:t> Objectif : 12 tonnes très rapidement, voire dès la première année.</a:t>
            </a:r>
          </a:p>
          <a:p>
            <a:pPr>
              <a:buFontTx/>
              <a:buChar char="-"/>
            </a:pPr>
            <a:r>
              <a:rPr lang="fr-FR" sz="2800" b="1" baseline="30000" dirty="0" smtClean="0">
                <a:latin typeface="+mj-lt"/>
              </a:rPr>
              <a:t> Le Potentiel du seul marché de Niéna est au-delà de 12 tonnes, </a:t>
            </a:r>
          </a:p>
          <a:p>
            <a:pPr>
              <a:buFontTx/>
              <a:buChar char="-"/>
            </a:pPr>
            <a:r>
              <a:rPr lang="fr-FR" sz="2800" b="1" baseline="30000" dirty="0" smtClean="0">
                <a:latin typeface="+mj-lt"/>
              </a:rPr>
              <a:t> et la demande de farine </a:t>
            </a:r>
            <a:r>
              <a:rPr lang="fr-FR" sz="2800" b="1" baseline="30000" dirty="0" err="1" smtClean="0">
                <a:latin typeface="+mj-lt"/>
              </a:rPr>
              <a:t>Misola</a:t>
            </a:r>
            <a:r>
              <a:rPr lang="fr-FR" sz="2800" b="1" baseline="30000" dirty="0" smtClean="0">
                <a:latin typeface="+mj-lt"/>
              </a:rPr>
              <a:t> forte au Mali ( grandes ONG)</a:t>
            </a:r>
            <a:endParaRPr lang="fr-FR" sz="28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804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02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03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" y="116173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808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2116"/>
            <a:ext cx="9493489" cy="71201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809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" y="230952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867</Words>
  <Application>Microsoft Office PowerPoint</Application>
  <PresentationFormat>Affichage à l'écran (4:3)</PresentationFormat>
  <Paragraphs>103</Paragraphs>
  <Slides>42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5" baseType="lpstr">
      <vt:lpstr>Arial</vt:lpstr>
      <vt:lpstr>Calibri</vt:lpstr>
      <vt:lpstr>Thème Office</vt:lpstr>
      <vt:lpstr>   Projet de création  d’une Unité de Production Artisanale  de farine protéinée MISOLA.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Catherine Guidoux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Voûte Nubienne à Niéna</dc:title>
  <dc:creator>Catherine Guidoux</dc:creator>
  <cp:lastModifiedBy>MOTTE Emmanuel</cp:lastModifiedBy>
  <cp:revision>13</cp:revision>
  <dcterms:created xsi:type="dcterms:W3CDTF">2016-10-13T07:28:07Z</dcterms:created>
  <dcterms:modified xsi:type="dcterms:W3CDTF">2016-10-13T08:33:03Z</dcterms:modified>
</cp:coreProperties>
</file>