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8A791CE-CD04-40E8-801E-9626982C0010}" type="datetimeFigureOut">
              <a:rPr lang="fr-FR" smtClean="0"/>
              <a:t>12/10/2016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35161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8A791CE-CD04-40E8-801E-9626982C0010}" type="datetimeFigureOut">
              <a:rPr lang="fr-FR" smtClean="0"/>
              <a:t>12/10/2016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201648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8A791CE-CD04-40E8-801E-9626982C0010}" type="datetimeFigureOut">
              <a:rPr lang="fr-FR" smtClean="0"/>
              <a:t>12/10/2016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392631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8A791CE-CD04-40E8-801E-9626982C0010}" type="datetimeFigureOut">
              <a:rPr lang="fr-FR" smtClean="0"/>
              <a:t>12/10/2016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81916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8A791CE-CD04-40E8-801E-9626982C0010}" type="datetimeFigureOut">
              <a:rPr lang="fr-FR" smtClean="0"/>
              <a:t>12/10/2016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382791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8A791CE-CD04-40E8-801E-9626982C0010}" type="datetimeFigureOut">
              <a:rPr lang="fr-FR" smtClean="0"/>
              <a:t>12/10/2016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9037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8A791CE-CD04-40E8-801E-9626982C0010}" type="datetimeFigureOut">
              <a:rPr lang="fr-FR" smtClean="0"/>
              <a:t>12/10/2016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156465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8A791CE-CD04-40E8-801E-9626982C0010}" type="datetimeFigureOut">
              <a:rPr lang="fr-FR" smtClean="0"/>
              <a:t>12/10/2016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339161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791CE-CD04-40E8-801E-9626982C0010}" type="datetimeFigureOut">
              <a:rPr lang="fr-FR" smtClean="0"/>
              <a:t>12/10/2016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64924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8A791CE-CD04-40E8-801E-9626982C0010}" type="datetimeFigureOut">
              <a:rPr lang="fr-FR" smtClean="0"/>
              <a:t>12/10/2016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256975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8A791CE-CD04-40E8-801E-9626982C0010}" type="datetimeFigureOut">
              <a:rPr lang="fr-FR" smtClean="0"/>
              <a:t>12/10/2016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05CE9F-FAB2-4B1A-8844-6BA39B55FCD9}" type="slidenum">
              <a:rPr lang="fr-FR" smtClean="0"/>
              <a:t>‹N°›</a:t>
            </a:fld>
            <a:endParaRPr lang="fr-FR"/>
          </a:p>
        </p:txBody>
      </p:sp>
    </p:spTree>
    <p:extLst>
      <p:ext uri="{BB962C8B-B14F-4D97-AF65-F5344CB8AC3E}">
        <p14:creationId xmlns:p14="http://schemas.microsoft.com/office/powerpoint/2010/main" val="313115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791CE-CD04-40E8-801E-9626982C0010}" type="datetimeFigureOut">
              <a:rPr lang="fr-FR" smtClean="0"/>
              <a:t>12/10/2016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5CE9F-FAB2-4B1A-8844-6BA39B55FCD9}" type="slidenum">
              <a:rPr lang="fr-FR" smtClean="0"/>
              <a:t>‹N°›</a:t>
            </a:fld>
            <a:endParaRPr lang="fr-FR"/>
          </a:p>
        </p:txBody>
      </p:sp>
    </p:spTree>
    <p:extLst>
      <p:ext uri="{BB962C8B-B14F-4D97-AF65-F5344CB8AC3E}">
        <p14:creationId xmlns:p14="http://schemas.microsoft.com/office/powerpoint/2010/main" val="3866095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6220" y="973161"/>
            <a:ext cx="6858000" cy="695459"/>
          </a:xfrm>
        </p:spPr>
        <p:txBody>
          <a:bodyPr>
            <a:noAutofit/>
          </a:bodyPr>
          <a:lstStyle/>
          <a:p>
            <a:r>
              <a:rPr lang="fr-FR" sz="2800" b="1" u="sng" dirty="0">
                <a:latin typeface="Times New Roman" panose="02020603050405020304" pitchFamily="18" charset="0"/>
                <a:ea typeface="Calibri" panose="020F0502020204030204" pitchFamily="34" charset="0"/>
                <a:cs typeface="Times New Roman" panose="02020603050405020304" pitchFamily="18" charset="0"/>
              </a:rPr>
              <a:t>ASSOCIATION POUR LE DEVELOPPEMENT DU VILLAGE DE POLEL DIAOUBE (ADEP)</a:t>
            </a:r>
            <a:endParaRPr lang="fr-FR" sz="2800" b="1" u="sng" dirty="0"/>
          </a:p>
        </p:txBody>
      </p:sp>
      <p:sp>
        <p:nvSpPr>
          <p:cNvPr id="3" name="Sous-titre 2"/>
          <p:cNvSpPr>
            <a:spLocks noGrp="1"/>
          </p:cNvSpPr>
          <p:nvPr>
            <p:ph type="subTitle" idx="1"/>
          </p:nvPr>
        </p:nvSpPr>
        <p:spPr>
          <a:xfrm>
            <a:off x="1146220" y="5007652"/>
            <a:ext cx="6858000" cy="1393148"/>
          </a:xfrm>
        </p:spPr>
        <p:txBody>
          <a:bodyPr>
            <a:normAutofit fontScale="40000" lnSpcReduction="20000"/>
          </a:bodyPr>
          <a:lstStyle/>
          <a:p>
            <a:pPr>
              <a:lnSpc>
                <a:spcPct val="115000"/>
              </a:lnSpc>
              <a:spcAft>
                <a:spcPts val="750"/>
              </a:spcAft>
            </a:pPr>
            <a:r>
              <a:rPr lang="fr-FR" sz="5100" b="1" i="1" dirty="0" smtClean="0">
                <a:effectLst/>
                <a:latin typeface="Arial Black" panose="020B0A04020102020204" pitchFamily="34" charset="0"/>
                <a:ea typeface="Calibri" panose="020F0502020204030204" pitchFamily="34" charset="0"/>
                <a:cs typeface="Times New Roman" panose="02020603050405020304" pitchFamily="18" charset="0"/>
              </a:rPr>
              <a:t>Village de </a:t>
            </a:r>
            <a:r>
              <a:rPr lang="fr-FR" sz="5100" b="1" i="1" dirty="0" err="1" smtClean="0">
                <a:effectLst/>
                <a:latin typeface="Arial Black" panose="020B0A04020102020204" pitchFamily="34" charset="0"/>
                <a:ea typeface="Calibri" panose="020F0502020204030204" pitchFamily="34" charset="0"/>
                <a:cs typeface="Times New Roman" panose="02020603050405020304" pitchFamily="18" charset="0"/>
              </a:rPr>
              <a:t>Polel</a:t>
            </a:r>
            <a:r>
              <a:rPr lang="fr-FR" sz="5100" b="1" i="1"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fr-FR" sz="5100" b="1" i="1" dirty="0" err="1" smtClean="0">
                <a:effectLst/>
                <a:latin typeface="Arial Black" panose="020B0A04020102020204" pitchFamily="34" charset="0"/>
                <a:ea typeface="Calibri" panose="020F0502020204030204" pitchFamily="34" charset="0"/>
                <a:cs typeface="Times New Roman" panose="02020603050405020304" pitchFamily="18" charset="0"/>
              </a:rPr>
              <a:t>Diaoubé</a:t>
            </a:r>
            <a:r>
              <a:rPr lang="fr-FR" sz="5100" i="1" dirty="0" smtClean="0">
                <a:effectLst/>
                <a:latin typeface="Arial Black" panose="020B0A04020102020204" pitchFamily="34" charset="0"/>
                <a:ea typeface="Calibri" panose="020F0502020204030204" pitchFamily="34" charset="0"/>
                <a:cs typeface="Times New Roman" panose="02020603050405020304" pitchFamily="18" charset="0"/>
              </a:rPr>
              <a:t>/ Commune de </a:t>
            </a:r>
            <a:r>
              <a:rPr lang="fr-FR" sz="5100" i="1" dirty="0" err="1" smtClean="0">
                <a:effectLst/>
                <a:latin typeface="Arial Black" panose="020B0A04020102020204" pitchFamily="34" charset="0"/>
                <a:ea typeface="Calibri" panose="020F0502020204030204" pitchFamily="34" charset="0"/>
                <a:cs typeface="Times New Roman" panose="02020603050405020304" pitchFamily="18" charset="0"/>
              </a:rPr>
              <a:t>Orkadiéré</a:t>
            </a:r>
            <a:r>
              <a:rPr lang="fr-FR" sz="5100" i="1" dirty="0" smtClean="0">
                <a:effectLst/>
                <a:latin typeface="Arial Black" panose="020B0A04020102020204" pitchFamily="34" charset="0"/>
                <a:ea typeface="Calibri" panose="020F0502020204030204" pitchFamily="34" charset="0"/>
                <a:cs typeface="Times New Roman" panose="02020603050405020304" pitchFamily="18" charset="0"/>
              </a:rPr>
              <a:t> / Département de </a:t>
            </a:r>
            <a:r>
              <a:rPr lang="fr-FR" sz="5100" i="1" dirty="0" err="1" smtClean="0">
                <a:effectLst/>
                <a:latin typeface="Arial Black" panose="020B0A04020102020204" pitchFamily="34" charset="0"/>
                <a:ea typeface="Calibri" panose="020F0502020204030204" pitchFamily="34" charset="0"/>
                <a:cs typeface="Times New Roman" panose="02020603050405020304" pitchFamily="18" charset="0"/>
              </a:rPr>
              <a:t>Kanel</a:t>
            </a:r>
            <a:r>
              <a:rPr lang="fr-FR" sz="5100" i="1" dirty="0" smtClean="0">
                <a:effectLst/>
                <a:latin typeface="Arial Black" panose="020B0A04020102020204" pitchFamily="34" charset="0"/>
                <a:ea typeface="Calibri" panose="020F0502020204030204" pitchFamily="34" charset="0"/>
                <a:cs typeface="Times New Roman" panose="02020603050405020304" pitchFamily="18" charset="0"/>
              </a:rPr>
              <a:t>/ Région de Matam/  République du Sénégal</a:t>
            </a:r>
            <a:endParaRPr lang="fr-FR" sz="5100" dirty="0">
              <a:latin typeface="Arial Black" panose="020B0A04020102020204" pitchFamily="34" charset="0"/>
              <a:ea typeface="Calibri" panose="020F0502020204030204" pitchFamily="34" charset="0"/>
              <a:cs typeface="Times New Roman" panose="02020603050405020304" pitchFamily="18" charset="0"/>
            </a:endParaRPr>
          </a:p>
          <a:p>
            <a:endParaRPr lang="fr-FR" dirty="0"/>
          </a:p>
        </p:txBody>
      </p:sp>
      <p:pic>
        <p:nvPicPr>
          <p:cNvPr id="4" name="Image 3"/>
          <p:cNvPicPr>
            <a:picLocks noChangeAspect="1"/>
          </p:cNvPicPr>
          <p:nvPr/>
        </p:nvPicPr>
        <p:blipFill>
          <a:blip r:embed="rId2"/>
          <a:stretch>
            <a:fillRect/>
          </a:stretch>
        </p:blipFill>
        <p:spPr>
          <a:xfrm>
            <a:off x="2617632" y="1832193"/>
            <a:ext cx="4066504" cy="2760747"/>
          </a:xfrm>
          <a:prstGeom prst="rect">
            <a:avLst/>
          </a:prstGeom>
        </p:spPr>
      </p:pic>
    </p:spTree>
    <p:extLst>
      <p:ext uri="{BB962C8B-B14F-4D97-AF65-F5344CB8AC3E}">
        <p14:creationId xmlns:p14="http://schemas.microsoft.com/office/powerpoint/2010/main" val="371545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0087" y="167426"/>
            <a:ext cx="8689214" cy="4056844"/>
          </a:xfrm>
        </p:spPr>
        <p:txBody>
          <a:bodyPr>
            <a:normAutofit fontScale="92500" lnSpcReduction="20000"/>
          </a:bodyPr>
          <a:lstStyle/>
          <a:p>
            <a:r>
              <a:rPr lang="fr-FR" dirty="0" smtClean="0"/>
              <a:t>L’association pour le développement du Village (ADEP) cellule Europe a été crée en 1993 pour promouvoir le développement du village.</a:t>
            </a:r>
          </a:p>
          <a:p>
            <a:pPr marL="0" indent="0">
              <a:buNone/>
            </a:pPr>
            <a:endParaRPr lang="fr-FR" sz="4100" dirty="0" smtClean="0"/>
          </a:p>
          <a:p>
            <a:r>
              <a:rPr lang="fr-FR" dirty="0" smtClean="0"/>
              <a:t>Elle forme une chaine avec les autres cellules qui se trouvent dans d’autres pays (Afrique – USA). Cette chaine a permis la réalisation de plusieurs infrastructures telles que lieux de cultes (mosquées au nombre de 3, cimetière), salles de classe (02) postes de santé avec maternité et pharmacie villageoise, maraichage, puits hydrauliques( 5), réseaux d’adduction d’eau à partir du forage de </a:t>
            </a:r>
            <a:r>
              <a:rPr lang="fr-FR" dirty="0" err="1" smtClean="0"/>
              <a:t>Orkadiéré</a:t>
            </a:r>
            <a:r>
              <a:rPr lang="fr-FR" dirty="0" smtClean="0"/>
              <a:t> (avec plus de 100 bornes fontaines) etc.</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321" y="4018208"/>
            <a:ext cx="3786389" cy="2839792"/>
          </a:xfrm>
          <a:prstGeom prst="rect">
            <a:avLst/>
          </a:prstGeom>
        </p:spPr>
      </p:pic>
    </p:spTree>
    <p:extLst>
      <p:ext uri="{BB962C8B-B14F-4D97-AF65-F5344CB8AC3E}">
        <p14:creationId xmlns:p14="http://schemas.microsoft.com/office/powerpoint/2010/main" val="72186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p:spPr>
      </p:pic>
      <p:sp>
        <p:nvSpPr>
          <p:cNvPr id="5" name="ZoneTexte 4"/>
          <p:cNvSpPr txBox="1"/>
          <p:nvPr/>
        </p:nvSpPr>
        <p:spPr>
          <a:xfrm>
            <a:off x="1609860" y="6000750"/>
            <a:ext cx="6297768" cy="461665"/>
          </a:xfrm>
          <a:prstGeom prst="rect">
            <a:avLst/>
          </a:prstGeom>
          <a:solidFill>
            <a:schemeClr val="bg1"/>
          </a:solidFill>
        </p:spPr>
        <p:txBody>
          <a:bodyPr wrap="square" rtlCol="0">
            <a:spAutoFit/>
          </a:bodyPr>
          <a:lstStyle/>
          <a:p>
            <a:r>
              <a:rPr lang="fr-FR" sz="2400" dirty="0"/>
              <a:t>Construction d’un bassin destiné à la pisciculture</a:t>
            </a:r>
          </a:p>
        </p:txBody>
      </p:sp>
    </p:spTree>
    <p:extLst>
      <p:ext uri="{BB962C8B-B14F-4D97-AF65-F5344CB8AC3E}">
        <p14:creationId xmlns:p14="http://schemas.microsoft.com/office/powerpoint/2010/main" val="92807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p:spPr>
      </p:pic>
      <p:sp>
        <p:nvSpPr>
          <p:cNvPr id="5" name="ZoneTexte 4"/>
          <p:cNvSpPr txBox="1"/>
          <p:nvPr/>
        </p:nvSpPr>
        <p:spPr>
          <a:xfrm>
            <a:off x="3516737" y="5585252"/>
            <a:ext cx="2110526" cy="415498"/>
          </a:xfrm>
          <a:prstGeom prst="rect">
            <a:avLst/>
          </a:prstGeom>
          <a:solidFill>
            <a:schemeClr val="bg1"/>
          </a:solidFill>
        </p:spPr>
        <p:txBody>
          <a:bodyPr wrap="square" rtlCol="0">
            <a:spAutoFit/>
          </a:bodyPr>
          <a:lstStyle/>
          <a:p>
            <a:r>
              <a:rPr lang="fr-FR" sz="2100" dirty="0"/>
              <a:t>Le forage de </a:t>
            </a:r>
            <a:r>
              <a:rPr lang="fr-FR" sz="2100" dirty="0" err="1"/>
              <a:t>Polel</a:t>
            </a:r>
            <a:endParaRPr lang="fr-FR" sz="2100" dirty="0"/>
          </a:p>
        </p:txBody>
      </p:sp>
    </p:spTree>
    <p:extLst>
      <p:ext uri="{BB962C8B-B14F-4D97-AF65-F5344CB8AC3E}">
        <p14:creationId xmlns:p14="http://schemas.microsoft.com/office/powerpoint/2010/main" val="38478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9097" y="929694"/>
            <a:ext cx="6761409" cy="5071057"/>
          </a:xfrm>
        </p:spPr>
      </p:pic>
      <p:sp>
        <p:nvSpPr>
          <p:cNvPr id="5" name="ZoneTexte 4"/>
          <p:cNvSpPr txBox="1"/>
          <p:nvPr/>
        </p:nvSpPr>
        <p:spPr>
          <a:xfrm>
            <a:off x="3436486" y="6000751"/>
            <a:ext cx="2206630" cy="461665"/>
          </a:xfrm>
          <a:prstGeom prst="rect">
            <a:avLst/>
          </a:prstGeom>
          <a:noFill/>
        </p:spPr>
        <p:txBody>
          <a:bodyPr wrap="none" rtlCol="0">
            <a:spAutoFit/>
          </a:bodyPr>
          <a:lstStyle/>
          <a:p>
            <a:r>
              <a:rPr lang="fr-FR" sz="2400" dirty="0" smtClean="0"/>
              <a:t>Marché de </a:t>
            </a:r>
            <a:r>
              <a:rPr lang="fr-FR" sz="2400" dirty="0" err="1" smtClean="0"/>
              <a:t>Polel</a:t>
            </a:r>
            <a:endParaRPr lang="fr-FR" sz="2400" dirty="0"/>
          </a:p>
        </p:txBody>
      </p:sp>
    </p:spTree>
    <p:extLst>
      <p:ext uri="{BB962C8B-B14F-4D97-AF65-F5344CB8AC3E}">
        <p14:creationId xmlns:p14="http://schemas.microsoft.com/office/powerpoint/2010/main" val="408766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4415"/>
            <a:ext cx="7886700" cy="884125"/>
          </a:xfrm>
        </p:spPr>
        <p:txBody>
          <a:bodyPr/>
          <a:lstStyle/>
          <a:p>
            <a:pPr algn="ctr"/>
            <a:r>
              <a:rPr lang="fr-FR" b="1" u="sng" dirty="0" smtClean="0"/>
              <a:t>Impact</a:t>
            </a:r>
            <a:endParaRPr lang="fr-FR" b="1" u="sng" dirty="0"/>
          </a:p>
        </p:txBody>
      </p:sp>
      <p:sp>
        <p:nvSpPr>
          <p:cNvPr id="3" name="Espace réservé du contenu 2"/>
          <p:cNvSpPr>
            <a:spLocks noGrp="1"/>
          </p:cNvSpPr>
          <p:nvPr>
            <p:ph idx="1"/>
          </p:nvPr>
        </p:nvSpPr>
        <p:spPr>
          <a:xfrm>
            <a:off x="0" y="859710"/>
            <a:ext cx="9144000" cy="5998290"/>
          </a:xfrm>
        </p:spPr>
        <p:txBody>
          <a:bodyPr>
            <a:normAutofit fontScale="92500" lnSpcReduction="20000"/>
          </a:bodyPr>
          <a:lstStyle/>
          <a:p>
            <a:pPr marL="685800" indent="-457200" algn="just">
              <a:lnSpc>
                <a:spcPct val="115000"/>
              </a:lnSpc>
              <a:spcAft>
                <a:spcPts val="1000"/>
              </a:spcAft>
              <a:buFont typeface="Wingdings" panose="05000000000000000000" pitchFamily="2" charset="2"/>
              <a:buChar char="v"/>
            </a:pPr>
            <a:r>
              <a:rPr lang="fr-FR" dirty="0" smtClean="0">
                <a:latin typeface="Times New Roman" panose="02020603050405020304" pitchFamily="18" charset="0"/>
                <a:ea typeface="Calibri" panose="020F0502020204030204" pitchFamily="34" charset="0"/>
                <a:cs typeface="Times New Roman" panose="02020603050405020304" pitchFamily="18" charset="0"/>
              </a:rPr>
              <a:t>Renforcement </a:t>
            </a:r>
            <a:r>
              <a:rPr lang="fr-FR" dirty="0">
                <a:latin typeface="Times New Roman" panose="02020603050405020304" pitchFamily="18" charset="0"/>
                <a:ea typeface="Calibri" panose="020F0502020204030204" pitchFamily="34" charset="0"/>
                <a:cs typeface="Times New Roman" panose="02020603050405020304" pitchFamily="18" charset="0"/>
              </a:rPr>
              <a:t>et </a:t>
            </a:r>
            <a:r>
              <a:rPr lang="fr-FR" dirty="0" smtClean="0">
                <a:latin typeface="Times New Roman" panose="02020603050405020304" pitchFamily="18" charset="0"/>
                <a:ea typeface="Calibri" panose="020F0502020204030204" pitchFamily="34" charset="0"/>
                <a:cs typeface="Times New Roman" panose="02020603050405020304" pitchFamily="18" charset="0"/>
              </a:rPr>
              <a:t>diversification </a:t>
            </a:r>
            <a:r>
              <a:rPr lang="fr-FR" dirty="0">
                <a:latin typeface="Times New Roman" panose="02020603050405020304" pitchFamily="18" charset="0"/>
                <a:ea typeface="Calibri" panose="020F0502020204030204" pitchFamily="34" charset="0"/>
                <a:cs typeface="Times New Roman" panose="02020603050405020304" pitchFamily="18" charset="0"/>
              </a:rPr>
              <a:t>d</a:t>
            </a:r>
            <a:r>
              <a:rPr lang="fr-FR" dirty="0" smtClean="0">
                <a:latin typeface="Times New Roman" panose="02020603050405020304" pitchFamily="18" charset="0"/>
                <a:ea typeface="Calibri" panose="020F0502020204030204" pitchFamily="34" charset="0"/>
                <a:cs typeface="Times New Roman" panose="02020603050405020304" pitchFamily="18" charset="0"/>
              </a:rPr>
              <a:t>es revenus des bénéficiaires du projet (surtout des jeunes et des femmes)</a:t>
            </a:r>
          </a:p>
          <a:p>
            <a:pPr marL="685800" indent="-457200" algn="just">
              <a:lnSpc>
                <a:spcPct val="115000"/>
              </a:lnSpc>
              <a:spcAft>
                <a:spcPts val="1000"/>
              </a:spcAft>
              <a:buFont typeface="Wingdings" panose="05000000000000000000" pitchFamily="2" charset="2"/>
              <a:buChar char="v"/>
            </a:pPr>
            <a:r>
              <a:rPr lang="fr-FR" dirty="0" smtClean="0">
                <a:latin typeface="Times New Roman" panose="02020603050405020304" pitchFamily="18" charset="0"/>
                <a:ea typeface="Calibri" panose="020F0502020204030204" pitchFamily="34" charset="0"/>
                <a:cs typeface="Times New Roman" panose="02020603050405020304" pitchFamily="18" charset="0"/>
              </a:rPr>
              <a:t>Formation aux </a:t>
            </a:r>
            <a:r>
              <a:rPr lang="fr-FR" dirty="0">
                <a:latin typeface="Times New Roman" panose="02020603050405020304" pitchFamily="18" charset="0"/>
                <a:ea typeface="Calibri" panose="020F0502020204030204" pitchFamily="34" charset="0"/>
                <a:cs typeface="Times New Roman" panose="02020603050405020304" pitchFamily="18" charset="0"/>
              </a:rPr>
              <a:t>techniques  de gestion, et de </a:t>
            </a:r>
            <a:r>
              <a:rPr lang="fr-FR" dirty="0" smtClean="0">
                <a:latin typeface="Times New Roman" panose="02020603050405020304" pitchFamily="18" charset="0"/>
                <a:ea typeface="Calibri" panose="020F0502020204030204" pitchFamily="34" charset="0"/>
                <a:cs typeface="Times New Roman" panose="02020603050405020304" pitchFamily="18" charset="0"/>
              </a:rPr>
              <a:t>management </a:t>
            </a:r>
          </a:p>
          <a:p>
            <a:pPr marL="685800" indent="-457200" algn="just">
              <a:lnSpc>
                <a:spcPct val="115000"/>
              </a:lnSpc>
              <a:spcAft>
                <a:spcPts val="1000"/>
              </a:spcAft>
              <a:buFont typeface="Wingdings" panose="05000000000000000000" pitchFamily="2" charset="2"/>
              <a:buChar char="v"/>
            </a:pPr>
            <a:r>
              <a:rPr lang="fr-FR" dirty="0" smtClean="0">
                <a:latin typeface="Times New Roman" panose="02020603050405020304" pitchFamily="18" charset="0"/>
                <a:ea typeface="Calibri" panose="020F0502020204030204" pitchFamily="34" charset="0"/>
                <a:cs typeface="Times New Roman" panose="02020603050405020304" pitchFamily="18" charset="0"/>
              </a:rPr>
              <a:t>Lutte contre l’immigration par la création d’emplois (une quinzaine de postes à temps plein et plus de 150 exploitants dans les différents domaines : maraichages, pisciculture, aviculture, arboriculture et teinture).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685800" indent="-457200" algn="just">
              <a:lnSpc>
                <a:spcPct val="115000"/>
              </a:lnSpc>
              <a:spcAft>
                <a:spcPts val="1000"/>
              </a:spcAft>
              <a:buFont typeface="Wingdings" panose="05000000000000000000" pitchFamily="2" charset="2"/>
              <a:buChar char="v"/>
            </a:pPr>
            <a:r>
              <a:rPr lang="fr-FR" dirty="0" smtClean="0">
                <a:latin typeface="Times New Roman" panose="02020603050405020304" pitchFamily="18" charset="0"/>
                <a:ea typeface="Calibri" panose="020F0502020204030204" pitchFamily="34" charset="0"/>
                <a:cs typeface="Times New Roman" panose="02020603050405020304" pitchFamily="18" charset="0"/>
              </a:rPr>
              <a:t>Source de financement </a:t>
            </a:r>
            <a:r>
              <a:rPr lang="fr-FR" dirty="0">
                <a:latin typeface="Times New Roman" panose="02020603050405020304" pitchFamily="18" charset="0"/>
                <a:ea typeface="Calibri" panose="020F0502020204030204" pitchFamily="34" charset="0"/>
                <a:cs typeface="Times New Roman" panose="02020603050405020304" pitchFamily="18" charset="0"/>
              </a:rPr>
              <a:t>d’autres projets tels que la construction du logement de l’</a:t>
            </a:r>
            <a:r>
              <a:rPr lang="fr-FR" dirty="0" err="1">
                <a:latin typeface="Times New Roman" panose="02020603050405020304" pitchFamily="18" charset="0"/>
                <a:ea typeface="Calibri" panose="020F0502020204030204" pitchFamily="34" charset="0"/>
                <a:cs typeface="Times New Roman" panose="02020603050405020304" pitchFamily="18" charset="0"/>
              </a:rPr>
              <a:t>infirmiere</a:t>
            </a:r>
            <a:r>
              <a:rPr lang="fr-FR" dirty="0">
                <a:latin typeface="Times New Roman" panose="02020603050405020304" pitchFamily="18" charset="0"/>
                <a:ea typeface="Calibri" panose="020F0502020204030204" pitchFamily="34" charset="0"/>
                <a:cs typeface="Times New Roman" panose="02020603050405020304" pitchFamily="18" charset="0"/>
              </a:rPr>
              <a:t>, l’équipement du poste de santé par un système solaire, l’achat d’une voiture médicalisée, le reboisement par une ceinture verte initié depuis 2015, reboisement de 5000 arbres tout autour du village pour lutter contre la déforestation et l’érosion éolienne.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92659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961398"/>
          </a:xfrm>
        </p:spPr>
        <p:txBody>
          <a:bodyPr/>
          <a:lstStyle/>
          <a:p>
            <a:pPr algn="ctr"/>
            <a:r>
              <a:rPr lang="fr-FR" b="1" dirty="0" smtClean="0"/>
              <a:t>Difficultés </a:t>
            </a:r>
            <a:endParaRPr lang="fr-FR" b="1" dirty="0"/>
          </a:p>
        </p:txBody>
      </p:sp>
      <p:sp>
        <p:nvSpPr>
          <p:cNvPr id="3" name="Espace réservé du contenu 2"/>
          <p:cNvSpPr>
            <a:spLocks noGrp="1"/>
          </p:cNvSpPr>
          <p:nvPr>
            <p:ph idx="1"/>
          </p:nvPr>
        </p:nvSpPr>
        <p:spPr>
          <a:xfrm>
            <a:off x="-1" y="772732"/>
            <a:ext cx="9040969" cy="6085268"/>
          </a:xfrm>
        </p:spPr>
        <p:txBody>
          <a:bodyPr>
            <a:normAutofit fontScale="55000" lnSpcReduction="20000"/>
          </a:bodyPr>
          <a:lstStyle/>
          <a:p>
            <a:pPr marL="685800" indent="-457200" algn="just">
              <a:lnSpc>
                <a:spcPct val="115000"/>
              </a:lnSpc>
              <a:spcAft>
                <a:spcPts val="1000"/>
              </a:spcAft>
              <a:buFont typeface="Wingdings" panose="05000000000000000000" pitchFamily="2" charset="2"/>
              <a:buChar char="Ø"/>
            </a:pP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La participation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financière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conséquente impartie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à la principale association porteuse (ADEP), participation qui varie entre 40 et 20% du budget global de chaque projet. L’association ADEP fait partie des plus petite associations du </a:t>
            </a:r>
            <a:r>
              <a:rPr lang="fr-FR" sz="3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poitnt</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 vue démographique (- de 20 personnes dans toute l’Europe). Plus les projets se multiplient et plus la participation devient difficile à honorer. </a:t>
            </a:r>
            <a:r>
              <a:rPr lang="fr-FR" sz="3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Mais</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nous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associons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autres sections d’ADEP qui se trouvent dans les autres continents et faisons toujours appel à nos différents partenaires pour réunir les fonds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nécessaires.</a:t>
            </a:r>
            <a:endParaRPr lang="fr-FR" sz="2200" dirty="0" smtClean="0">
              <a:latin typeface="Calibri" panose="020F0502020204030204" pitchFamily="34" charset="0"/>
              <a:ea typeface="Calibri" panose="020F0502020204030204" pitchFamily="34" charset="0"/>
              <a:cs typeface="Times New Roman" panose="02020603050405020304" pitchFamily="18" charset="0"/>
            </a:endParaRPr>
          </a:p>
          <a:p>
            <a:pPr marL="685800" indent="-457200" algn="just">
              <a:lnSpc>
                <a:spcPct val="115000"/>
              </a:lnSpc>
              <a:spcAft>
                <a:spcPts val="1000"/>
              </a:spcAft>
              <a:buFont typeface="Wingdings" panose="05000000000000000000" pitchFamily="2" charset="2"/>
              <a:buChar char="Ø"/>
            </a:pP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Le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prix de l’eau qui a occasionné beaucoup de retard sur l’exploitation du périmètre maraicher. </a:t>
            </a:r>
            <a:r>
              <a:rPr lang="fr-FR" sz="3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Mais,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l’obtention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d’un 2éme forage, qui lui est agricole (par le PRODAM), donc 3 fois moins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cher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va résoudre ce problème. </a:t>
            </a:r>
            <a:endParaRPr lang="fr-FR" sz="2200" dirty="0" smtClean="0">
              <a:latin typeface="Calibri" panose="020F0502020204030204" pitchFamily="34" charset="0"/>
              <a:ea typeface="Calibri" panose="020F0502020204030204" pitchFamily="34" charset="0"/>
              <a:cs typeface="Times New Roman" panose="02020603050405020304" pitchFamily="18" charset="0"/>
            </a:endParaRPr>
          </a:p>
          <a:p>
            <a:pPr marL="685800" indent="-457200" algn="just">
              <a:lnSpc>
                <a:spcPct val="115000"/>
              </a:lnSpc>
              <a:spcAft>
                <a:spcPts val="1000"/>
              </a:spcAft>
              <a:buFont typeface="Wingdings" panose="05000000000000000000" pitchFamily="2" charset="2"/>
              <a:buChar char="Ø"/>
            </a:pP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Quelques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ratés au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début à cause de l’inexpérience des exploitants </a:t>
            </a:r>
            <a:r>
              <a:rPr lang="fr-FR" sz="3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mais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les  formations proposées font </a:t>
            </a:r>
            <a:r>
              <a:rPr lang="fr-FR"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 les exploitants deviennent plus performants au fil des </a:t>
            </a:r>
            <a:r>
              <a:rPr lang="fr-FR" sz="3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années et accumulent de l’expérience par la pratique</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7239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73769" cy="3580327"/>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768" y="3580326"/>
            <a:ext cx="4370231" cy="327767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042" y="90151"/>
            <a:ext cx="4215684" cy="3400023"/>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08" y="3709114"/>
            <a:ext cx="4198513" cy="3148885"/>
          </a:xfrm>
          <a:prstGeom prst="rect">
            <a:avLst/>
          </a:prstGeom>
        </p:spPr>
      </p:pic>
    </p:spTree>
    <p:extLst>
      <p:ext uri="{BB962C8B-B14F-4D97-AF65-F5344CB8AC3E}">
        <p14:creationId xmlns:p14="http://schemas.microsoft.com/office/powerpoint/2010/main" val="220970284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436</Words>
  <Application>Microsoft Office PowerPoint</Application>
  <PresentationFormat>Affichage à l'écran (4:3)</PresentationFormat>
  <Paragraphs>17</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Arial Black</vt:lpstr>
      <vt:lpstr>Calibri</vt:lpstr>
      <vt:lpstr>Calibri Light</vt:lpstr>
      <vt:lpstr>Times New Roman</vt:lpstr>
      <vt:lpstr>Wingdings</vt:lpstr>
      <vt:lpstr>Thème Office</vt:lpstr>
      <vt:lpstr>ASSOCIATION POUR LE DEVELOPPEMENT DU VILLAGE DE POLEL DIAOUBE (ADEP)</vt:lpstr>
      <vt:lpstr>Présentation PowerPoint</vt:lpstr>
      <vt:lpstr>Présentation PowerPoint</vt:lpstr>
      <vt:lpstr>Présentation PowerPoint</vt:lpstr>
      <vt:lpstr>Présentation PowerPoint</vt:lpstr>
      <vt:lpstr>Impact</vt:lpstr>
      <vt:lpstr>Difficultés </vt:lpstr>
      <vt:lpstr>Présentation PowerPoint</vt:lpstr>
    </vt:vector>
  </TitlesOfParts>
  <Company>Conseil Général des Yvelines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POUR LE DEVELOPPEMENT DU VILLAGE DE POLEL DIAOUBE (ADEP)</dc:title>
  <dc:creator>MOTTE Emmanuel</dc:creator>
  <cp:lastModifiedBy>MOTTE Emmanuel</cp:lastModifiedBy>
  <cp:revision>4</cp:revision>
  <dcterms:created xsi:type="dcterms:W3CDTF">2016-10-12T12:10:28Z</dcterms:created>
  <dcterms:modified xsi:type="dcterms:W3CDTF">2016-10-12T12:34:28Z</dcterms:modified>
</cp:coreProperties>
</file>