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1.xml" ContentType="application/vnd.openxmlformats-officedocument.drawingml.diagram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
  </p:notesMasterIdLst>
  <p:handoutMasterIdLst>
    <p:handoutMasterId r:id="rId7"/>
  </p:handoutMasterIdLst>
  <p:sldIdLst>
    <p:sldId id="256" r:id="rId2"/>
    <p:sldId id="257" r:id="rId3"/>
    <p:sldId id="259" r:id="rId4"/>
    <p:sldId id="258" r:id="rId5"/>
  </p:sldIdLst>
  <p:sldSz cx="6858000" cy="10512425"/>
  <p:notesSz cx="6734175" cy="9853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4" autoAdjust="0"/>
    <p:restoredTop sz="86420" autoAdjust="0"/>
  </p:normalViewPr>
  <p:slideViewPr>
    <p:cSldViewPr>
      <p:cViewPr>
        <p:scale>
          <a:sx n="100" d="100"/>
          <a:sy n="100" d="100"/>
        </p:scale>
        <p:origin x="-1626" y="1062"/>
      </p:cViewPr>
      <p:guideLst>
        <p:guide orient="horz" pos="3311"/>
        <p:guide pos="2160"/>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4A16E-E91B-4399-B7A4-C5CA92D94360}" type="doc">
      <dgm:prSet loTypeId="urn:microsoft.com/office/officeart/2005/8/layout/default" loCatId="list" qsTypeId="urn:microsoft.com/office/officeart/2005/8/quickstyle/simple1#1" qsCatId="simple" csTypeId="urn:microsoft.com/office/officeart/2005/8/colors/accent1_2#1" csCatId="accent1" phldr="1"/>
      <dgm:spPr/>
      <dgm:t>
        <a:bodyPr/>
        <a:lstStyle/>
        <a:p>
          <a:endParaRPr lang="fr-FR"/>
        </a:p>
      </dgm:t>
    </dgm:pt>
    <dgm:pt modelId="{47480D59-BC96-49DA-B399-775942211467}">
      <dgm:prSet custT="1"/>
      <dgm:spPr>
        <a:solidFill>
          <a:schemeClr val="accent6">
            <a:lumMod val="60000"/>
            <a:lumOff val="40000"/>
          </a:schemeClr>
        </a:solidFill>
      </dgm:spPr>
      <dgm:t>
        <a:bodyPr/>
        <a:lstStyle/>
        <a:p>
          <a:pPr rtl="0"/>
          <a:r>
            <a:rPr lang="fr-FR" sz="1050" b="1" u="sng" dirty="0" smtClean="0">
              <a:solidFill>
                <a:schemeClr val="tx1"/>
              </a:solidFill>
              <a:latin typeface="+mj-lt"/>
            </a:rPr>
            <a:t>Maître d’ouvrage</a:t>
          </a:r>
        </a:p>
        <a:p>
          <a:pPr rtl="0"/>
          <a:r>
            <a:rPr lang="fr-FR" sz="1050" dirty="0" smtClean="0">
              <a:solidFill>
                <a:schemeClr val="tx1"/>
              </a:solidFill>
              <a:latin typeface="+mj-lt"/>
            </a:rPr>
            <a:t>MANTES EN YVELINES HABITAT</a:t>
          </a:r>
        </a:p>
        <a:p>
          <a:pPr rtl="0"/>
          <a:r>
            <a:rPr lang="fr-FR" sz="1050" dirty="0" smtClean="0">
              <a:solidFill>
                <a:schemeClr val="tx1"/>
              </a:solidFill>
              <a:latin typeface="+mj-lt"/>
            </a:rPr>
            <a:t>46 Bd Georges Clémenceau</a:t>
          </a:r>
        </a:p>
        <a:p>
          <a:pPr rtl="0"/>
          <a:r>
            <a:rPr lang="fr-FR" sz="1050" dirty="0" smtClean="0">
              <a:solidFill>
                <a:schemeClr val="tx1"/>
              </a:solidFill>
              <a:latin typeface="+mj-lt"/>
            </a:rPr>
            <a:t>78200 Mantes la Jolie </a:t>
          </a:r>
          <a:endParaRPr lang="fr-FR" sz="1050" dirty="0">
            <a:solidFill>
              <a:schemeClr val="tx1"/>
            </a:solidFill>
            <a:latin typeface="+mj-lt"/>
          </a:endParaRPr>
        </a:p>
      </dgm:t>
    </dgm:pt>
    <dgm:pt modelId="{72C37E83-3E13-4F93-A69F-9CE4D7C93567}" type="parTrans" cxnId="{3B7E3452-75DC-41AB-ABD9-31D1A20B2742}">
      <dgm:prSet/>
      <dgm:spPr/>
      <dgm:t>
        <a:bodyPr/>
        <a:lstStyle/>
        <a:p>
          <a:endParaRPr lang="fr-FR"/>
        </a:p>
      </dgm:t>
    </dgm:pt>
    <dgm:pt modelId="{4B23E2A6-95BD-40E9-8DB7-7DD14FE95FD4}" type="sibTrans" cxnId="{3B7E3452-75DC-41AB-ABD9-31D1A20B2742}">
      <dgm:prSet/>
      <dgm:spPr/>
      <dgm:t>
        <a:bodyPr/>
        <a:lstStyle/>
        <a:p>
          <a:endParaRPr lang="fr-FR"/>
        </a:p>
      </dgm:t>
    </dgm:pt>
    <dgm:pt modelId="{04E0A26C-6666-4264-8B57-781F0628B5B5}">
      <dgm:prSet custT="1"/>
      <dgm:spPr>
        <a:solidFill>
          <a:schemeClr val="accent6">
            <a:lumMod val="60000"/>
            <a:lumOff val="40000"/>
          </a:schemeClr>
        </a:solidFill>
      </dgm:spPr>
      <dgm:t>
        <a:bodyPr/>
        <a:lstStyle/>
        <a:p>
          <a:pPr rtl="0"/>
          <a:r>
            <a:rPr lang="fr-FR" sz="1100" b="1" u="sng" dirty="0" smtClean="0">
              <a:solidFill>
                <a:schemeClr val="tx1"/>
              </a:solidFill>
              <a:latin typeface="+mj-lt"/>
            </a:rPr>
            <a:t>Maître d’œuvre de conception</a:t>
          </a:r>
        </a:p>
        <a:p>
          <a:pPr rtl="0"/>
          <a:r>
            <a:rPr lang="fr-FR" sz="1100" dirty="0" smtClean="0">
              <a:solidFill>
                <a:schemeClr val="tx1"/>
              </a:solidFill>
              <a:latin typeface="+mj-lt"/>
            </a:rPr>
            <a:t>H=L  ARCHITECTURE</a:t>
          </a:r>
        </a:p>
        <a:p>
          <a:pPr rtl="0"/>
          <a:r>
            <a:rPr lang="fr-FR" sz="1100" dirty="0" smtClean="0">
              <a:solidFill>
                <a:schemeClr val="tx1"/>
              </a:solidFill>
              <a:latin typeface="+mj-lt"/>
            </a:rPr>
            <a:t>50 ter rue Nationale</a:t>
          </a:r>
        </a:p>
        <a:p>
          <a:pPr rtl="0"/>
          <a:r>
            <a:rPr lang="fr-FR" sz="1100" dirty="0" smtClean="0">
              <a:solidFill>
                <a:schemeClr val="tx1"/>
              </a:solidFill>
              <a:latin typeface="+mj-lt"/>
            </a:rPr>
            <a:t>78940 La Queue Lez Yvelines</a:t>
          </a:r>
          <a:endParaRPr lang="fr-FR" sz="1100" dirty="0">
            <a:solidFill>
              <a:schemeClr val="tx1"/>
            </a:solidFill>
            <a:latin typeface="+mj-lt"/>
          </a:endParaRPr>
        </a:p>
      </dgm:t>
    </dgm:pt>
    <dgm:pt modelId="{4486C0D9-1A8A-4CAF-8A04-66DD1FD5E37A}" type="parTrans" cxnId="{DAD1B567-6B72-45F5-9AAA-7B9616D7D74F}">
      <dgm:prSet/>
      <dgm:spPr/>
      <dgm:t>
        <a:bodyPr/>
        <a:lstStyle/>
        <a:p>
          <a:endParaRPr lang="fr-FR"/>
        </a:p>
      </dgm:t>
    </dgm:pt>
    <dgm:pt modelId="{8D6CF8F6-E0A9-4A95-9879-2901D063F6B6}" type="sibTrans" cxnId="{DAD1B567-6B72-45F5-9AAA-7B9616D7D74F}">
      <dgm:prSet/>
      <dgm:spPr/>
      <dgm:t>
        <a:bodyPr/>
        <a:lstStyle/>
        <a:p>
          <a:endParaRPr lang="fr-FR"/>
        </a:p>
      </dgm:t>
    </dgm:pt>
    <dgm:pt modelId="{40A4ECA8-2BF1-473E-BA6F-A22C669CEF9B}">
      <dgm:prSet custT="1"/>
      <dgm:spPr>
        <a:solidFill>
          <a:schemeClr val="accent6">
            <a:lumMod val="60000"/>
            <a:lumOff val="40000"/>
          </a:schemeClr>
        </a:solidFill>
      </dgm:spPr>
      <dgm:t>
        <a:bodyPr/>
        <a:lstStyle/>
        <a:p>
          <a:pPr rtl="0"/>
          <a:r>
            <a:rPr lang="fr-FR" sz="1050" b="1" u="sng" dirty="0" smtClean="0">
              <a:solidFill>
                <a:schemeClr val="tx1"/>
              </a:solidFill>
              <a:latin typeface="+mj-lt"/>
            </a:rPr>
            <a:t>Maître d’œuvre d’exécution</a:t>
          </a:r>
        </a:p>
        <a:p>
          <a:pPr rtl="0"/>
          <a:r>
            <a:rPr lang="fr-FR" sz="1050" dirty="0" smtClean="0">
              <a:solidFill>
                <a:schemeClr val="tx1"/>
              </a:solidFill>
              <a:latin typeface="+mj-lt"/>
            </a:rPr>
            <a:t>H=L  ARCHITECTURE</a:t>
          </a:r>
        </a:p>
        <a:p>
          <a:pPr rtl="0"/>
          <a:endParaRPr lang="fr-FR" sz="1050" dirty="0">
            <a:solidFill>
              <a:schemeClr val="tx1"/>
            </a:solidFill>
            <a:latin typeface="+mj-lt"/>
          </a:endParaRPr>
        </a:p>
      </dgm:t>
    </dgm:pt>
    <dgm:pt modelId="{F8C757C4-2617-4C6D-BA01-AC672EBC2D88}" type="parTrans" cxnId="{ECD718C3-A4AF-4A34-A115-58593C71D7EC}">
      <dgm:prSet/>
      <dgm:spPr/>
      <dgm:t>
        <a:bodyPr/>
        <a:lstStyle/>
        <a:p>
          <a:endParaRPr lang="fr-FR"/>
        </a:p>
      </dgm:t>
    </dgm:pt>
    <dgm:pt modelId="{E3DEAC8F-1C96-43B8-A089-2F37B5DBB5E2}" type="sibTrans" cxnId="{ECD718C3-A4AF-4A34-A115-58593C71D7EC}">
      <dgm:prSet/>
      <dgm:spPr/>
      <dgm:t>
        <a:bodyPr/>
        <a:lstStyle/>
        <a:p>
          <a:endParaRPr lang="fr-FR"/>
        </a:p>
      </dgm:t>
    </dgm:pt>
    <dgm:pt modelId="{3CF21AC7-46B0-4870-8DD9-BFCA58F774B5}">
      <dgm:prSet custT="1"/>
      <dgm:spPr>
        <a:solidFill>
          <a:schemeClr val="accent6">
            <a:lumMod val="60000"/>
            <a:lumOff val="40000"/>
          </a:schemeClr>
        </a:solidFill>
      </dgm:spPr>
      <dgm:t>
        <a:bodyPr/>
        <a:lstStyle/>
        <a:p>
          <a:pPr rtl="0"/>
          <a:r>
            <a:rPr lang="fr-FR" sz="1100" b="1" u="sng" dirty="0" smtClean="0">
              <a:solidFill>
                <a:schemeClr val="tx1"/>
              </a:solidFill>
              <a:latin typeface="+mj-lt"/>
            </a:rPr>
            <a:t>Coordonnateur SPS</a:t>
          </a:r>
        </a:p>
        <a:p>
          <a:pPr rtl="0"/>
          <a:r>
            <a:rPr lang="fr-FR" sz="1050" dirty="0" smtClean="0">
              <a:solidFill>
                <a:schemeClr val="tx1"/>
              </a:solidFill>
              <a:latin typeface="+mj-lt"/>
            </a:rPr>
            <a:t>BUREAU VERITAS Cergy-Pontoise</a:t>
          </a:r>
        </a:p>
        <a:p>
          <a:pPr rtl="0"/>
          <a:r>
            <a:rPr lang="fr-FR" sz="1050" dirty="0" smtClean="0">
              <a:solidFill>
                <a:schemeClr val="tx1"/>
              </a:solidFill>
              <a:latin typeface="+mj-lt"/>
            </a:rPr>
            <a:t>10 chaussée Jules César</a:t>
          </a:r>
        </a:p>
        <a:p>
          <a:pPr rtl="0"/>
          <a:r>
            <a:rPr lang="fr-FR" sz="1050" dirty="0" smtClean="0">
              <a:solidFill>
                <a:schemeClr val="tx1"/>
              </a:solidFill>
              <a:latin typeface="+mj-lt"/>
            </a:rPr>
            <a:t>95526 Cergy-Pontoise cedex</a:t>
          </a:r>
        </a:p>
      </dgm:t>
    </dgm:pt>
    <dgm:pt modelId="{A48D7171-4C8C-45F8-8962-215CB7316D00}" type="parTrans" cxnId="{83E73A47-9312-40E1-8CEF-C7E0BA40E5B3}">
      <dgm:prSet/>
      <dgm:spPr/>
      <dgm:t>
        <a:bodyPr/>
        <a:lstStyle/>
        <a:p>
          <a:endParaRPr lang="fr-FR"/>
        </a:p>
      </dgm:t>
    </dgm:pt>
    <dgm:pt modelId="{44EE1F0C-002D-4616-9FFD-9A2E314B3D33}" type="sibTrans" cxnId="{83E73A47-9312-40E1-8CEF-C7E0BA40E5B3}">
      <dgm:prSet/>
      <dgm:spPr/>
      <dgm:t>
        <a:bodyPr/>
        <a:lstStyle/>
        <a:p>
          <a:endParaRPr lang="fr-FR"/>
        </a:p>
      </dgm:t>
    </dgm:pt>
    <dgm:pt modelId="{3638EA64-15DB-47A3-8299-2936E85CB36B}" type="pres">
      <dgm:prSet presAssocID="{62B4A16E-E91B-4399-B7A4-C5CA92D94360}" presName="diagram" presStyleCnt="0">
        <dgm:presLayoutVars>
          <dgm:dir/>
          <dgm:resizeHandles val="exact"/>
        </dgm:presLayoutVars>
      </dgm:prSet>
      <dgm:spPr/>
      <dgm:t>
        <a:bodyPr/>
        <a:lstStyle/>
        <a:p>
          <a:endParaRPr lang="fr-FR"/>
        </a:p>
      </dgm:t>
    </dgm:pt>
    <dgm:pt modelId="{CD94F637-2F90-4155-BB61-521C73EA22AD}" type="pres">
      <dgm:prSet presAssocID="{47480D59-BC96-49DA-B399-775942211467}" presName="node" presStyleLbl="node1" presStyleIdx="0" presStyleCnt="4" custScaleX="141234" custScaleY="78852" custLinFactNeighborX="7629" custLinFactNeighborY="7004">
        <dgm:presLayoutVars>
          <dgm:bulletEnabled val="1"/>
        </dgm:presLayoutVars>
      </dgm:prSet>
      <dgm:spPr/>
      <dgm:t>
        <a:bodyPr/>
        <a:lstStyle/>
        <a:p>
          <a:endParaRPr lang="fr-FR"/>
        </a:p>
      </dgm:t>
    </dgm:pt>
    <dgm:pt modelId="{9B54C6A5-57F6-41CB-819A-7AB2B8DD596F}" type="pres">
      <dgm:prSet presAssocID="{4B23E2A6-95BD-40E9-8DB7-7DD14FE95FD4}" presName="sibTrans" presStyleCnt="0"/>
      <dgm:spPr/>
    </dgm:pt>
    <dgm:pt modelId="{47968974-0576-4C57-A170-5503B60AA0A2}" type="pres">
      <dgm:prSet presAssocID="{04E0A26C-6666-4264-8B57-781F0628B5B5}" presName="node" presStyleLbl="node1" presStyleIdx="1" presStyleCnt="4" custScaleX="140407" custScaleY="78726" custLinFactNeighborX="1977" custLinFactNeighborY="7067">
        <dgm:presLayoutVars>
          <dgm:bulletEnabled val="1"/>
        </dgm:presLayoutVars>
      </dgm:prSet>
      <dgm:spPr/>
      <dgm:t>
        <a:bodyPr/>
        <a:lstStyle/>
        <a:p>
          <a:endParaRPr lang="fr-FR"/>
        </a:p>
      </dgm:t>
    </dgm:pt>
    <dgm:pt modelId="{0BC6A301-F351-4DB3-88B0-251FA9044CA0}" type="pres">
      <dgm:prSet presAssocID="{8D6CF8F6-E0A9-4A95-9879-2901D063F6B6}" presName="sibTrans" presStyleCnt="0"/>
      <dgm:spPr/>
    </dgm:pt>
    <dgm:pt modelId="{8DCF8BCD-CAE0-47EF-98D5-86CEBBBBC387}" type="pres">
      <dgm:prSet presAssocID="{40A4ECA8-2BF1-473E-BA6F-A22C669CEF9B}" presName="node" presStyleLbl="node1" presStyleIdx="2" presStyleCnt="4" custScaleX="141108" custScaleY="72626" custLinFactNeighborX="7481" custLinFactNeighborY="-4100">
        <dgm:presLayoutVars>
          <dgm:bulletEnabled val="1"/>
        </dgm:presLayoutVars>
      </dgm:prSet>
      <dgm:spPr/>
      <dgm:t>
        <a:bodyPr/>
        <a:lstStyle/>
        <a:p>
          <a:endParaRPr lang="fr-FR"/>
        </a:p>
      </dgm:t>
    </dgm:pt>
    <dgm:pt modelId="{CED0E960-BEFE-483F-A79D-5D26F19C1C20}" type="pres">
      <dgm:prSet presAssocID="{E3DEAC8F-1C96-43B8-A089-2F37B5DBB5E2}" presName="sibTrans" presStyleCnt="0"/>
      <dgm:spPr/>
    </dgm:pt>
    <dgm:pt modelId="{2BC3D4B3-FB0F-48C5-A7B0-5B7B408B4055}" type="pres">
      <dgm:prSet presAssocID="{3CF21AC7-46B0-4870-8DD9-BFCA58F774B5}" presName="node" presStyleLbl="node1" presStyleIdx="3" presStyleCnt="4" custScaleX="140237" custScaleY="75012" custLinFactNeighborX="4602" custLinFactNeighborY="-5293">
        <dgm:presLayoutVars>
          <dgm:bulletEnabled val="1"/>
        </dgm:presLayoutVars>
      </dgm:prSet>
      <dgm:spPr/>
      <dgm:t>
        <a:bodyPr/>
        <a:lstStyle/>
        <a:p>
          <a:endParaRPr lang="fr-FR"/>
        </a:p>
      </dgm:t>
    </dgm:pt>
  </dgm:ptLst>
  <dgm:cxnLst>
    <dgm:cxn modelId="{CB714CF4-AAFC-4543-97EB-6F865A11A322}" type="presOf" srcId="{3CF21AC7-46B0-4870-8DD9-BFCA58F774B5}" destId="{2BC3D4B3-FB0F-48C5-A7B0-5B7B408B4055}" srcOrd="0" destOrd="0" presId="urn:microsoft.com/office/officeart/2005/8/layout/default"/>
    <dgm:cxn modelId="{6828AFDC-47B5-485A-8C6E-5020C2E646D5}" type="presOf" srcId="{47480D59-BC96-49DA-B399-775942211467}" destId="{CD94F637-2F90-4155-BB61-521C73EA22AD}" srcOrd="0" destOrd="0" presId="urn:microsoft.com/office/officeart/2005/8/layout/default"/>
    <dgm:cxn modelId="{BA4EC2BD-91A1-4B45-A930-6727AB5E5C82}" type="presOf" srcId="{40A4ECA8-2BF1-473E-BA6F-A22C669CEF9B}" destId="{8DCF8BCD-CAE0-47EF-98D5-86CEBBBBC387}" srcOrd="0" destOrd="0" presId="urn:microsoft.com/office/officeart/2005/8/layout/default"/>
    <dgm:cxn modelId="{08160A06-BFF7-4449-963E-1B34E7060834}" type="presOf" srcId="{62B4A16E-E91B-4399-B7A4-C5CA92D94360}" destId="{3638EA64-15DB-47A3-8299-2936E85CB36B}" srcOrd="0" destOrd="0" presId="urn:microsoft.com/office/officeart/2005/8/layout/default"/>
    <dgm:cxn modelId="{DAD1B567-6B72-45F5-9AAA-7B9616D7D74F}" srcId="{62B4A16E-E91B-4399-B7A4-C5CA92D94360}" destId="{04E0A26C-6666-4264-8B57-781F0628B5B5}" srcOrd="1" destOrd="0" parTransId="{4486C0D9-1A8A-4CAF-8A04-66DD1FD5E37A}" sibTransId="{8D6CF8F6-E0A9-4A95-9879-2901D063F6B6}"/>
    <dgm:cxn modelId="{ECD718C3-A4AF-4A34-A115-58593C71D7EC}" srcId="{62B4A16E-E91B-4399-B7A4-C5CA92D94360}" destId="{40A4ECA8-2BF1-473E-BA6F-A22C669CEF9B}" srcOrd="2" destOrd="0" parTransId="{F8C757C4-2617-4C6D-BA01-AC672EBC2D88}" sibTransId="{E3DEAC8F-1C96-43B8-A089-2F37B5DBB5E2}"/>
    <dgm:cxn modelId="{83E73A47-9312-40E1-8CEF-C7E0BA40E5B3}" srcId="{62B4A16E-E91B-4399-B7A4-C5CA92D94360}" destId="{3CF21AC7-46B0-4870-8DD9-BFCA58F774B5}" srcOrd="3" destOrd="0" parTransId="{A48D7171-4C8C-45F8-8962-215CB7316D00}" sibTransId="{44EE1F0C-002D-4616-9FFD-9A2E314B3D33}"/>
    <dgm:cxn modelId="{3B7E3452-75DC-41AB-ABD9-31D1A20B2742}" srcId="{62B4A16E-E91B-4399-B7A4-C5CA92D94360}" destId="{47480D59-BC96-49DA-B399-775942211467}" srcOrd="0" destOrd="0" parTransId="{72C37E83-3E13-4F93-A69F-9CE4D7C93567}" sibTransId="{4B23E2A6-95BD-40E9-8DB7-7DD14FE95FD4}"/>
    <dgm:cxn modelId="{F6EB9190-D187-47FF-909C-1D18B9343F65}" type="presOf" srcId="{04E0A26C-6666-4264-8B57-781F0628B5B5}" destId="{47968974-0576-4C57-A170-5503B60AA0A2}" srcOrd="0" destOrd="0" presId="urn:microsoft.com/office/officeart/2005/8/layout/default"/>
    <dgm:cxn modelId="{19E78926-55F9-4E20-8D81-44E9E9323959}" type="presParOf" srcId="{3638EA64-15DB-47A3-8299-2936E85CB36B}" destId="{CD94F637-2F90-4155-BB61-521C73EA22AD}" srcOrd="0" destOrd="0" presId="urn:microsoft.com/office/officeart/2005/8/layout/default"/>
    <dgm:cxn modelId="{08A67B08-235B-4A5C-9449-17B6716FAFC5}" type="presParOf" srcId="{3638EA64-15DB-47A3-8299-2936E85CB36B}" destId="{9B54C6A5-57F6-41CB-819A-7AB2B8DD596F}" srcOrd="1" destOrd="0" presId="urn:microsoft.com/office/officeart/2005/8/layout/default"/>
    <dgm:cxn modelId="{A7F57662-0118-4D56-A26F-FC67C8C576B0}" type="presParOf" srcId="{3638EA64-15DB-47A3-8299-2936E85CB36B}" destId="{47968974-0576-4C57-A170-5503B60AA0A2}" srcOrd="2" destOrd="0" presId="urn:microsoft.com/office/officeart/2005/8/layout/default"/>
    <dgm:cxn modelId="{C31EFB5D-53AE-4329-A758-1F80A4EC1173}" type="presParOf" srcId="{3638EA64-15DB-47A3-8299-2936E85CB36B}" destId="{0BC6A301-F351-4DB3-88B0-251FA9044CA0}" srcOrd="3" destOrd="0" presId="urn:microsoft.com/office/officeart/2005/8/layout/default"/>
    <dgm:cxn modelId="{FC3333CB-FA3E-42EC-A769-A8DD979B62DE}" type="presParOf" srcId="{3638EA64-15DB-47A3-8299-2936E85CB36B}" destId="{8DCF8BCD-CAE0-47EF-98D5-86CEBBBBC387}" srcOrd="4" destOrd="0" presId="urn:microsoft.com/office/officeart/2005/8/layout/default"/>
    <dgm:cxn modelId="{1AC625A8-5D61-4AC7-A8AD-DF84B6B7991C}" type="presParOf" srcId="{3638EA64-15DB-47A3-8299-2936E85CB36B}" destId="{CED0E960-BEFE-483F-A79D-5D26F19C1C20}" srcOrd="5" destOrd="0" presId="urn:microsoft.com/office/officeart/2005/8/layout/default"/>
    <dgm:cxn modelId="{D077EE7B-0DE5-4F0E-B26D-91A7BE9D1F4A}" type="presParOf" srcId="{3638EA64-15DB-47A3-8299-2936E85CB36B}" destId="{2BC3D4B3-FB0F-48C5-A7B0-5B7B408B4055}"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7825" cy="492125"/>
          </a:xfrm>
          <a:prstGeom prst="rect">
            <a:avLst/>
          </a:prstGeom>
        </p:spPr>
        <p:txBody>
          <a:bodyPr vert="horz" lIns="91431" tIns="45715" rIns="91431" bIns="45715"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14763" y="0"/>
            <a:ext cx="2917825" cy="492125"/>
          </a:xfrm>
          <a:prstGeom prst="rect">
            <a:avLst/>
          </a:prstGeom>
        </p:spPr>
        <p:txBody>
          <a:bodyPr vert="horz" lIns="91431" tIns="45715" rIns="91431" bIns="45715" rtlCol="0"/>
          <a:lstStyle>
            <a:lvl1pPr algn="r" fontAlgn="auto">
              <a:spcBef>
                <a:spcPts val="0"/>
              </a:spcBef>
              <a:spcAft>
                <a:spcPts val="0"/>
              </a:spcAft>
              <a:defRPr sz="1200" smtClean="0">
                <a:latin typeface="+mn-lt"/>
              </a:defRPr>
            </a:lvl1pPr>
          </a:lstStyle>
          <a:p>
            <a:pPr>
              <a:defRPr/>
            </a:pPr>
            <a:fld id="{DF6F5BAB-CB6D-4BA1-95EC-FE20C67B5CF9}" type="datetimeFigureOut">
              <a:rPr lang="fr-FR"/>
              <a:pPr>
                <a:defRPr/>
              </a:pPr>
              <a:t>17/11/2011</a:t>
            </a:fld>
            <a:endParaRPr lang="fr-FR"/>
          </a:p>
        </p:txBody>
      </p:sp>
      <p:sp>
        <p:nvSpPr>
          <p:cNvPr id="4" name="Espace réservé du pied de page 3"/>
          <p:cNvSpPr>
            <a:spLocks noGrp="1"/>
          </p:cNvSpPr>
          <p:nvPr>
            <p:ph type="ftr" sz="quarter" idx="2"/>
          </p:nvPr>
        </p:nvSpPr>
        <p:spPr>
          <a:xfrm>
            <a:off x="0" y="9359900"/>
            <a:ext cx="2917825" cy="492125"/>
          </a:xfrm>
          <a:prstGeom prst="rect">
            <a:avLst/>
          </a:prstGeom>
        </p:spPr>
        <p:txBody>
          <a:bodyPr vert="horz" lIns="91431" tIns="45715" rIns="91431" bIns="45715"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14763" y="9359900"/>
            <a:ext cx="2917825" cy="492125"/>
          </a:xfrm>
          <a:prstGeom prst="rect">
            <a:avLst/>
          </a:prstGeom>
        </p:spPr>
        <p:txBody>
          <a:bodyPr vert="horz" lIns="91431" tIns="45715" rIns="91431" bIns="45715" rtlCol="0" anchor="b"/>
          <a:lstStyle>
            <a:lvl1pPr algn="r" fontAlgn="auto">
              <a:spcBef>
                <a:spcPts val="0"/>
              </a:spcBef>
              <a:spcAft>
                <a:spcPts val="0"/>
              </a:spcAft>
              <a:defRPr sz="1200" smtClean="0">
                <a:latin typeface="+mn-lt"/>
              </a:defRPr>
            </a:lvl1pPr>
          </a:lstStyle>
          <a:p>
            <a:pPr>
              <a:defRPr/>
            </a:pPr>
            <a:fld id="{D61F624F-EF55-40FA-BD9A-EF18597D9C3E}"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7825" cy="492125"/>
          </a:xfrm>
          <a:prstGeom prst="rect">
            <a:avLst/>
          </a:prstGeom>
        </p:spPr>
        <p:txBody>
          <a:bodyPr vert="horz" lIns="91423" tIns="45711" rIns="91423" bIns="45711"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14763" y="0"/>
            <a:ext cx="2917825" cy="492125"/>
          </a:xfrm>
          <a:prstGeom prst="rect">
            <a:avLst/>
          </a:prstGeom>
        </p:spPr>
        <p:txBody>
          <a:bodyPr vert="horz" lIns="91423" tIns="45711" rIns="91423" bIns="45711" rtlCol="0"/>
          <a:lstStyle>
            <a:lvl1pPr algn="r" fontAlgn="auto">
              <a:spcBef>
                <a:spcPts val="0"/>
              </a:spcBef>
              <a:spcAft>
                <a:spcPts val="0"/>
              </a:spcAft>
              <a:defRPr sz="1200" smtClean="0">
                <a:latin typeface="+mn-lt"/>
              </a:defRPr>
            </a:lvl1pPr>
          </a:lstStyle>
          <a:p>
            <a:pPr>
              <a:defRPr/>
            </a:pPr>
            <a:fld id="{AF2D1359-3D4F-43D2-A189-6D41265C8308}" type="datetimeFigureOut">
              <a:rPr lang="fr-FR"/>
              <a:pPr>
                <a:defRPr/>
              </a:pPr>
              <a:t>17/11/2011</a:t>
            </a:fld>
            <a:endParaRPr lang="fr-FR"/>
          </a:p>
        </p:txBody>
      </p:sp>
      <p:sp>
        <p:nvSpPr>
          <p:cNvPr id="4" name="Espace réservé de l'image des diapositives 3"/>
          <p:cNvSpPr>
            <a:spLocks noGrp="1" noRot="1" noChangeAspect="1"/>
          </p:cNvSpPr>
          <p:nvPr>
            <p:ph type="sldImg" idx="2"/>
          </p:nvPr>
        </p:nvSpPr>
        <p:spPr>
          <a:xfrm>
            <a:off x="2162175" y="739775"/>
            <a:ext cx="2409825" cy="3695700"/>
          </a:xfrm>
          <a:prstGeom prst="rect">
            <a:avLst/>
          </a:prstGeom>
          <a:noFill/>
          <a:ln w="12700">
            <a:solidFill>
              <a:prstClr val="black"/>
            </a:solidFill>
          </a:ln>
        </p:spPr>
        <p:txBody>
          <a:bodyPr vert="horz" lIns="91423" tIns="45711" rIns="91423" bIns="45711" rtlCol="0" anchor="ctr"/>
          <a:lstStyle/>
          <a:p>
            <a:pPr lvl="0"/>
            <a:endParaRPr lang="fr-FR" noProof="0"/>
          </a:p>
        </p:txBody>
      </p:sp>
      <p:sp>
        <p:nvSpPr>
          <p:cNvPr id="5" name="Espace réservé des commentaires 4"/>
          <p:cNvSpPr>
            <a:spLocks noGrp="1"/>
          </p:cNvSpPr>
          <p:nvPr>
            <p:ph type="body" sz="quarter" idx="3"/>
          </p:nvPr>
        </p:nvSpPr>
        <p:spPr>
          <a:xfrm>
            <a:off x="673100" y="4679950"/>
            <a:ext cx="5387975" cy="4433888"/>
          </a:xfrm>
          <a:prstGeom prst="rect">
            <a:avLst/>
          </a:prstGeom>
        </p:spPr>
        <p:txBody>
          <a:bodyPr vert="horz" lIns="91423" tIns="45711" rIns="91423" bIns="45711"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359900"/>
            <a:ext cx="2917825" cy="492125"/>
          </a:xfrm>
          <a:prstGeom prst="rect">
            <a:avLst/>
          </a:prstGeom>
        </p:spPr>
        <p:txBody>
          <a:bodyPr vert="horz" lIns="91423" tIns="45711" rIns="91423" bIns="45711"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14763" y="9359900"/>
            <a:ext cx="2917825" cy="492125"/>
          </a:xfrm>
          <a:prstGeom prst="rect">
            <a:avLst/>
          </a:prstGeom>
        </p:spPr>
        <p:txBody>
          <a:bodyPr vert="horz" lIns="91423" tIns="45711" rIns="91423" bIns="45711" rtlCol="0" anchor="b"/>
          <a:lstStyle>
            <a:lvl1pPr algn="r" fontAlgn="auto">
              <a:spcBef>
                <a:spcPts val="0"/>
              </a:spcBef>
              <a:spcAft>
                <a:spcPts val="0"/>
              </a:spcAft>
              <a:defRPr sz="1200" smtClean="0">
                <a:latin typeface="+mn-lt"/>
              </a:defRPr>
            </a:lvl1pPr>
          </a:lstStyle>
          <a:p>
            <a:pPr>
              <a:defRPr/>
            </a:pPr>
            <a:fld id="{764FF62E-353C-46D4-A7B2-E9A64E9B8E43}"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400050" y="2102485"/>
            <a:ext cx="5888736" cy="2803313"/>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400050" y="4948927"/>
            <a:ext cx="5891022" cy="2686509"/>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fld id="{D91A3503-D7D2-4453-865A-1B521271836B}" type="datetime1">
              <a:rPr lang="fr-FR"/>
              <a:pPr>
                <a:defRPr/>
              </a:pPr>
              <a:t>17/11/2011</a:t>
            </a:fld>
            <a:endParaRPr lang="fr-BE"/>
          </a:p>
        </p:txBody>
      </p:sp>
      <p:sp>
        <p:nvSpPr>
          <p:cNvPr id="5" name="Espace réservé du pied de page 18"/>
          <p:cNvSpPr>
            <a:spLocks noGrp="1"/>
          </p:cNvSpPr>
          <p:nvPr>
            <p:ph type="ftr" sz="quarter" idx="11"/>
          </p:nvPr>
        </p:nvSpPr>
        <p:spPr/>
        <p:txBody>
          <a:bodyPr/>
          <a:lstStyle>
            <a:lvl1pPr>
              <a:defRPr/>
            </a:lvl1pPr>
          </a:lstStyle>
          <a:p>
            <a:pPr>
              <a:defRPr/>
            </a:pPr>
            <a:r>
              <a:rPr lang="fr-FR"/>
              <a:t>Mantes en Yvelines Habitat -FQ/SS le 25/08/2010</a:t>
            </a:r>
            <a:endParaRPr lang="fr-BE"/>
          </a:p>
        </p:txBody>
      </p:sp>
      <p:sp>
        <p:nvSpPr>
          <p:cNvPr id="6" name="Espace réservé du numéro de diapositive 26"/>
          <p:cNvSpPr>
            <a:spLocks noGrp="1"/>
          </p:cNvSpPr>
          <p:nvPr>
            <p:ph type="sldNum" sz="quarter" idx="12"/>
          </p:nvPr>
        </p:nvSpPr>
        <p:spPr/>
        <p:txBody>
          <a:bodyPr/>
          <a:lstStyle>
            <a:lvl1pPr>
              <a:defRPr/>
            </a:lvl1pPr>
          </a:lstStyle>
          <a:p>
            <a:pPr>
              <a:defRPr/>
            </a:pPr>
            <a:fld id="{3C4D587D-F7D5-46DB-B47F-8E254995A795}" type="slidenum">
              <a:rPr lang="fr-BE"/>
              <a:pPr>
                <a:defRPr/>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D5459A21-B7CA-4E16-A2FB-9D42038AFCEA}" type="datetime1">
              <a:rPr lang="fr-FR"/>
              <a:pPr>
                <a:defRPr/>
              </a:pPr>
              <a:t>17/11/2011</a:t>
            </a:fld>
            <a:endParaRPr lang="fr-BE"/>
          </a:p>
        </p:txBody>
      </p:sp>
      <p:sp>
        <p:nvSpPr>
          <p:cNvPr id="5" name="Espace réservé du pied de page 21"/>
          <p:cNvSpPr>
            <a:spLocks noGrp="1"/>
          </p:cNvSpPr>
          <p:nvPr>
            <p:ph type="ftr" sz="quarter" idx="11"/>
          </p:nvPr>
        </p:nvSpPr>
        <p:spPr/>
        <p:txBody>
          <a:bodyPr/>
          <a:lstStyle>
            <a:lvl1pPr>
              <a:defRPr/>
            </a:lvl1pPr>
          </a:lstStyle>
          <a:p>
            <a:pPr>
              <a:defRPr/>
            </a:pPr>
            <a:r>
              <a:rPr lang="fr-FR"/>
              <a:t>Mantes en Yvelines Habitat -FQ/SS le 25/08/2010</a:t>
            </a:r>
            <a:endParaRPr lang="fr-BE"/>
          </a:p>
        </p:txBody>
      </p:sp>
      <p:sp>
        <p:nvSpPr>
          <p:cNvPr id="6" name="Espace réservé du numéro de diapositive 17"/>
          <p:cNvSpPr>
            <a:spLocks noGrp="1"/>
          </p:cNvSpPr>
          <p:nvPr>
            <p:ph type="sldNum" sz="quarter" idx="12"/>
          </p:nvPr>
        </p:nvSpPr>
        <p:spPr/>
        <p:txBody>
          <a:bodyPr/>
          <a:lstStyle>
            <a:lvl1pPr>
              <a:defRPr/>
            </a:lvl1pPr>
          </a:lstStyle>
          <a:p>
            <a:pPr>
              <a:defRPr/>
            </a:pPr>
            <a:fld id="{B9D55DD5-58DD-4621-B38C-A1A3F646CA14}"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1401659"/>
            <a:ext cx="1543050" cy="7988957"/>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342900" y="1401659"/>
            <a:ext cx="4514850" cy="798895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8B9B50B8-134F-4BAD-BA4D-4FA2644B04B6}" type="datetime1">
              <a:rPr lang="fr-FR"/>
              <a:pPr>
                <a:defRPr/>
              </a:pPr>
              <a:t>17/11/2011</a:t>
            </a:fld>
            <a:endParaRPr lang="fr-BE"/>
          </a:p>
        </p:txBody>
      </p:sp>
      <p:sp>
        <p:nvSpPr>
          <p:cNvPr id="5" name="Espace réservé du pied de page 21"/>
          <p:cNvSpPr>
            <a:spLocks noGrp="1"/>
          </p:cNvSpPr>
          <p:nvPr>
            <p:ph type="ftr" sz="quarter" idx="11"/>
          </p:nvPr>
        </p:nvSpPr>
        <p:spPr/>
        <p:txBody>
          <a:bodyPr/>
          <a:lstStyle>
            <a:lvl1pPr>
              <a:defRPr/>
            </a:lvl1pPr>
          </a:lstStyle>
          <a:p>
            <a:pPr>
              <a:defRPr/>
            </a:pPr>
            <a:r>
              <a:rPr lang="fr-FR"/>
              <a:t>Mantes en Yvelines Habitat -FQ/SS le 25/08/2010</a:t>
            </a:r>
            <a:endParaRPr lang="fr-BE"/>
          </a:p>
        </p:txBody>
      </p:sp>
      <p:sp>
        <p:nvSpPr>
          <p:cNvPr id="6" name="Espace réservé du numéro de diapositive 17"/>
          <p:cNvSpPr>
            <a:spLocks noGrp="1"/>
          </p:cNvSpPr>
          <p:nvPr>
            <p:ph type="sldNum" sz="quarter" idx="12"/>
          </p:nvPr>
        </p:nvSpPr>
        <p:spPr/>
        <p:txBody>
          <a:bodyPr/>
          <a:lstStyle>
            <a:lvl1pPr>
              <a:defRPr/>
            </a:lvl1pPr>
          </a:lstStyle>
          <a:p>
            <a:pPr>
              <a:defRPr/>
            </a:pPr>
            <a:fld id="{53975316-8346-4F72-8D27-1EAEF4C90EAB}"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1214BA94-281E-4997-821E-68140BA102C5}" type="datetime1">
              <a:rPr lang="fr-FR"/>
              <a:pPr>
                <a:defRPr/>
              </a:pPr>
              <a:t>17/11/2011</a:t>
            </a:fld>
            <a:endParaRPr lang="fr-BE"/>
          </a:p>
        </p:txBody>
      </p:sp>
      <p:sp>
        <p:nvSpPr>
          <p:cNvPr id="5" name="Espace réservé du pied de page 21"/>
          <p:cNvSpPr>
            <a:spLocks noGrp="1"/>
          </p:cNvSpPr>
          <p:nvPr>
            <p:ph type="ftr" sz="quarter" idx="11"/>
          </p:nvPr>
        </p:nvSpPr>
        <p:spPr/>
        <p:txBody>
          <a:bodyPr/>
          <a:lstStyle>
            <a:lvl1pPr>
              <a:defRPr/>
            </a:lvl1pPr>
          </a:lstStyle>
          <a:p>
            <a:pPr>
              <a:defRPr/>
            </a:pPr>
            <a:r>
              <a:rPr lang="fr-FR"/>
              <a:t>Mantes en Yvelines Habitat -FQ/SS le 25/08/2010</a:t>
            </a:r>
            <a:endParaRPr lang="fr-BE"/>
          </a:p>
        </p:txBody>
      </p:sp>
      <p:sp>
        <p:nvSpPr>
          <p:cNvPr id="6" name="Espace réservé du numéro de diapositive 17"/>
          <p:cNvSpPr>
            <a:spLocks noGrp="1"/>
          </p:cNvSpPr>
          <p:nvPr>
            <p:ph type="sldNum" sz="quarter" idx="12"/>
          </p:nvPr>
        </p:nvSpPr>
        <p:spPr/>
        <p:txBody>
          <a:bodyPr/>
          <a:lstStyle>
            <a:lvl1pPr>
              <a:defRPr/>
            </a:lvl1pPr>
          </a:lstStyle>
          <a:p>
            <a:pPr>
              <a:defRPr/>
            </a:pPr>
            <a:fld id="{31E41281-0661-42ED-903B-F4D8187E827C}"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97764" y="2018386"/>
            <a:ext cx="5829300" cy="2088468"/>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397764" y="4145899"/>
            <a:ext cx="5829300" cy="2314193"/>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F98BDA6-037B-4DDA-9A27-62D0EDBEDC50}" type="datetime1">
              <a:rPr lang="fr-FR"/>
              <a:pPr>
                <a:defRPr/>
              </a:pPr>
              <a:t>17/11/2011</a:t>
            </a:fld>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a:t>Mantes en Yvelines Habitat -FQ/SS le 25/08/2010</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BF476C11-22F2-46BE-BAB7-ACC8194D97BD}" type="slidenum">
              <a:rPr lang="fr-BE"/>
              <a:pPr>
                <a:defRPr/>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1079276"/>
            <a:ext cx="6172200" cy="1752071"/>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342900" y="2943241"/>
            <a:ext cx="3028950" cy="6798035"/>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3486150" y="2943241"/>
            <a:ext cx="3028950" cy="6798035"/>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A5801B75-2D08-4E72-98D9-33AD2192C588}" type="datetime1">
              <a:rPr lang="fr-FR"/>
              <a:pPr>
                <a:defRPr/>
              </a:pPr>
              <a:t>17/11/2011</a:t>
            </a:fld>
            <a:endParaRPr lang="fr-BE"/>
          </a:p>
        </p:txBody>
      </p:sp>
      <p:sp>
        <p:nvSpPr>
          <p:cNvPr id="6" name="Espace réservé du pied de page 21"/>
          <p:cNvSpPr>
            <a:spLocks noGrp="1"/>
          </p:cNvSpPr>
          <p:nvPr>
            <p:ph type="ftr" sz="quarter" idx="11"/>
          </p:nvPr>
        </p:nvSpPr>
        <p:spPr/>
        <p:txBody>
          <a:bodyPr/>
          <a:lstStyle>
            <a:lvl1pPr>
              <a:defRPr/>
            </a:lvl1pPr>
          </a:lstStyle>
          <a:p>
            <a:pPr>
              <a:defRPr/>
            </a:pPr>
            <a:r>
              <a:rPr lang="fr-FR"/>
              <a:t>Mantes en Yvelines Habitat -FQ/SS le 25/08/2010</a:t>
            </a:r>
            <a:endParaRPr lang="fr-BE"/>
          </a:p>
        </p:txBody>
      </p:sp>
      <p:sp>
        <p:nvSpPr>
          <p:cNvPr id="7" name="Espace réservé du numéro de diapositive 17"/>
          <p:cNvSpPr>
            <a:spLocks noGrp="1"/>
          </p:cNvSpPr>
          <p:nvPr>
            <p:ph type="sldNum" sz="quarter" idx="12"/>
          </p:nvPr>
        </p:nvSpPr>
        <p:spPr/>
        <p:txBody>
          <a:bodyPr/>
          <a:lstStyle>
            <a:lvl1pPr>
              <a:defRPr/>
            </a:lvl1pPr>
          </a:lstStyle>
          <a:p>
            <a:pPr>
              <a:defRPr/>
            </a:pPr>
            <a:fld id="{C3C2C1A1-C15A-4EFD-A4DC-5672E659EE18}"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1079276"/>
            <a:ext cx="6172200" cy="1752071"/>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342900" y="2843855"/>
            <a:ext cx="3030141" cy="1010701"/>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3483769" y="2850767"/>
            <a:ext cx="3031331" cy="1003789"/>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342900" y="3854556"/>
            <a:ext cx="3030141" cy="589499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3483769" y="3854556"/>
            <a:ext cx="3031331" cy="589499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9913F20B-6405-4F6C-A472-DF396118FE76}" type="datetime1">
              <a:rPr lang="fr-FR"/>
              <a:pPr>
                <a:defRPr/>
              </a:pPr>
              <a:t>17/11/2011</a:t>
            </a:fld>
            <a:endParaRPr lang="fr-BE"/>
          </a:p>
        </p:txBody>
      </p:sp>
      <p:sp>
        <p:nvSpPr>
          <p:cNvPr id="8" name="Espace réservé du pied de page 21"/>
          <p:cNvSpPr>
            <a:spLocks noGrp="1"/>
          </p:cNvSpPr>
          <p:nvPr>
            <p:ph type="ftr" sz="quarter" idx="11"/>
          </p:nvPr>
        </p:nvSpPr>
        <p:spPr/>
        <p:txBody>
          <a:bodyPr/>
          <a:lstStyle>
            <a:lvl1pPr>
              <a:defRPr/>
            </a:lvl1pPr>
          </a:lstStyle>
          <a:p>
            <a:pPr>
              <a:defRPr/>
            </a:pPr>
            <a:r>
              <a:rPr lang="fr-FR"/>
              <a:t>Mantes en Yvelines Habitat -FQ/SS le 25/08/2010</a:t>
            </a:r>
            <a:endParaRPr lang="fr-BE"/>
          </a:p>
        </p:txBody>
      </p:sp>
      <p:sp>
        <p:nvSpPr>
          <p:cNvPr id="9" name="Espace réservé du numéro de diapositive 17"/>
          <p:cNvSpPr>
            <a:spLocks noGrp="1"/>
          </p:cNvSpPr>
          <p:nvPr>
            <p:ph type="sldNum" sz="quarter" idx="12"/>
          </p:nvPr>
        </p:nvSpPr>
        <p:spPr/>
        <p:txBody>
          <a:bodyPr/>
          <a:lstStyle>
            <a:lvl1pPr>
              <a:defRPr/>
            </a:lvl1pPr>
          </a:lstStyle>
          <a:p>
            <a:pPr>
              <a:defRPr/>
            </a:pPr>
            <a:fld id="{54F299F5-C627-4056-9F45-7AD7470358F9}"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1079276"/>
            <a:ext cx="6229350" cy="1752071"/>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5064F177-6BB4-4200-AEA5-288DE6295323}" type="datetime1">
              <a:rPr lang="fr-FR"/>
              <a:pPr>
                <a:defRPr/>
              </a:pPr>
              <a:t>17/11/2011</a:t>
            </a:fld>
            <a:endParaRPr lang="fr-BE"/>
          </a:p>
        </p:txBody>
      </p:sp>
      <p:sp>
        <p:nvSpPr>
          <p:cNvPr id="4" name="Espace réservé du pied de page 21"/>
          <p:cNvSpPr>
            <a:spLocks noGrp="1"/>
          </p:cNvSpPr>
          <p:nvPr>
            <p:ph type="ftr" sz="quarter" idx="11"/>
          </p:nvPr>
        </p:nvSpPr>
        <p:spPr/>
        <p:txBody>
          <a:bodyPr/>
          <a:lstStyle>
            <a:lvl1pPr>
              <a:defRPr/>
            </a:lvl1pPr>
          </a:lstStyle>
          <a:p>
            <a:pPr>
              <a:defRPr/>
            </a:pPr>
            <a:r>
              <a:rPr lang="fr-FR"/>
              <a:t>Mantes en Yvelines Habitat -FQ/SS le 25/08/2010</a:t>
            </a:r>
            <a:endParaRPr lang="fr-BE"/>
          </a:p>
        </p:txBody>
      </p:sp>
      <p:sp>
        <p:nvSpPr>
          <p:cNvPr id="5" name="Espace réservé du numéro de diapositive 17"/>
          <p:cNvSpPr>
            <a:spLocks noGrp="1"/>
          </p:cNvSpPr>
          <p:nvPr>
            <p:ph type="sldNum" sz="quarter" idx="12"/>
          </p:nvPr>
        </p:nvSpPr>
        <p:spPr/>
        <p:txBody>
          <a:bodyPr/>
          <a:lstStyle>
            <a:lvl1pPr>
              <a:defRPr/>
            </a:lvl1pPr>
          </a:lstStyle>
          <a:p>
            <a:pPr>
              <a:defRPr/>
            </a:pPr>
            <a:fld id="{A16F805E-AB53-4422-A4BE-DB7076A0D8C1}"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D068CD67-FF05-42A5-881B-4658C90E6A20}" type="datetime1">
              <a:rPr lang="fr-FR"/>
              <a:pPr>
                <a:defRPr/>
              </a:pPr>
              <a:t>17/11/2011</a:t>
            </a:fld>
            <a:endParaRPr lang="fr-BE"/>
          </a:p>
        </p:txBody>
      </p:sp>
      <p:sp>
        <p:nvSpPr>
          <p:cNvPr id="3" name="Espace réservé du pied de page 21"/>
          <p:cNvSpPr>
            <a:spLocks noGrp="1"/>
          </p:cNvSpPr>
          <p:nvPr>
            <p:ph type="ftr" sz="quarter" idx="11"/>
          </p:nvPr>
        </p:nvSpPr>
        <p:spPr/>
        <p:txBody>
          <a:bodyPr/>
          <a:lstStyle>
            <a:lvl1pPr>
              <a:defRPr/>
            </a:lvl1pPr>
          </a:lstStyle>
          <a:p>
            <a:pPr>
              <a:defRPr/>
            </a:pPr>
            <a:r>
              <a:rPr lang="fr-FR"/>
              <a:t>Mantes en Yvelines Habitat -FQ/SS le 25/08/2010</a:t>
            </a:r>
            <a:endParaRPr lang="fr-BE"/>
          </a:p>
        </p:txBody>
      </p:sp>
      <p:sp>
        <p:nvSpPr>
          <p:cNvPr id="4" name="Espace réservé du numéro de diapositive 17"/>
          <p:cNvSpPr>
            <a:spLocks noGrp="1"/>
          </p:cNvSpPr>
          <p:nvPr>
            <p:ph type="sldNum" sz="quarter" idx="12"/>
          </p:nvPr>
        </p:nvSpPr>
        <p:spPr/>
        <p:txBody>
          <a:bodyPr/>
          <a:lstStyle>
            <a:lvl1pPr>
              <a:defRPr/>
            </a:lvl1pPr>
          </a:lstStyle>
          <a:p>
            <a:pPr>
              <a:defRPr/>
            </a:pPr>
            <a:fld id="{572F9E62-F477-400E-A6A4-0ACFA9C69A83}"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4350" y="788435"/>
            <a:ext cx="2057400" cy="1781272"/>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514350" y="2569704"/>
            <a:ext cx="2057400" cy="7008283"/>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2681287" y="2569704"/>
            <a:ext cx="3833813" cy="7008283"/>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8D0BC53D-658F-48EF-9635-AA567C4FDDF5}" type="datetime1">
              <a:rPr lang="fr-FR"/>
              <a:pPr>
                <a:defRPr/>
              </a:pPr>
              <a:t>17/11/2011</a:t>
            </a:fld>
            <a:endParaRPr lang="fr-BE"/>
          </a:p>
        </p:txBody>
      </p:sp>
      <p:sp>
        <p:nvSpPr>
          <p:cNvPr id="6" name="Espace réservé du pied de page 21"/>
          <p:cNvSpPr>
            <a:spLocks noGrp="1"/>
          </p:cNvSpPr>
          <p:nvPr>
            <p:ph type="ftr" sz="quarter" idx="11"/>
          </p:nvPr>
        </p:nvSpPr>
        <p:spPr/>
        <p:txBody>
          <a:bodyPr/>
          <a:lstStyle>
            <a:lvl1pPr>
              <a:defRPr/>
            </a:lvl1pPr>
          </a:lstStyle>
          <a:p>
            <a:pPr>
              <a:defRPr/>
            </a:pPr>
            <a:r>
              <a:rPr lang="fr-FR"/>
              <a:t>Mantes en Yvelines Habitat -FQ/SS le 25/08/2010</a:t>
            </a:r>
            <a:endParaRPr lang="fr-BE"/>
          </a:p>
        </p:txBody>
      </p:sp>
      <p:sp>
        <p:nvSpPr>
          <p:cNvPr id="7" name="Espace réservé du numéro de diapositive 17"/>
          <p:cNvSpPr>
            <a:spLocks noGrp="1"/>
          </p:cNvSpPr>
          <p:nvPr>
            <p:ph type="sldNum" sz="quarter" idx="12"/>
          </p:nvPr>
        </p:nvSpPr>
        <p:spPr/>
        <p:txBody>
          <a:bodyPr/>
          <a:lstStyle>
            <a:lvl1pPr>
              <a:defRPr/>
            </a:lvl1pPr>
          </a:lstStyle>
          <a:p>
            <a:pPr>
              <a:defRPr/>
            </a:pPr>
            <a:fld id="{8C8A9CE9-1AB6-45A6-A030-F2F4FE2E321A}"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8"/>
          <p:cNvSpPr/>
          <p:nvPr/>
        </p:nvSpPr>
        <p:spPr>
          <a:xfrm rot="420000" flipV="1">
            <a:off x="2374900" y="1698625"/>
            <a:ext cx="3943350" cy="6307138"/>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le rectangle 11"/>
          <p:cNvSpPr/>
          <p:nvPr/>
        </p:nvSpPr>
        <p:spPr>
          <a:xfrm rot="420000" flipV="1">
            <a:off x="6002338" y="8215313"/>
            <a:ext cx="117475" cy="23812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rme libre 9"/>
          <p:cNvSpPr>
            <a:spLocks/>
          </p:cNvSpPr>
          <p:nvPr/>
        </p:nvSpPr>
        <p:spPr bwMode="auto">
          <a:xfrm flipV="1">
            <a:off x="-7938" y="8915400"/>
            <a:ext cx="6873876" cy="159702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orme libre 10"/>
          <p:cNvSpPr>
            <a:spLocks/>
          </p:cNvSpPr>
          <p:nvPr/>
        </p:nvSpPr>
        <p:spPr bwMode="auto">
          <a:xfrm flipV="1">
            <a:off x="3286125" y="9534525"/>
            <a:ext cx="3571875" cy="977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re 1"/>
          <p:cNvSpPr>
            <a:spLocks noGrp="1"/>
          </p:cNvSpPr>
          <p:nvPr>
            <p:ph type="title"/>
          </p:nvPr>
        </p:nvSpPr>
        <p:spPr>
          <a:xfrm>
            <a:off x="457200" y="1804183"/>
            <a:ext cx="1659636" cy="2425953"/>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457200" y="4336161"/>
            <a:ext cx="1657350" cy="3340615"/>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2614345" y="1838704"/>
            <a:ext cx="3463290" cy="6027124"/>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fld id="{C613E745-AC99-424A-8B20-1C13026C454F}" type="datetime1">
              <a:rPr lang="fr-FR"/>
              <a:pPr>
                <a:defRPr/>
              </a:pPr>
              <a:t>17/11/2011</a:t>
            </a:fld>
            <a:endParaRPr lang="fr-BE"/>
          </a:p>
        </p:txBody>
      </p:sp>
      <p:sp>
        <p:nvSpPr>
          <p:cNvPr id="10" name="Espace réservé du pied de page 5"/>
          <p:cNvSpPr>
            <a:spLocks noGrp="1"/>
          </p:cNvSpPr>
          <p:nvPr>
            <p:ph type="ftr" sz="quarter" idx="11"/>
          </p:nvPr>
        </p:nvSpPr>
        <p:spPr/>
        <p:txBody>
          <a:bodyPr/>
          <a:lstStyle>
            <a:lvl1pPr>
              <a:defRPr/>
            </a:lvl1pPr>
          </a:lstStyle>
          <a:p>
            <a:pPr>
              <a:defRPr/>
            </a:pPr>
            <a:r>
              <a:rPr lang="fr-FR"/>
              <a:t>Mantes en Yvelines Habitat -FQ/SS le 25/08/2010</a:t>
            </a:r>
            <a:endParaRPr lang="fr-BE"/>
          </a:p>
        </p:txBody>
      </p:sp>
      <p:sp>
        <p:nvSpPr>
          <p:cNvPr id="11" name="Espace réservé du numéro de diapositive 6"/>
          <p:cNvSpPr>
            <a:spLocks noGrp="1"/>
          </p:cNvSpPr>
          <p:nvPr>
            <p:ph type="sldNum" sz="quarter" idx="12"/>
          </p:nvPr>
        </p:nvSpPr>
        <p:spPr>
          <a:xfrm>
            <a:off x="6057900" y="9744075"/>
            <a:ext cx="457200" cy="558800"/>
          </a:xfrm>
        </p:spPr>
        <p:txBody>
          <a:bodyPr/>
          <a:lstStyle>
            <a:lvl1pPr>
              <a:defRPr/>
            </a:lvl1pPr>
          </a:lstStyle>
          <a:p>
            <a:pPr>
              <a:defRPr/>
            </a:pPr>
            <a:fld id="{8F2AEBE3-D100-4320-8202-F8BF028FA428}"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7938" y="-11113"/>
            <a:ext cx="6873876" cy="1597026"/>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orme libre 7"/>
          <p:cNvSpPr>
            <a:spLocks/>
          </p:cNvSpPr>
          <p:nvPr/>
        </p:nvSpPr>
        <p:spPr bwMode="auto">
          <a:xfrm>
            <a:off x="3286125" y="-11113"/>
            <a:ext cx="3571875" cy="97790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388" name="Espace réservé du titre 8"/>
          <p:cNvSpPr>
            <a:spLocks noGrp="1"/>
          </p:cNvSpPr>
          <p:nvPr>
            <p:ph type="title"/>
          </p:nvPr>
        </p:nvSpPr>
        <p:spPr bwMode="auto">
          <a:xfrm>
            <a:off x="342900" y="1079500"/>
            <a:ext cx="6172200" cy="17526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16389" name="Espace réservé du texte 29"/>
          <p:cNvSpPr>
            <a:spLocks noGrp="1"/>
          </p:cNvSpPr>
          <p:nvPr>
            <p:ph type="body" idx="1"/>
          </p:nvPr>
        </p:nvSpPr>
        <p:spPr bwMode="auto">
          <a:xfrm>
            <a:off x="342900" y="2967038"/>
            <a:ext cx="6172200" cy="6727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342900" y="9744075"/>
            <a:ext cx="1600200" cy="558800"/>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1F4CBFBA-9A5D-4C0E-9A76-9F9EDF38B3C1}" type="datetime1">
              <a:rPr lang="fr-FR"/>
              <a:pPr>
                <a:defRPr/>
              </a:pPr>
              <a:t>17/11/2011</a:t>
            </a:fld>
            <a:endParaRPr lang="fr-BE"/>
          </a:p>
        </p:txBody>
      </p:sp>
      <p:sp>
        <p:nvSpPr>
          <p:cNvPr id="22" name="Espace réservé du pied de page 21"/>
          <p:cNvSpPr>
            <a:spLocks noGrp="1"/>
          </p:cNvSpPr>
          <p:nvPr>
            <p:ph type="ftr" sz="quarter" idx="3"/>
          </p:nvPr>
        </p:nvSpPr>
        <p:spPr>
          <a:xfrm>
            <a:off x="2000250" y="9744075"/>
            <a:ext cx="2514600" cy="558800"/>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r>
              <a:rPr lang="fr-FR"/>
              <a:t>Mantes en Yvelines Habitat -FQ/SS le 25/08/2010</a:t>
            </a:r>
            <a:endParaRPr lang="fr-BE"/>
          </a:p>
        </p:txBody>
      </p:sp>
      <p:sp>
        <p:nvSpPr>
          <p:cNvPr id="18" name="Espace réservé du numéro de diapositive 17"/>
          <p:cNvSpPr>
            <a:spLocks noGrp="1"/>
          </p:cNvSpPr>
          <p:nvPr>
            <p:ph type="sldNum" sz="quarter" idx="4"/>
          </p:nvPr>
        </p:nvSpPr>
        <p:spPr>
          <a:xfrm>
            <a:off x="5943600" y="9744075"/>
            <a:ext cx="571500" cy="558800"/>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806A1B7-3723-4971-AD80-8D5054A58AE8}" type="slidenum">
              <a:rPr lang="fr-BE"/>
              <a:pPr>
                <a:defRPr/>
              </a:pPr>
              <a:t>‹N°›</a:t>
            </a:fld>
            <a:endParaRPr lang="fr-BE"/>
          </a:p>
        </p:txBody>
      </p:sp>
      <p:grpSp>
        <p:nvGrpSpPr>
          <p:cNvPr id="16393" name="Groupe 1"/>
          <p:cNvGrpSpPr>
            <a:grpSpLocks/>
          </p:cNvGrpSpPr>
          <p:nvPr/>
        </p:nvGrpSpPr>
        <p:grpSpPr bwMode="auto">
          <a:xfrm>
            <a:off x="-14288" y="309563"/>
            <a:ext cx="6884988" cy="995362"/>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20" r:id="rId1"/>
    <p:sldLayoutId id="2147483719" r:id="rId2"/>
    <p:sldLayoutId id="2147483721" r:id="rId3"/>
    <p:sldLayoutId id="2147483718" r:id="rId4"/>
    <p:sldLayoutId id="2147483717" r:id="rId5"/>
    <p:sldLayoutId id="2147483716" r:id="rId6"/>
    <p:sldLayoutId id="2147483715" r:id="rId7"/>
    <p:sldLayoutId id="2147483714" r:id="rId8"/>
    <p:sldLayoutId id="2147483722" r:id="rId9"/>
    <p:sldLayoutId id="2147483713" r:id="rId10"/>
    <p:sldLayoutId id="2147483712"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8.png"/><Relationship Id="rId18"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image" Target="../media/image7.gif"/><Relationship Id="rId17" Type="http://schemas.openxmlformats.org/officeDocument/2006/relationships/image" Target="../media/image11.jpeg"/><Relationship Id="rId2" Type="http://schemas.openxmlformats.org/officeDocument/2006/relationships/slideLayout" Target="../slideLayouts/slideLayout6.xml"/><Relationship Id="rId16" Type="http://schemas.openxmlformats.org/officeDocument/2006/relationships/image" Target="../media/image10.jpeg"/><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 Id="rId1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1200" dirty="0" smtClean="0"/>
              <a:t/>
            </a:r>
            <a:br>
              <a:rPr lang="fr-FR" sz="1200" dirty="0" smtClean="0"/>
            </a:br>
            <a:r>
              <a:rPr lang="fr-FR" sz="1200" dirty="0" smtClean="0"/>
              <a:t/>
            </a:r>
            <a:br>
              <a:rPr lang="fr-FR" sz="1200" dirty="0" smtClean="0"/>
            </a:br>
            <a:r>
              <a:rPr lang="fr-FR" sz="1200" dirty="0" smtClean="0"/>
              <a:t/>
            </a:r>
            <a:br>
              <a:rPr lang="fr-FR" sz="1200" dirty="0" smtClean="0"/>
            </a:br>
            <a:r>
              <a:rPr lang="fr-FR" sz="1200" dirty="0" smtClean="0"/>
              <a:t/>
            </a:r>
            <a:br>
              <a:rPr lang="fr-FR" sz="1200" dirty="0" smtClean="0"/>
            </a:br>
            <a:r>
              <a:rPr lang="fr-FR" sz="1200" dirty="0" smtClean="0"/>
              <a:t/>
            </a:r>
            <a:br>
              <a:rPr lang="fr-FR" sz="1200" dirty="0" smtClean="0"/>
            </a:br>
            <a:r>
              <a:rPr lang="fr-FR" sz="1200" dirty="0" smtClean="0"/>
              <a:t/>
            </a:r>
            <a:br>
              <a:rPr lang="fr-FR" sz="1200" dirty="0" smtClean="0"/>
            </a:br>
            <a:endParaRPr lang="fr-FR" sz="1200" dirty="0"/>
          </a:p>
        </p:txBody>
      </p:sp>
      <p:sp>
        <p:nvSpPr>
          <p:cNvPr id="1029" name="Sous-titre 2"/>
          <p:cNvSpPr>
            <a:spLocks noGrp="1"/>
          </p:cNvSpPr>
          <p:nvPr>
            <p:ph type="subTitle" idx="4294967295"/>
          </p:nvPr>
        </p:nvSpPr>
        <p:spPr>
          <a:xfrm>
            <a:off x="0" y="-657225"/>
            <a:ext cx="6858000" cy="10841038"/>
          </a:xfrm>
        </p:spPr>
        <p:txBody>
          <a:bodyPr/>
          <a:lstStyle/>
          <a:p>
            <a:endParaRPr lang="fr-FR" sz="1200" smtClean="0"/>
          </a:p>
          <a:p>
            <a:pPr algn="ctr"/>
            <a:endParaRPr lang="fr-FR" sz="1200" smtClean="0"/>
          </a:p>
        </p:txBody>
      </p:sp>
      <p:pic>
        <p:nvPicPr>
          <p:cNvPr id="1030" name="Picture 4" descr="C:\Documents and Settings\grand_me\Bureau\Logo\LOGO HABITAT.jpg"/>
          <p:cNvPicPr>
            <a:picLocks noChangeAspect="1" noChangeArrowheads="1"/>
          </p:cNvPicPr>
          <p:nvPr/>
        </p:nvPicPr>
        <p:blipFill>
          <a:blip r:embed="rId3"/>
          <a:srcRect/>
          <a:stretch>
            <a:fillRect/>
          </a:stretch>
        </p:blipFill>
        <p:spPr bwMode="auto">
          <a:xfrm>
            <a:off x="857250" y="969963"/>
            <a:ext cx="2428875" cy="876300"/>
          </a:xfrm>
          <a:prstGeom prst="rect">
            <a:avLst/>
          </a:prstGeom>
          <a:noFill/>
          <a:ln w="9525">
            <a:noFill/>
            <a:miter lim="800000"/>
            <a:headEnd/>
            <a:tailEnd/>
          </a:ln>
        </p:spPr>
      </p:pic>
      <p:graphicFrame>
        <p:nvGraphicFramePr>
          <p:cNvPr id="18" name="Diagramme 17"/>
          <p:cNvGraphicFramePr/>
          <p:nvPr/>
        </p:nvGraphicFramePr>
        <p:xfrm>
          <a:off x="928670" y="3684576"/>
          <a:ext cx="5429288" cy="2357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ZoneTexte 18"/>
          <p:cNvSpPr txBox="1"/>
          <p:nvPr/>
        </p:nvSpPr>
        <p:spPr>
          <a:xfrm>
            <a:off x="714375" y="3041650"/>
            <a:ext cx="5715000" cy="877888"/>
          </a:xfrm>
          <a:prstGeom prst="rect">
            <a:avLst/>
          </a:prstGeom>
          <a:noFill/>
        </p:spPr>
        <p:txBody>
          <a:bodyPr>
            <a:spAutoFit/>
          </a:bodyPr>
          <a:lstStyle/>
          <a:p>
            <a:pPr algn="ctr" fontAlgn="auto">
              <a:spcBef>
                <a:spcPts val="0"/>
              </a:spcBef>
              <a:spcAft>
                <a:spcPts val="0"/>
              </a:spcAft>
              <a:defRPr/>
            </a:pPr>
            <a:r>
              <a:rPr lang="fr-FR" sz="1700" b="1" dirty="0">
                <a:latin typeface="+mj-lt"/>
              </a:rPr>
              <a:t>Aménagement d’une propriété en vue de la création de </a:t>
            </a:r>
          </a:p>
          <a:p>
            <a:pPr algn="ctr" fontAlgn="auto">
              <a:spcBef>
                <a:spcPts val="0"/>
              </a:spcBef>
              <a:spcAft>
                <a:spcPts val="0"/>
              </a:spcAft>
              <a:defRPr/>
            </a:pPr>
            <a:r>
              <a:rPr lang="fr-FR" sz="1700" b="1" dirty="0">
                <a:latin typeface="+mj-lt"/>
              </a:rPr>
              <a:t>6 logements locatifs sociaux au 14 rue des Groux </a:t>
            </a:r>
          </a:p>
          <a:p>
            <a:pPr algn="ctr" fontAlgn="auto">
              <a:spcBef>
                <a:spcPts val="0"/>
              </a:spcBef>
              <a:spcAft>
                <a:spcPts val="0"/>
              </a:spcAft>
              <a:defRPr/>
            </a:pPr>
            <a:r>
              <a:rPr lang="fr-FR" sz="1700" b="1" dirty="0">
                <a:latin typeface="+mj-lt"/>
              </a:rPr>
              <a:t>à FOLLAINVILLE DENNEMONT</a:t>
            </a:r>
          </a:p>
        </p:txBody>
      </p:sp>
      <p:sp>
        <p:nvSpPr>
          <p:cNvPr id="1033" name="ZoneTexte 21"/>
          <p:cNvSpPr txBox="1">
            <a:spLocks noChangeArrowheads="1"/>
          </p:cNvSpPr>
          <p:nvPr/>
        </p:nvSpPr>
        <p:spPr bwMode="auto">
          <a:xfrm>
            <a:off x="-2714625" y="4327525"/>
            <a:ext cx="1071562" cy="923925"/>
          </a:xfrm>
          <a:prstGeom prst="rect">
            <a:avLst/>
          </a:prstGeom>
          <a:noFill/>
          <a:ln w="9525">
            <a:noFill/>
            <a:miter lim="800000"/>
            <a:headEnd/>
            <a:tailEnd/>
          </a:ln>
        </p:spPr>
        <p:txBody>
          <a:bodyPr>
            <a:spAutoFit/>
          </a:bodyPr>
          <a:lstStyle/>
          <a:p>
            <a:endParaRPr lang="fr-FR">
              <a:latin typeface="Constantia" pitchFamily="18" charset="0"/>
            </a:endParaRPr>
          </a:p>
          <a:p>
            <a:endParaRPr lang="fr-FR">
              <a:latin typeface="Constantia" pitchFamily="18" charset="0"/>
            </a:endParaRPr>
          </a:p>
          <a:p>
            <a:endParaRPr lang="fr-FR">
              <a:latin typeface="Constantia" pitchFamily="18" charset="0"/>
            </a:endParaRPr>
          </a:p>
        </p:txBody>
      </p:sp>
      <p:sp>
        <p:nvSpPr>
          <p:cNvPr id="1034" name="ZoneTexte 22"/>
          <p:cNvSpPr txBox="1">
            <a:spLocks noChangeArrowheads="1"/>
          </p:cNvSpPr>
          <p:nvPr/>
        </p:nvSpPr>
        <p:spPr bwMode="auto">
          <a:xfrm>
            <a:off x="581025" y="2908300"/>
            <a:ext cx="1071563" cy="923925"/>
          </a:xfrm>
          <a:prstGeom prst="rect">
            <a:avLst/>
          </a:prstGeom>
          <a:noFill/>
          <a:ln w="9525">
            <a:noFill/>
            <a:miter lim="800000"/>
            <a:headEnd/>
            <a:tailEnd/>
          </a:ln>
        </p:spPr>
        <p:txBody>
          <a:bodyPr>
            <a:spAutoFit/>
          </a:bodyPr>
          <a:lstStyle/>
          <a:p>
            <a:endParaRPr lang="fr-FR">
              <a:latin typeface="Constantia" pitchFamily="18" charset="0"/>
            </a:endParaRPr>
          </a:p>
          <a:p>
            <a:endParaRPr lang="fr-FR">
              <a:latin typeface="Constantia" pitchFamily="18" charset="0"/>
            </a:endParaRPr>
          </a:p>
          <a:p>
            <a:endParaRPr lang="fr-FR">
              <a:latin typeface="Constantia" pitchFamily="18" charset="0"/>
            </a:endParaRPr>
          </a:p>
        </p:txBody>
      </p:sp>
      <p:pic>
        <p:nvPicPr>
          <p:cNvPr id="1035" name="Picture 2"/>
          <p:cNvPicPr>
            <a:picLocks noChangeAspect="1" noChangeArrowheads="1"/>
          </p:cNvPicPr>
          <p:nvPr/>
        </p:nvPicPr>
        <p:blipFill>
          <a:blip r:embed="rId9"/>
          <a:srcRect/>
          <a:stretch>
            <a:fillRect/>
          </a:stretch>
        </p:blipFill>
        <p:spPr bwMode="auto">
          <a:xfrm>
            <a:off x="4286250" y="2327275"/>
            <a:ext cx="1214438" cy="714375"/>
          </a:xfrm>
          <a:prstGeom prst="rect">
            <a:avLst/>
          </a:prstGeom>
          <a:noFill/>
          <a:ln w="9525">
            <a:noFill/>
            <a:miter lim="800000"/>
            <a:headEnd/>
            <a:tailEnd/>
          </a:ln>
        </p:spPr>
      </p:pic>
      <p:pic>
        <p:nvPicPr>
          <p:cNvPr id="1036" name="Picture 4"/>
          <p:cNvPicPr>
            <a:picLocks noChangeAspect="1" noChangeArrowheads="1"/>
          </p:cNvPicPr>
          <p:nvPr/>
        </p:nvPicPr>
        <p:blipFill>
          <a:blip r:embed="rId10"/>
          <a:srcRect/>
          <a:stretch>
            <a:fillRect/>
          </a:stretch>
        </p:blipFill>
        <p:spPr bwMode="auto">
          <a:xfrm>
            <a:off x="4500563" y="1327150"/>
            <a:ext cx="714375" cy="1000125"/>
          </a:xfrm>
          <a:prstGeom prst="rect">
            <a:avLst/>
          </a:prstGeom>
          <a:noFill/>
          <a:ln w="9525">
            <a:noFill/>
            <a:miter lim="800000"/>
            <a:headEnd/>
            <a:tailEnd/>
          </a:ln>
        </p:spPr>
      </p:pic>
      <p:sp>
        <p:nvSpPr>
          <p:cNvPr id="17" name="Espace réservé du pied de page 16"/>
          <p:cNvSpPr>
            <a:spLocks noGrp="1"/>
          </p:cNvSpPr>
          <p:nvPr>
            <p:ph type="ftr" sz="quarter" idx="11"/>
          </p:nvPr>
        </p:nvSpPr>
        <p:spPr>
          <a:xfrm>
            <a:off x="4714875" y="10113963"/>
            <a:ext cx="2143125" cy="285750"/>
          </a:xfrm>
        </p:spPr>
        <p:txBody>
          <a:bodyPr/>
          <a:lstStyle/>
          <a:p>
            <a:pPr>
              <a:defRPr/>
            </a:pPr>
            <a:r>
              <a:rPr lang="fr-FR" sz="800" dirty="0">
                <a:solidFill>
                  <a:schemeClr val="tx1"/>
                </a:solidFill>
                <a:latin typeface="+mj-lt"/>
              </a:rPr>
              <a:t>Mantes en Yvelines Habitat -FQ/SS le 06/10/2011</a:t>
            </a:r>
            <a:endParaRPr lang="fr-BE" sz="800" dirty="0">
              <a:solidFill>
                <a:schemeClr val="tx1"/>
              </a:solidFill>
              <a:latin typeface="+mj-lt"/>
            </a:endParaRPr>
          </a:p>
        </p:txBody>
      </p:sp>
      <p:sp>
        <p:nvSpPr>
          <p:cNvPr id="20" name="ZoneTexte 19"/>
          <p:cNvSpPr txBox="1"/>
          <p:nvPr/>
        </p:nvSpPr>
        <p:spPr>
          <a:xfrm>
            <a:off x="1357313" y="6684963"/>
            <a:ext cx="4286250" cy="1138237"/>
          </a:xfrm>
          <a:prstGeom prst="rect">
            <a:avLst/>
          </a:prstGeom>
          <a:noFill/>
        </p:spPr>
        <p:txBody>
          <a:bodyPr>
            <a:spAutoFit/>
          </a:bodyPr>
          <a:lstStyle/>
          <a:p>
            <a:pPr fontAlgn="auto">
              <a:spcBef>
                <a:spcPts val="0"/>
              </a:spcBef>
              <a:spcAft>
                <a:spcPts val="0"/>
              </a:spcAft>
              <a:defRPr/>
            </a:pPr>
            <a:endParaRPr lang="fr-FR" dirty="0">
              <a:latin typeface="+mn-lt"/>
            </a:endParaRPr>
          </a:p>
          <a:p>
            <a:pPr algn="ctr" fontAlgn="auto">
              <a:spcBef>
                <a:spcPts val="0"/>
              </a:spcBef>
              <a:spcAft>
                <a:spcPts val="0"/>
              </a:spcAft>
              <a:defRPr/>
            </a:pPr>
            <a:endParaRPr lang="fr-FR" sz="1400" dirty="0">
              <a:latin typeface="+mj-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p:txBody>
      </p:sp>
      <p:sp>
        <p:nvSpPr>
          <p:cNvPr id="1039" name="ZoneTexte 20"/>
          <p:cNvSpPr txBox="1">
            <a:spLocks noChangeArrowheads="1"/>
          </p:cNvSpPr>
          <p:nvPr/>
        </p:nvSpPr>
        <p:spPr bwMode="auto">
          <a:xfrm>
            <a:off x="714375" y="6684963"/>
            <a:ext cx="5715000" cy="3416300"/>
          </a:xfrm>
          <a:prstGeom prst="rect">
            <a:avLst/>
          </a:prstGeom>
          <a:noFill/>
          <a:ln w="9525">
            <a:noFill/>
            <a:miter lim="800000"/>
            <a:headEnd/>
            <a:tailEnd/>
          </a:ln>
        </p:spPr>
        <p:txBody>
          <a:bodyPr>
            <a:spAutoFit/>
          </a:bodyPr>
          <a:lstStyle/>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p:txBody>
      </p:sp>
      <p:pic>
        <p:nvPicPr>
          <p:cNvPr id="1040" name="Picture 2" descr="C:\Documents and Settings\sipp_s\Mes documents\Logo camy définitif (2).JPG"/>
          <p:cNvPicPr>
            <a:picLocks noChangeAspect="1" noChangeArrowheads="1"/>
          </p:cNvPicPr>
          <p:nvPr/>
        </p:nvPicPr>
        <p:blipFill>
          <a:blip r:embed="rId11"/>
          <a:srcRect/>
          <a:stretch>
            <a:fillRect/>
          </a:stretch>
        </p:blipFill>
        <p:spPr bwMode="auto">
          <a:xfrm>
            <a:off x="5786438" y="1041400"/>
            <a:ext cx="857250" cy="863600"/>
          </a:xfrm>
          <a:prstGeom prst="rect">
            <a:avLst/>
          </a:prstGeom>
          <a:noFill/>
          <a:ln w="9525">
            <a:noFill/>
            <a:miter lim="800000"/>
            <a:headEnd/>
            <a:tailEnd/>
          </a:ln>
        </p:spPr>
      </p:pic>
      <p:sp>
        <p:nvSpPr>
          <p:cNvPr id="1041" name="ZoneTexte 24"/>
          <p:cNvSpPr txBox="1">
            <a:spLocks noChangeArrowheads="1"/>
          </p:cNvSpPr>
          <p:nvPr/>
        </p:nvSpPr>
        <p:spPr bwMode="auto">
          <a:xfrm>
            <a:off x="785813" y="6399213"/>
            <a:ext cx="5786437" cy="3836987"/>
          </a:xfrm>
          <a:prstGeom prst="rect">
            <a:avLst/>
          </a:prstGeom>
          <a:noFill/>
          <a:ln w="9525">
            <a:noFill/>
            <a:miter lim="800000"/>
            <a:headEnd/>
            <a:tailEnd/>
          </a:ln>
        </p:spPr>
        <p:txBody>
          <a:bodyPr>
            <a:spAutoFit/>
          </a:bodyPr>
          <a:lstStyle/>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p:txBody>
      </p:sp>
      <p:pic>
        <p:nvPicPr>
          <p:cNvPr id="1042" name="Picture 4" descr="C:\Documents and Settings\grand_me\Bureau\Logo\logo.gif"/>
          <p:cNvPicPr>
            <a:picLocks noChangeAspect="1" noChangeArrowheads="1"/>
          </p:cNvPicPr>
          <p:nvPr/>
        </p:nvPicPr>
        <p:blipFill>
          <a:blip r:embed="rId12"/>
          <a:srcRect/>
          <a:stretch>
            <a:fillRect/>
          </a:stretch>
        </p:blipFill>
        <p:spPr bwMode="auto">
          <a:xfrm>
            <a:off x="6072188" y="2112963"/>
            <a:ext cx="642937" cy="928687"/>
          </a:xfrm>
          <a:prstGeom prst="rect">
            <a:avLst/>
          </a:prstGeom>
          <a:noFill/>
          <a:ln w="9525">
            <a:noFill/>
            <a:miter lim="800000"/>
            <a:headEnd/>
            <a:tailEnd/>
          </a:ln>
        </p:spPr>
      </p:pic>
      <p:pic>
        <p:nvPicPr>
          <p:cNvPr id="1043" name="Picture 2" descr="logo Parc couleur"/>
          <p:cNvPicPr>
            <a:picLocks noChangeAspect="1" noChangeArrowheads="1"/>
          </p:cNvPicPr>
          <p:nvPr/>
        </p:nvPicPr>
        <p:blipFill>
          <a:blip r:embed="rId13"/>
          <a:srcRect/>
          <a:stretch>
            <a:fillRect/>
          </a:stretch>
        </p:blipFill>
        <p:spPr bwMode="auto">
          <a:xfrm>
            <a:off x="214313" y="1684338"/>
            <a:ext cx="714375" cy="935037"/>
          </a:xfrm>
          <a:prstGeom prst="rect">
            <a:avLst/>
          </a:prstGeom>
          <a:noFill/>
          <a:ln w="9525">
            <a:noFill/>
            <a:miter lim="800000"/>
            <a:headEnd/>
            <a:tailEnd/>
          </a:ln>
        </p:spPr>
      </p:pic>
      <p:sp>
        <p:nvSpPr>
          <p:cNvPr id="1044" name="Rectangle 4"/>
          <p:cNvSpPr>
            <a:spLocks noChangeArrowheads="1"/>
          </p:cNvSpPr>
          <p:nvPr/>
        </p:nvSpPr>
        <p:spPr bwMode="auto">
          <a:xfrm>
            <a:off x="0" y="0"/>
            <a:ext cx="6858000" cy="0"/>
          </a:xfrm>
          <a:prstGeom prst="rect">
            <a:avLst/>
          </a:prstGeom>
          <a:noFill/>
          <a:ln w="9525">
            <a:noFill/>
            <a:miter lim="800000"/>
            <a:headEnd/>
            <a:tailEnd/>
          </a:ln>
        </p:spPr>
        <p:txBody>
          <a:bodyPr wrap="none" anchor="ctr">
            <a:spAutoFit/>
          </a:bodyPr>
          <a:lstStyle/>
          <a:p>
            <a:endParaRPr lang="fr-FR">
              <a:latin typeface="Constantia" pitchFamily="18" charset="0"/>
            </a:endParaRPr>
          </a:p>
        </p:txBody>
      </p:sp>
      <p:graphicFrame>
        <p:nvGraphicFramePr>
          <p:cNvPr id="1027" name="Object 3"/>
          <p:cNvGraphicFramePr>
            <a:graphicFrameLocks noChangeAspect="1"/>
          </p:cNvGraphicFramePr>
          <p:nvPr/>
        </p:nvGraphicFramePr>
        <p:xfrm>
          <a:off x="1428750" y="2112963"/>
          <a:ext cx="1071563" cy="677862"/>
        </p:xfrm>
        <a:graphic>
          <a:graphicData uri="http://schemas.openxmlformats.org/presentationml/2006/ole">
            <p:oleObj spid="_x0000_s1027" name="Image bitmap" r:id="rId14" imgW="1666667" imgH="1047619" progId="PBrush">
              <p:embed/>
            </p:oleObj>
          </a:graphicData>
        </a:graphic>
      </p:graphicFrame>
      <p:pic>
        <p:nvPicPr>
          <p:cNvPr id="1045" name="Image 0" descr="Logo FD.pdf"/>
          <p:cNvPicPr>
            <a:picLocks noChangeAspect="1" noChangeArrowheads="1"/>
          </p:cNvPicPr>
          <p:nvPr/>
        </p:nvPicPr>
        <p:blipFill>
          <a:blip r:embed="rId15"/>
          <a:srcRect/>
          <a:stretch>
            <a:fillRect/>
          </a:stretch>
        </p:blipFill>
        <p:spPr bwMode="auto">
          <a:xfrm>
            <a:off x="2928938" y="1398588"/>
            <a:ext cx="1100137" cy="1571625"/>
          </a:xfrm>
          <a:prstGeom prst="rect">
            <a:avLst/>
          </a:prstGeom>
          <a:noFill/>
          <a:ln w="9525">
            <a:noFill/>
            <a:miter lim="800000"/>
            <a:headEnd/>
            <a:tailEnd/>
          </a:ln>
        </p:spPr>
      </p:pic>
      <p:sp>
        <p:nvSpPr>
          <p:cNvPr id="27" name="ZoneTexte 26"/>
          <p:cNvSpPr txBox="1"/>
          <p:nvPr/>
        </p:nvSpPr>
        <p:spPr>
          <a:xfrm>
            <a:off x="1509713" y="6837363"/>
            <a:ext cx="4286250" cy="1138237"/>
          </a:xfrm>
          <a:prstGeom prst="rect">
            <a:avLst/>
          </a:prstGeom>
          <a:noFill/>
        </p:spPr>
        <p:txBody>
          <a:bodyPr>
            <a:spAutoFit/>
          </a:bodyPr>
          <a:lstStyle/>
          <a:p>
            <a:pPr fontAlgn="auto">
              <a:spcBef>
                <a:spcPts val="0"/>
              </a:spcBef>
              <a:spcAft>
                <a:spcPts val="0"/>
              </a:spcAft>
              <a:defRPr/>
            </a:pPr>
            <a:endParaRPr lang="fr-FR" dirty="0">
              <a:latin typeface="+mn-lt"/>
            </a:endParaRPr>
          </a:p>
          <a:p>
            <a:pPr algn="ctr" fontAlgn="auto">
              <a:spcBef>
                <a:spcPts val="0"/>
              </a:spcBef>
              <a:spcAft>
                <a:spcPts val="0"/>
              </a:spcAft>
              <a:defRPr/>
            </a:pPr>
            <a:endParaRPr lang="fr-FR" sz="1400" dirty="0">
              <a:latin typeface="+mj-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p:txBody>
      </p:sp>
      <p:pic>
        <p:nvPicPr>
          <p:cNvPr id="1047" name="Picture 5" descr="K:\Groux\Image8.jpg"/>
          <p:cNvPicPr>
            <a:picLocks noChangeAspect="1" noChangeArrowheads="1"/>
          </p:cNvPicPr>
          <p:nvPr/>
        </p:nvPicPr>
        <p:blipFill>
          <a:blip r:embed="rId16"/>
          <a:srcRect/>
          <a:stretch>
            <a:fillRect/>
          </a:stretch>
        </p:blipFill>
        <p:spPr bwMode="auto">
          <a:xfrm>
            <a:off x="214313" y="5899150"/>
            <a:ext cx="2571750" cy="1933575"/>
          </a:xfrm>
          <a:prstGeom prst="rect">
            <a:avLst/>
          </a:prstGeom>
          <a:noFill/>
          <a:ln w="9525">
            <a:noFill/>
            <a:miter lim="800000"/>
            <a:headEnd/>
            <a:tailEnd/>
          </a:ln>
        </p:spPr>
      </p:pic>
      <p:pic>
        <p:nvPicPr>
          <p:cNvPr id="1048" name="Picture 4" descr="MH groux nord"/>
          <p:cNvPicPr>
            <a:picLocks noChangeAspect="1" noChangeArrowheads="1"/>
          </p:cNvPicPr>
          <p:nvPr/>
        </p:nvPicPr>
        <p:blipFill>
          <a:blip r:embed="rId17"/>
          <a:srcRect/>
          <a:stretch>
            <a:fillRect/>
          </a:stretch>
        </p:blipFill>
        <p:spPr bwMode="auto">
          <a:xfrm>
            <a:off x="1643063" y="7899400"/>
            <a:ext cx="3571875" cy="2343150"/>
          </a:xfrm>
          <a:prstGeom prst="rect">
            <a:avLst/>
          </a:prstGeom>
          <a:noFill/>
          <a:ln w="9525">
            <a:noFill/>
            <a:miter lim="800000"/>
            <a:headEnd/>
            <a:tailEnd/>
          </a:ln>
        </p:spPr>
      </p:pic>
      <p:pic>
        <p:nvPicPr>
          <p:cNvPr id="1049" name="Picture 2" descr="C:\Documents and Settings\sipp_s\Mes documents\Mes images\Photo\follainville5.jpg"/>
          <p:cNvPicPr>
            <a:picLocks noChangeAspect="1" noChangeArrowheads="1"/>
          </p:cNvPicPr>
          <p:nvPr/>
        </p:nvPicPr>
        <p:blipFill>
          <a:blip r:embed="rId18"/>
          <a:srcRect/>
          <a:stretch>
            <a:fillRect/>
          </a:stretch>
        </p:blipFill>
        <p:spPr bwMode="auto">
          <a:xfrm>
            <a:off x="4167188" y="5899150"/>
            <a:ext cx="2571750" cy="19288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625" y="1398588"/>
            <a:ext cx="6858000" cy="10218737"/>
          </a:xfrm>
          <a:prstGeom prst="rect">
            <a:avLst/>
          </a:prstGeom>
          <a:noFill/>
        </p:spPr>
        <p:txBody>
          <a:bodyPr>
            <a:spAutoFit/>
          </a:bodyPr>
          <a:lstStyle/>
          <a:p>
            <a:pPr>
              <a:defRPr/>
            </a:pPr>
            <a:endParaRPr lang="fr-FR" sz="1200" b="1" dirty="0">
              <a:latin typeface="Comic Sans MS" pitchFamily="66" charset="0"/>
            </a:endParaRPr>
          </a:p>
          <a:p>
            <a:pPr eaLnBrk="0" hangingPunct="0">
              <a:defRPr/>
            </a:pPr>
            <a:endParaRPr lang="fr-FR" sz="1300" dirty="0">
              <a:latin typeface="Arial" pitchFamily="34" charset="0"/>
            </a:endParaRPr>
          </a:p>
          <a:p>
            <a:pPr eaLnBrk="0" hangingPunct="0">
              <a:defRPr/>
            </a:pPr>
            <a:endParaRPr lang="fr-FR" sz="1300" b="1" dirty="0">
              <a:latin typeface="Comic Sans MS" pitchFamily="66" charset="0"/>
              <a:ea typeface="Times New Roman" pitchFamily="18" charset="0"/>
            </a:endParaRPr>
          </a:p>
          <a:p>
            <a:pPr eaLnBrk="0" hangingPunct="0">
              <a:defRPr/>
            </a:pPr>
            <a:endParaRPr lang="fr-FR" sz="1300" b="1" dirty="0">
              <a:latin typeface="Comic Sans MS" pitchFamily="66" charset="0"/>
            </a:endParaRPr>
          </a:p>
          <a:p>
            <a:pPr eaLnBrk="0" hangingPunct="0">
              <a:defRPr/>
            </a:pPr>
            <a:endParaRPr lang="fr-FR" sz="1200" dirty="0">
              <a:latin typeface="+mj-lt"/>
              <a:ea typeface="Times New Roman" pitchFamily="18" charset="0"/>
            </a:endParaRPr>
          </a:p>
          <a:p>
            <a:pPr eaLnBrk="0" hangingPunct="0">
              <a:defRPr/>
            </a:pPr>
            <a:endParaRPr lang="fr-FR" sz="1300" b="1" dirty="0">
              <a:latin typeface="Comic Sans MS" pitchFamily="66" charset="0"/>
            </a:endParaRPr>
          </a:p>
          <a:p>
            <a:pPr algn="just" eaLnBrk="0" hangingPunct="0">
              <a:defRPr/>
            </a:pPr>
            <a:endParaRPr lang="fr-FR" sz="1200" dirty="0">
              <a:latin typeface="+mj-lt"/>
              <a:ea typeface="Times New Roman" pitchFamily="18" charset="0"/>
            </a:endParaRPr>
          </a:p>
          <a:p>
            <a:pPr algn="r" eaLnBrk="0" hangingPunct="0">
              <a:defRPr/>
            </a:pPr>
            <a:endParaRPr lang="fr-FR" sz="1100" dirty="0">
              <a:latin typeface="+mj-lt"/>
            </a:endParaRPr>
          </a:p>
          <a:p>
            <a:pPr eaLnBrk="0" hangingPunct="0">
              <a:defRPr/>
            </a:pPr>
            <a:endParaRPr lang="fr-FR" sz="1200" dirty="0">
              <a:latin typeface="+mj-lt"/>
              <a:ea typeface="Times New Roman" pitchFamily="18" charset="0"/>
            </a:endParaRPr>
          </a:p>
          <a:p>
            <a:pPr eaLnBrk="0" hangingPunct="0">
              <a:defRPr/>
            </a:pPr>
            <a:endParaRPr lang="fr-FR" sz="1200" dirty="0">
              <a:latin typeface="+mj-lt"/>
              <a:ea typeface="Times New Roman" pitchFamily="18" charset="0"/>
            </a:endParaRPr>
          </a:p>
          <a:p>
            <a:pPr eaLnBrk="0" hangingPunct="0">
              <a:defRPr/>
            </a:pPr>
            <a:endParaRPr lang="fr-FR" sz="1200" dirty="0">
              <a:latin typeface="+mj-lt"/>
              <a:ea typeface="Times New Roman" pitchFamily="18" charset="0"/>
            </a:endParaRPr>
          </a:p>
          <a:p>
            <a:pPr algn="r" eaLnBrk="0" hangingPunct="0">
              <a:defRPr/>
            </a:pPr>
            <a:endParaRPr lang="fr-FR" sz="1200" dirty="0">
              <a:latin typeface="+mj-lt"/>
              <a:ea typeface="Times New Roman" pitchFamily="18" charset="0"/>
            </a:endParaRPr>
          </a:p>
          <a:p>
            <a:pPr eaLnBrk="0" hangingPunct="0">
              <a:defRPr/>
            </a:pPr>
            <a:endParaRPr lang="fr-FR" sz="1100" dirty="0">
              <a:latin typeface="Arial" pitchFamily="34" charset="0"/>
            </a:endParaRPr>
          </a:p>
          <a:p>
            <a:pPr eaLnBrk="0" hangingPunct="0">
              <a:defRPr/>
            </a:pPr>
            <a:endParaRPr lang="fr-FR" sz="1100" dirty="0">
              <a:latin typeface="Arial" pitchFamily="34" charset="0"/>
            </a:endParaRPr>
          </a:p>
          <a:p>
            <a:pPr fontAlgn="auto">
              <a:spcBef>
                <a:spcPts val="0"/>
              </a:spcBef>
              <a:spcAft>
                <a:spcPts val="0"/>
              </a:spcAft>
              <a:defRPr/>
            </a:pPr>
            <a:endParaRPr lang="fr-FR" sz="1300" dirty="0">
              <a:latin typeface="+mn-lt"/>
            </a:endParaRPr>
          </a:p>
          <a:p>
            <a:pPr fontAlgn="auto">
              <a:spcBef>
                <a:spcPts val="0"/>
              </a:spcBef>
              <a:spcAft>
                <a:spcPts val="0"/>
              </a:spcAft>
              <a:defRPr/>
            </a:pPr>
            <a:endParaRPr lang="fr-FR" sz="1300" dirty="0">
              <a:latin typeface="+mn-lt"/>
            </a:endParaRPr>
          </a:p>
          <a:p>
            <a:pPr fontAlgn="auto">
              <a:spcBef>
                <a:spcPts val="0"/>
              </a:spcBef>
              <a:spcAft>
                <a:spcPts val="0"/>
              </a:spcAft>
              <a:defRPr/>
            </a:pPr>
            <a:endParaRPr lang="fr-FR" sz="1300"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p:txBody>
      </p:sp>
      <p:sp>
        <p:nvSpPr>
          <p:cNvPr id="8" name="Organigramme : Alternative 7"/>
          <p:cNvSpPr/>
          <p:nvPr/>
        </p:nvSpPr>
        <p:spPr>
          <a:xfrm>
            <a:off x="428625" y="6542088"/>
            <a:ext cx="2643188" cy="357187"/>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u="sng" dirty="0">
                <a:latin typeface="+mj-lt"/>
              </a:rPr>
              <a:t>STATIONNEMENT</a:t>
            </a:r>
            <a:endParaRPr lang="fr-FR" sz="1400" b="1" u="sng" dirty="0">
              <a:latin typeface="+mj-lt"/>
            </a:endParaRPr>
          </a:p>
        </p:txBody>
      </p:sp>
      <p:sp>
        <p:nvSpPr>
          <p:cNvPr id="10" name="ZoneTexte 9"/>
          <p:cNvSpPr txBox="1"/>
          <p:nvPr/>
        </p:nvSpPr>
        <p:spPr>
          <a:xfrm>
            <a:off x="0" y="7399338"/>
            <a:ext cx="6858000" cy="1754187"/>
          </a:xfrm>
          <a:prstGeom prst="rect">
            <a:avLst/>
          </a:prstGeom>
          <a:noFill/>
        </p:spPr>
        <p:txBody>
          <a:bodyPr>
            <a:spAutoFit/>
          </a:bodyPr>
          <a:lstStyle/>
          <a:p>
            <a:pPr algn="ctr" fontAlgn="auto">
              <a:spcBef>
                <a:spcPts val="0"/>
              </a:spcBef>
              <a:spcAft>
                <a:spcPts val="0"/>
              </a:spcAft>
              <a:defRPr/>
            </a:pPr>
            <a:endParaRPr lang="fr-FR" sz="1200" dirty="0">
              <a:latin typeface="+mj-lt"/>
            </a:endParaRPr>
          </a:p>
          <a:p>
            <a:pPr algn="ctr" fontAlgn="auto">
              <a:spcBef>
                <a:spcPts val="0"/>
              </a:spcBef>
              <a:spcAft>
                <a:spcPts val="0"/>
              </a:spcAft>
              <a:defRPr/>
            </a:pPr>
            <a:endParaRPr lang="fr-FR" sz="1200" dirty="0">
              <a:latin typeface="+mj-lt"/>
            </a:endParaRPr>
          </a:p>
          <a:p>
            <a:pPr algn="ctr" fontAlgn="auto">
              <a:spcBef>
                <a:spcPts val="0"/>
              </a:spcBef>
              <a:spcAft>
                <a:spcPts val="0"/>
              </a:spcAft>
              <a:defRPr/>
            </a:pPr>
            <a:endParaRPr lang="fr-FR" sz="1200" dirty="0">
              <a:latin typeface="+mj-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dirty="0">
              <a:latin typeface="+mn-lt"/>
            </a:endParaRPr>
          </a:p>
        </p:txBody>
      </p:sp>
      <p:sp>
        <p:nvSpPr>
          <p:cNvPr id="12" name="Organigramme : Alternative 11"/>
          <p:cNvSpPr/>
          <p:nvPr/>
        </p:nvSpPr>
        <p:spPr>
          <a:xfrm>
            <a:off x="3929063" y="3756025"/>
            <a:ext cx="2786062" cy="357188"/>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u="sng" dirty="0">
                <a:latin typeface="+mj-lt"/>
              </a:rPr>
              <a:t>LES LOGEMENTS</a:t>
            </a:r>
            <a:endParaRPr lang="fr-FR" sz="1400" b="1" u="sng" dirty="0">
              <a:latin typeface="+mj-lt"/>
            </a:endParaRPr>
          </a:p>
        </p:txBody>
      </p:sp>
      <p:sp>
        <p:nvSpPr>
          <p:cNvPr id="18" name="ZoneTexte 17"/>
          <p:cNvSpPr txBox="1"/>
          <p:nvPr/>
        </p:nvSpPr>
        <p:spPr>
          <a:xfrm>
            <a:off x="142875" y="1755775"/>
            <a:ext cx="6572250" cy="2862263"/>
          </a:xfrm>
          <a:prstGeom prst="rect">
            <a:avLst/>
          </a:prstGeom>
          <a:noFill/>
        </p:spPr>
        <p:txBody>
          <a:bodyPr>
            <a:spAutoFit/>
          </a:bodyPr>
          <a:lstStyle/>
          <a:p>
            <a:pPr algn="just" eaLnBrk="0" hangingPunct="0">
              <a:defRPr/>
            </a:pPr>
            <a:endParaRPr lang="fr-FR" sz="1200" dirty="0">
              <a:latin typeface="+mj-lt"/>
            </a:endParaRPr>
          </a:p>
          <a:p>
            <a:pPr algn="just" eaLnBrk="0" hangingPunct="0">
              <a:defRPr/>
            </a:pPr>
            <a:endParaRPr lang="fr-FR" sz="1200" dirty="0">
              <a:latin typeface="+mj-lt"/>
            </a:endParaRPr>
          </a:p>
          <a:p>
            <a:pPr algn="just" eaLnBrk="0" hangingPunct="0">
              <a:defRPr/>
            </a:pPr>
            <a:endParaRPr lang="fr-FR" sz="1200" dirty="0">
              <a:latin typeface="+mj-lt"/>
            </a:endParaRPr>
          </a:p>
          <a:p>
            <a:pPr algn="just" eaLnBrk="0" hangingPunct="0">
              <a:defRPr/>
            </a:pPr>
            <a:endParaRPr lang="fr-FR" sz="1200" dirty="0">
              <a:latin typeface="+mj-lt"/>
            </a:endParaRPr>
          </a:p>
          <a:p>
            <a:pPr algn="just" eaLnBrk="0" hangingPunct="0">
              <a:defRPr/>
            </a:pPr>
            <a:endParaRPr lang="fr-FR" sz="1200" dirty="0">
              <a:latin typeface="+mj-lt"/>
            </a:endParaRPr>
          </a:p>
          <a:p>
            <a:pPr algn="just" eaLnBrk="0" hangingPunct="0">
              <a:defRPr/>
            </a:pPr>
            <a:endParaRPr lang="fr-FR" sz="1200" dirty="0">
              <a:latin typeface="+mj-lt"/>
            </a:endParaRPr>
          </a:p>
          <a:p>
            <a:pPr algn="just" eaLnBrk="0" hangingPunct="0">
              <a:defRPr/>
            </a:pPr>
            <a:endParaRPr lang="fr-FR" sz="1200" dirty="0">
              <a:latin typeface="+mj-lt"/>
            </a:endParaRPr>
          </a:p>
          <a:p>
            <a:pPr algn="just" eaLnBrk="0" hangingPunct="0">
              <a:defRPr/>
            </a:pPr>
            <a:endParaRPr lang="fr-FR" sz="1200" dirty="0">
              <a:latin typeface="+mj-lt"/>
            </a:endParaRPr>
          </a:p>
          <a:p>
            <a:pPr algn="just" eaLnBrk="0" hangingPunct="0">
              <a:defRPr/>
            </a:pPr>
            <a:endParaRPr lang="fr-FR" sz="1200" dirty="0">
              <a:latin typeface="+mj-lt"/>
            </a:endParaRPr>
          </a:p>
          <a:p>
            <a:pPr algn="just" eaLnBrk="0" hangingPunct="0">
              <a:defRPr/>
            </a:pPr>
            <a:endParaRPr lang="fr-FR" sz="1200" dirty="0">
              <a:latin typeface="+mj-lt"/>
            </a:endParaRPr>
          </a:p>
          <a:p>
            <a:pPr algn="just" eaLnBrk="0" hangingPunct="0">
              <a:defRPr/>
            </a:pPr>
            <a:endParaRPr lang="fr-FR" sz="1200" dirty="0">
              <a:latin typeface="+mj-lt"/>
            </a:endParaRPr>
          </a:p>
          <a:p>
            <a:pPr algn="just" eaLnBrk="0" hangingPunct="0">
              <a:defRPr/>
            </a:pPr>
            <a:endParaRPr lang="fr-FR" sz="1200" dirty="0">
              <a:latin typeface="+mj-lt"/>
            </a:endParaRPr>
          </a:p>
          <a:p>
            <a:pPr algn="just" eaLnBrk="0" hangingPunct="0">
              <a:defRPr/>
            </a:pPr>
            <a:endParaRPr lang="fr-FR" sz="1200" dirty="0">
              <a:latin typeface="+mj-lt"/>
            </a:endParaRPr>
          </a:p>
          <a:p>
            <a:pPr algn="just" eaLnBrk="0" hangingPunct="0">
              <a:defRPr/>
            </a:pPr>
            <a:endParaRPr lang="fr-FR" sz="1200" dirty="0">
              <a:latin typeface="+mj-lt"/>
            </a:endParaRPr>
          </a:p>
          <a:p>
            <a:pPr algn="just" eaLnBrk="0" hangingPunct="0">
              <a:defRPr/>
            </a:pPr>
            <a:endParaRPr lang="fr-FR" sz="1200" dirty="0">
              <a:latin typeface="+mj-lt"/>
            </a:endParaRPr>
          </a:p>
        </p:txBody>
      </p:sp>
      <p:sp>
        <p:nvSpPr>
          <p:cNvPr id="19" name="Organigramme : Alternative 18"/>
          <p:cNvSpPr/>
          <p:nvPr/>
        </p:nvSpPr>
        <p:spPr>
          <a:xfrm>
            <a:off x="1928813" y="1184275"/>
            <a:ext cx="3071812" cy="357188"/>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u="sng" dirty="0">
                <a:latin typeface="+mj-lt"/>
              </a:rPr>
              <a:t>PROGRAMME</a:t>
            </a:r>
            <a:endParaRPr lang="fr-FR" sz="1400" b="1" u="sng" dirty="0">
              <a:latin typeface="+mj-lt"/>
            </a:endParaRPr>
          </a:p>
        </p:txBody>
      </p:sp>
      <p:sp>
        <p:nvSpPr>
          <p:cNvPr id="20" name="Espace réservé du pied de page 19"/>
          <p:cNvSpPr>
            <a:spLocks noGrp="1"/>
          </p:cNvSpPr>
          <p:nvPr>
            <p:ph type="ftr" sz="quarter" idx="11"/>
          </p:nvPr>
        </p:nvSpPr>
        <p:spPr>
          <a:xfrm>
            <a:off x="4214813" y="10113963"/>
            <a:ext cx="2514600" cy="255587"/>
          </a:xfrm>
        </p:spPr>
        <p:txBody>
          <a:bodyPr/>
          <a:lstStyle/>
          <a:p>
            <a:pPr algn="r">
              <a:defRPr/>
            </a:pPr>
            <a:r>
              <a:rPr lang="fr-FR" sz="800" dirty="0">
                <a:solidFill>
                  <a:schemeClr val="tx1"/>
                </a:solidFill>
                <a:latin typeface="+mj-lt"/>
              </a:rPr>
              <a:t>Mantes en Yvelines Habitat -FQ/SS le 06/10/2011</a:t>
            </a:r>
            <a:endParaRPr lang="fr-BE" sz="800" dirty="0">
              <a:solidFill>
                <a:schemeClr val="tx1"/>
              </a:solidFill>
              <a:latin typeface="+mj-lt"/>
            </a:endParaRPr>
          </a:p>
        </p:txBody>
      </p:sp>
      <p:sp>
        <p:nvSpPr>
          <p:cNvPr id="14" name="Rectangle 13"/>
          <p:cNvSpPr/>
          <p:nvPr/>
        </p:nvSpPr>
        <p:spPr>
          <a:xfrm>
            <a:off x="142875" y="1612900"/>
            <a:ext cx="6500813" cy="2124075"/>
          </a:xfrm>
          <a:prstGeom prst="rect">
            <a:avLst/>
          </a:prstGeom>
        </p:spPr>
        <p:txBody>
          <a:bodyPr>
            <a:spAutoFit/>
          </a:bodyPr>
          <a:lstStyle/>
          <a:p>
            <a:pPr algn="just" fontAlgn="auto">
              <a:spcBef>
                <a:spcPts val="0"/>
              </a:spcBef>
              <a:spcAft>
                <a:spcPts val="0"/>
              </a:spcAft>
              <a:defRPr/>
            </a:pPr>
            <a:r>
              <a:rPr lang="fr-FR" sz="1100" dirty="0">
                <a:latin typeface="+mj-lt"/>
              </a:rPr>
              <a:t>L’opération est lauréate d’un appel à projets lancé en mars 2008 par le Parc Naturel Régional du Vexin français en vue de soutenir la réutilisation du patrimoine architectural existant. L’objectif du parc est de promouvoir les opérations exemplaires au niveau de la performance énergétique en faisant appel aux énergies renouvelables et à des matériaux respectueux de l’environnement. L’objectif du projet est d’obtenir la certification CERQUAL Patrimoine Habitat &amp; Environnement </a:t>
            </a:r>
            <a:r>
              <a:rPr lang="fr-FR" sz="1100" dirty="0" err="1">
                <a:latin typeface="+mj-lt"/>
              </a:rPr>
              <a:t>Effinergie</a:t>
            </a:r>
            <a:r>
              <a:rPr lang="fr-FR" sz="1100" dirty="0">
                <a:latin typeface="+mj-lt"/>
              </a:rPr>
              <a:t> Rénovation opérations pilotes.</a:t>
            </a:r>
          </a:p>
          <a:p>
            <a:pPr algn="just" eaLnBrk="0" hangingPunct="0">
              <a:defRPr/>
            </a:pPr>
            <a:endParaRPr lang="fr-FR" sz="1100" dirty="0">
              <a:latin typeface="+mj-lt"/>
            </a:endParaRPr>
          </a:p>
          <a:p>
            <a:pPr algn="just" eaLnBrk="0" hangingPunct="0">
              <a:defRPr/>
            </a:pPr>
            <a:r>
              <a:rPr lang="fr-FR" sz="1100" dirty="0">
                <a:latin typeface="+mj-lt"/>
              </a:rPr>
              <a:t>Le projet prévoit la création de 6 logements dans l’emprise de bâtiments existants au cœur du village de FOLLAINVILLE. Cette parcelle a une superficie de 916 m².</a:t>
            </a:r>
          </a:p>
          <a:p>
            <a:pPr algn="just" eaLnBrk="0" hangingPunct="0">
              <a:defRPr/>
            </a:pPr>
            <a:endParaRPr lang="fr-FR" sz="1100" dirty="0">
              <a:latin typeface="+mj-lt"/>
            </a:endParaRPr>
          </a:p>
          <a:p>
            <a:pPr algn="just" eaLnBrk="0" hangingPunct="0">
              <a:defRPr/>
            </a:pPr>
            <a:r>
              <a:rPr lang="fr-FR" sz="1100" dirty="0">
                <a:latin typeface="+mj-lt"/>
              </a:rPr>
              <a:t>L’ensemble est composé d’une grange datant de la deuxième moitié du XIX° siècle et ayant subi peu de transformations, d’une maison d’habitation et de deux petits bâtiments annexes dans le prolongement de la maison.</a:t>
            </a:r>
          </a:p>
        </p:txBody>
      </p:sp>
      <p:sp>
        <p:nvSpPr>
          <p:cNvPr id="21" name="Rectangle 20"/>
          <p:cNvSpPr/>
          <p:nvPr/>
        </p:nvSpPr>
        <p:spPr>
          <a:xfrm>
            <a:off x="142875" y="6970713"/>
            <a:ext cx="3429000" cy="600075"/>
          </a:xfrm>
          <a:prstGeom prst="rect">
            <a:avLst/>
          </a:prstGeom>
        </p:spPr>
        <p:txBody>
          <a:bodyPr>
            <a:spAutoFit/>
          </a:bodyPr>
          <a:lstStyle/>
          <a:p>
            <a:pPr algn="just" eaLnBrk="0" hangingPunct="0">
              <a:defRPr/>
            </a:pPr>
            <a:r>
              <a:rPr lang="fr-FR" sz="1100" dirty="0">
                <a:latin typeface="+mj-lt"/>
                <a:ea typeface="Times New Roman" pitchFamily="18" charset="0"/>
              </a:rPr>
              <a:t>Un parking de 8 places sera aménagé dans le jardin. Un accès véhicule sera créé et l’accès actuel sera conservé pour les piétons.</a:t>
            </a:r>
          </a:p>
        </p:txBody>
      </p:sp>
      <p:sp>
        <p:nvSpPr>
          <p:cNvPr id="22" name="Rectangle 21"/>
          <p:cNvSpPr/>
          <p:nvPr/>
        </p:nvSpPr>
        <p:spPr>
          <a:xfrm>
            <a:off x="3929063" y="4184650"/>
            <a:ext cx="2786062" cy="2970213"/>
          </a:xfrm>
          <a:prstGeom prst="rect">
            <a:avLst/>
          </a:prstGeom>
        </p:spPr>
        <p:txBody>
          <a:bodyPr>
            <a:spAutoFit/>
          </a:bodyPr>
          <a:lstStyle/>
          <a:p>
            <a:pPr algn="just" eaLnBrk="0" hangingPunct="0">
              <a:buFontTx/>
              <a:buChar char="-"/>
              <a:defRPr/>
            </a:pPr>
            <a:r>
              <a:rPr lang="fr-FR" sz="1100" dirty="0">
                <a:latin typeface="+mj-lt"/>
                <a:ea typeface="Times New Roman" pitchFamily="18" charset="0"/>
              </a:rPr>
              <a:t> Création de 3 logements dans la grange, en préservant son caractère typique de l’architecture rurale du Vexin et en gardant strictement son implantation et son volume :</a:t>
            </a:r>
          </a:p>
          <a:p>
            <a:pPr algn="just" eaLnBrk="0" hangingPunct="0">
              <a:buFontTx/>
              <a:buChar char="-"/>
              <a:defRPr/>
            </a:pPr>
            <a:r>
              <a:rPr lang="fr-FR" sz="1100" dirty="0">
                <a:latin typeface="+mj-lt"/>
                <a:ea typeface="Times New Roman" pitchFamily="18" charset="0"/>
              </a:rPr>
              <a:t> 1 F.III en rez-de-chaussée de 68m² </a:t>
            </a:r>
          </a:p>
          <a:p>
            <a:pPr algn="just" eaLnBrk="0" hangingPunct="0">
              <a:buFontTx/>
              <a:buChar char="-"/>
              <a:defRPr/>
            </a:pPr>
            <a:r>
              <a:rPr lang="fr-FR" sz="1100" dirty="0">
                <a:latin typeface="+mj-lt"/>
                <a:ea typeface="Times New Roman" pitchFamily="18" charset="0"/>
              </a:rPr>
              <a:t>2 F.II au 1</a:t>
            </a:r>
            <a:r>
              <a:rPr lang="fr-FR" sz="1100" baseline="30000" dirty="0">
                <a:latin typeface="+mj-lt"/>
                <a:ea typeface="Times New Roman" pitchFamily="18" charset="0"/>
              </a:rPr>
              <a:t>er</a:t>
            </a:r>
            <a:r>
              <a:rPr lang="fr-FR" sz="1100" dirty="0">
                <a:latin typeface="+mj-lt"/>
                <a:ea typeface="Times New Roman" pitchFamily="18" charset="0"/>
              </a:rPr>
              <a:t> étage en duplex de 54 et 56m²</a:t>
            </a:r>
          </a:p>
          <a:p>
            <a:pPr algn="just" eaLnBrk="0" hangingPunct="0">
              <a:defRPr/>
            </a:pPr>
            <a:endParaRPr lang="fr-FR" sz="1100" dirty="0">
              <a:latin typeface="+mj-lt"/>
              <a:ea typeface="Times New Roman" pitchFamily="18" charset="0"/>
            </a:endParaRPr>
          </a:p>
          <a:p>
            <a:pPr algn="just" eaLnBrk="0" hangingPunct="0">
              <a:buFontTx/>
              <a:buChar char="-"/>
              <a:defRPr/>
            </a:pPr>
            <a:r>
              <a:rPr lang="fr-FR" sz="1100" dirty="0">
                <a:latin typeface="+mj-lt"/>
                <a:ea typeface="Times New Roman" pitchFamily="18" charset="0"/>
              </a:rPr>
              <a:t> Création de 3 logements dans la maison et ses annexes, sous forme de logements individuels, en gardant les implantations par rapport aux riverains et en modifiant les volumes :</a:t>
            </a:r>
          </a:p>
          <a:p>
            <a:pPr algn="just" eaLnBrk="0" hangingPunct="0">
              <a:buFontTx/>
              <a:buChar char="-"/>
              <a:defRPr/>
            </a:pPr>
            <a:r>
              <a:rPr lang="fr-FR" sz="1100" dirty="0">
                <a:latin typeface="+mj-lt"/>
                <a:ea typeface="Times New Roman" pitchFamily="18" charset="0"/>
              </a:rPr>
              <a:t> 1 F.II en duplex dans la maison 50m² </a:t>
            </a:r>
          </a:p>
          <a:p>
            <a:pPr algn="just" eaLnBrk="0" hangingPunct="0">
              <a:buFontTx/>
              <a:buChar char="-"/>
              <a:defRPr/>
            </a:pPr>
            <a:r>
              <a:rPr lang="fr-FR" sz="1100" dirty="0">
                <a:latin typeface="+mj-lt"/>
                <a:ea typeface="Times New Roman" pitchFamily="18" charset="0"/>
              </a:rPr>
              <a:t> 1 F.III en duplex dans l’annexe 1 de 60m²</a:t>
            </a:r>
          </a:p>
          <a:p>
            <a:pPr algn="just" eaLnBrk="0" hangingPunct="0">
              <a:buFontTx/>
              <a:buChar char="-"/>
              <a:defRPr/>
            </a:pPr>
            <a:r>
              <a:rPr lang="fr-FR" sz="1100" dirty="0">
                <a:latin typeface="+mj-lt"/>
                <a:ea typeface="Times New Roman" pitchFamily="18" charset="0"/>
              </a:rPr>
              <a:t> 1 F.IV en duplex dans l’annexe 2 de 78m²</a:t>
            </a:r>
          </a:p>
          <a:p>
            <a:pPr algn="just" eaLnBrk="0" hangingPunct="0">
              <a:defRPr/>
            </a:pPr>
            <a:endParaRPr lang="fr-FR" sz="1100" dirty="0">
              <a:latin typeface="+mj-lt"/>
              <a:ea typeface="Times New Roman" pitchFamily="18" charset="0"/>
            </a:endParaRPr>
          </a:p>
          <a:p>
            <a:pPr algn="just" eaLnBrk="0" hangingPunct="0">
              <a:defRPr/>
            </a:pPr>
            <a:r>
              <a:rPr lang="fr-FR" sz="1100" i="1" dirty="0">
                <a:latin typeface="+mj-lt"/>
                <a:ea typeface="Times New Roman" pitchFamily="18" charset="0"/>
              </a:rPr>
              <a:t>Soit un total de 367m² de surface habitable</a:t>
            </a:r>
          </a:p>
        </p:txBody>
      </p:sp>
      <p:sp>
        <p:nvSpPr>
          <p:cNvPr id="17" name="Organigramme : Alternative 16"/>
          <p:cNvSpPr/>
          <p:nvPr/>
        </p:nvSpPr>
        <p:spPr>
          <a:xfrm>
            <a:off x="1500188" y="7613650"/>
            <a:ext cx="3643312" cy="428625"/>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u="sng" dirty="0">
                <a:latin typeface="+mj-lt"/>
              </a:rPr>
              <a:t>LOYERS HORS CHARGES  </a:t>
            </a:r>
            <a:r>
              <a:rPr lang="fr-FR" sz="1300" b="1" u="sng" dirty="0">
                <a:latin typeface="+mj-lt"/>
              </a:rPr>
              <a:t>(valeur au 01/2011)</a:t>
            </a:r>
            <a:endParaRPr lang="fr-FR" sz="1300" b="1" u="sng" dirty="0">
              <a:latin typeface="+mj-lt"/>
            </a:endParaRPr>
          </a:p>
        </p:txBody>
      </p:sp>
      <p:sp>
        <p:nvSpPr>
          <p:cNvPr id="23" name="ZoneTexte 22"/>
          <p:cNvSpPr txBox="1"/>
          <p:nvPr/>
        </p:nvSpPr>
        <p:spPr>
          <a:xfrm>
            <a:off x="1500188" y="8113713"/>
            <a:ext cx="1714500" cy="1677987"/>
          </a:xfrm>
          <a:prstGeom prst="rect">
            <a:avLst/>
          </a:prstGeom>
          <a:noFill/>
        </p:spPr>
        <p:txBody>
          <a:bodyPr>
            <a:spAutoFit/>
          </a:bodyPr>
          <a:lstStyle/>
          <a:p>
            <a:pPr fontAlgn="auto">
              <a:spcBef>
                <a:spcPts val="0"/>
              </a:spcBef>
              <a:spcAft>
                <a:spcPts val="0"/>
              </a:spcAft>
              <a:defRPr/>
            </a:pPr>
            <a:r>
              <a:rPr lang="fr-FR" sz="1100" b="1" u="sng" dirty="0">
                <a:latin typeface="+mj-lt"/>
              </a:rPr>
              <a:t>PLUS</a:t>
            </a:r>
            <a:r>
              <a:rPr lang="fr-FR" sz="1100" u="sng" dirty="0">
                <a:latin typeface="+mj-lt"/>
              </a:rPr>
              <a:t> : 6,57€/m² SU*</a:t>
            </a:r>
          </a:p>
          <a:p>
            <a:pPr fontAlgn="auto">
              <a:spcBef>
                <a:spcPts val="0"/>
              </a:spcBef>
              <a:spcAft>
                <a:spcPts val="0"/>
              </a:spcAft>
              <a:buFontTx/>
              <a:buChar char="-"/>
              <a:defRPr/>
            </a:pPr>
            <a:r>
              <a:rPr lang="fr-FR" sz="1100" dirty="0">
                <a:latin typeface="+mj-lt"/>
              </a:rPr>
              <a:t> 3 F.II de 334 à 370€/mois</a:t>
            </a:r>
          </a:p>
          <a:p>
            <a:pPr fontAlgn="auto">
              <a:spcBef>
                <a:spcPts val="0"/>
              </a:spcBef>
              <a:spcAft>
                <a:spcPts val="0"/>
              </a:spcAft>
              <a:buFontTx/>
              <a:buChar char="-"/>
              <a:defRPr/>
            </a:pPr>
            <a:r>
              <a:rPr lang="fr-FR" sz="1100" dirty="0">
                <a:latin typeface="+mj-lt"/>
              </a:rPr>
              <a:t> 1 F.III à 450€/mois</a:t>
            </a:r>
          </a:p>
          <a:p>
            <a:pPr fontAlgn="auto">
              <a:spcBef>
                <a:spcPts val="0"/>
              </a:spcBef>
              <a:spcAft>
                <a:spcPts val="0"/>
              </a:spcAft>
              <a:defRPr/>
            </a:pPr>
            <a:endParaRPr lang="fr-FR" sz="800" dirty="0">
              <a:latin typeface="+mj-lt"/>
            </a:endParaRPr>
          </a:p>
          <a:p>
            <a:pPr fontAlgn="auto">
              <a:spcBef>
                <a:spcPts val="0"/>
              </a:spcBef>
              <a:spcAft>
                <a:spcPts val="0"/>
              </a:spcAft>
              <a:defRPr/>
            </a:pPr>
            <a:endParaRPr lang="fr-FR" sz="1100" dirty="0">
              <a:latin typeface="+mj-lt"/>
            </a:endParaRPr>
          </a:p>
          <a:p>
            <a:pPr fontAlgn="auto">
              <a:spcBef>
                <a:spcPts val="0"/>
              </a:spcBef>
              <a:spcAft>
                <a:spcPts val="0"/>
              </a:spcAft>
              <a:defRPr/>
            </a:pPr>
            <a:endParaRPr lang="fr-FR" sz="1100" dirty="0">
              <a:latin typeface="+mj-lt"/>
            </a:endParaRPr>
          </a:p>
          <a:p>
            <a:pPr fontAlgn="auto">
              <a:spcBef>
                <a:spcPts val="0"/>
              </a:spcBef>
              <a:spcAft>
                <a:spcPts val="0"/>
              </a:spcAft>
              <a:defRPr/>
            </a:pPr>
            <a:endParaRPr lang="fr-FR" sz="1100" dirty="0">
              <a:latin typeface="+mj-lt"/>
            </a:endParaRPr>
          </a:p>
          <a:p>
            <a:pPr fontAlgn="auto">
              <a:spcBef>
                <a:spcPts val="0"/>
              </a:spcBef>
              <a:spcAft>
                <a:spcPts val="0"/>
              </a:spcAft>
              <a:defRPr/>
            </a:pPr>
            <a:endParaRPr lang="fr-FR" dirty="0">
              <a:latin typeface="+mn-lt"/>
            </a:endParaRPr>
          </a:p>
          <a:p>
            <a:pPr fontAlgn="auto">
              <a:spcBef>
                <a:spcPts val="0"/>
              </a:spcBef>
              <a:spcAft>
                <a:spcPts val="0"/>
              </a:spcAft>
              <a:defRPr/>
            </a:pPr>
            <a:endParaRPr lang="fr-FR" sz="1100" dirty="0">
              <a:latin typeface="+mn-lt"/>
            </a:endParaRPr>
          </a:p>
        </p:txBody>
      </p:sp>
      <p:sp>
        <p:nvSpPr>
          <p:cNvPr id="26" name="ZoneTexte 25"/>
          <p:cNvSpPr txBox="1"/>
          <p:nvPr/>
        </p:nvSpPr>
        <p:spPr>
          <a:xfrm>
            <a:off x="3929063" y="8113713"/>
            <a:ext cx="1357312" cy="600075"/>
          </a:xfrm>
          <a:prstGeom prst="rect">
            <a:avLst/>
          </a:prstGeom>
          <a:noFill/>
        </p:spPr>
        <p:txBody>
          <a:bodyPr>
            <a:spAutoFit/>
          </a:bodyPr>
          <a:lstStyle/>
          <a:p>
            <a:pPr fontAlgn="auto">
              <a:spcBef>
                <a:spcPts val="0"/>
              </a:spcBef>
              <a:spcAft>
                <a:spcPts val="0"/>
              </a:spcAft>
              <a:defRPr/>
            </a:pPr>
            <a:r>
              <a:rPr lang="fr-FR" sz="1100" b="1" u="sng" dirty="0">
                <a:latin typeface="+mj-lt"/>
              </a:rPr>
              <a:t>PLAI</a:t>
            </a:r>
            <a:r>
              <a:rPr lang="fr-FR" sz="1100" u="sng" dirty="0">
                <a:latin typeface="+mj-lt"/>
              </a:rPr>
              <a:t> : 5,59€/m² SU* </a:t>
            </a:r>
          </a:p>
          <a:p>
            <a:pPr fontAlgn="auto">
              <a:spcBef>
                <a:spcPts val="0"/>
              </a:spcBef>
              <a:spcAft>
                <a:spcPts val="0"/>
              </a:spcAft>
              <a:buFontTx/>
              <a:buChar char="-"/>
              <a:defRPr/>
            </a:pPr>
            <a:r>
              <a:rPr lang="fr-FR" sz="1100" dirty="0">
                <a:latin typeface="+mj-lt"/>
              </a:rPr>
              <a:t>1 F.III à 334€/mois</a:t>
            </a:r>
          </a:p>
          <a:p>
            <a:pPr fontAlgn="auto">
              <a:spcBef>
                <a:spcPts val="0"/>
              </a:spcBef>
              <a:spcAft>
                <a:spcPts val="0"/>
              </a:spcAft>
              <a:buFontTx/>
              <a:buChar char="-"/>
              <a:defRPr/>
            </a:pPr>
            <a:r>
              <a:rPr lang="fr-FR" sz="1100" dirty="0">
                <a:latin typeface="+mj-lt"/>
              </a:rPr>
              <a:t> 1 F.IV à 436€/mois</a:t>
            </a:r>
            <a:endParaRPr lang="fr-FR" sz="1100" dirty="0">
              <a:latin typeface="+mj-lt"/>
            </a:endParaRPr>
          </a:p>
        </p:txBody>
      </p:sp>
      <p:pic>
        <p:nvPicPr>
          <p:cNvPr id="17422" name="Picture 2" descr="K:\Groux\Image2.jpg"/>
          <p:cNvPicPr>
            <a:picLocks noChangeAspect="1" noChangeArrowheads="1"/>
          </p:cNvPicPr>
          <p:nvPr/>
        </p:nvPicPr>
        <p:blipFill>
          <a:blip r:embed="rId2"/>
          <a:srcRect/>
          <a:stretch>
            <a:fillRect/>
          </a:stretch>
        </p:blipFill>
        <p:spPr bwMode="auto">
          <a:xfrm>
            <a:off x="142875" y="3684588"/>
            <a:ext cx="3429000" cy="2743200"/>
          </a:xfrm>
          <a:prstGeom prst="rect">
            <a:avLst/>
          </a:prstGeom>
          <a:noFill/>
          <a:ln w="9525">
            <a:noFill/>
            <a:miter lim="800000"/>
            <a:headEnd/>
            <a:tailEnd/>
          </a:ln>
        </p:spPr>
      </p:pic>
      <p:sp>
        <p:nvSpPr>
          <p:cNvPr id="30" name="ZoneTexte 29"/>
          <p:cNvSpPr txBox="1"/>
          <p:nvPr/>
        </p:nvSpPr>
        <p:spPr>
          <a:xfrm>
            <a:off x="142875" y="8756650"/>
            <a:ext cx="2643188" cy="1446213"/>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fr-FR" sz="1100" b="1" u="sng" dirty="0">
                <a:latin typeface="+mj-lt"/>
              </a:rPr>
              <a:t>Charges collectives :</a:t>
            </a:r>
          </a:p>
          <a:p>
            <a:pPr fontAlgn="auto">
              <a:spcBef>
                <a:spcPts val="0"/>
              </a:spcBef>
              <a:spcAft>
                <a:spcPts val="0"/>
              </a:spcAft>
              <a:buFontTx/>
              <a:buChar char="-"/>
              <a:defRPr/>
            </a:pPr>
            <a:r>
              <a:rPr lang="fr-FR" sz="1100" dirty="0">
                <a:latin typeface="+mj-lt"/>
              </a:rPr>
              <a:t>Gaz et électricité des parties communes</a:t>
            </a:r>
          </a:p>
          <a:p>
            <a:pPr fontAlgn="auto">
              <a:spcBef>
                <a:spcPts val="0"/>
              </a:spcBef>
              <a:spcAft>
                <a:spcPts val="0"/>
              </a:spcAft>
              <a:buFontTx/>
              <a:buChar char="-"/>
              <a:defRPr/>
            </a:pPr>
            <a:r>
              <a:rPr lang="fr-FR" sz="1100" dirty="0">
                <a:latin typeface="+mj-lt"/>
              </a:rPr>
              <a:t>Entretien chaufferies et panneaux solaires</a:t>
            </a:r>
          </a:p>
          <a:p>
            <a:pPr fontAlgn="auto">
              <a:spcBef>
                <a:spcPts val="0"/>
              </a:spcBef>
              <a:spcAft>
                <a:spcPts val="0"/>
              </a:spcAft>
              <a:buFontTx/>
              <a:buChar char="-"/>
              <a:defRPr/>
            </a:pPr>
            <a:r>
              <a:rPr lang="fr-FR" sz="1100" dirty="0">
                <a:latin typeface="+mj-lt"/>
              </a:rPr>
              <a:t>Eau chaude et eau froide</a:t>
            </a:r>
          </a:p>
          <a:p>
            <a:pPr fontAlgn="auto">
              <a:spcBef>
                <a:spcPts val="0"/>
              </a:spcBef>
              <a:spcAft>
                <a:spcPts val="0"/>
              </a:spcAft>
              <a:buFontTx/>
              <a:buChar char="-"/>
              <a:defRPr/>
            </a:pPr>
            <a:r>
              <a:rPr lang="fr-FR" sz="1100" dirty="0">
                <a:latin typeface="+mj-lt"/>
              </a:rPr>
              <a:t>Taxe ordures ménagères</a:t>
            </a:r>
          </a:p>
          <a:p>
            <a:pPr fontAlgn="auto">
              <a:spcBef>
                <a:spcPts val="0"/>
              </a:spcBef>
              <a:spcAft>
                <a:spcPts val="0"/>
              </a:spcAft>
              <a:buFontTx/>
              <a:buChar char="-"/>
              <a:defRPr/>
            </a:pPr>
            <a:r>
              <a:rPr lang="fr-FR" sz="1100" dirty="0">
                <a:latin typeface="+mj-lt"/>
              </a:rPr>
              <a:t>Entretien des espaces verts</a:t>
            </a:r>
          </a:p>
          <a:p>
            <a:pPr fontAlgn="auto">
              <a:spcBef>
                <a:spcPts val="0"/>
              </a:spcBef>
              <a:spcAft>
                <a:spcPts val="0"/>
              </a:spcAft>
              <a:buFontTx/>
              <a:buChar char="-"/>
              <a:defRPr/>
            </a:pPr>
            <a:endParaRPr lang="fr-FR" sz="1100" dirty="0">
              <a:latin typeface="+mj-lt"/>
            </a:endParaRPr>
          </a:p>
          <a:p>
            <a:pPr fontAlgn="auto">
              <a:spcBef>
                <a:spcPts val="0"/>
              </a:spcBef>
              <a:spcAft>
                <a:spcPts val="0"/>
              </a:spcAft>
              <a:buFontTx/>
              <a:buChar char="-"/>
              <a:defRPr/>
            </a:pPr>
            <a:r>
              <a:rPr lang="fr-FR" sz="1100" b="1" u="sng" dirty="0">
                <a:latin typeface="+mj-lt"/>
              </a:rPr>
              <a:t>Charges individuelles </a:t>
            </a:r>
            <a:r>
              <a:rPr lang="fr-FR" sz="1100" dirty="0">
                <a:latin typeface="+mj-lt"/>
              </a:rPr>
              <a:t>:  électricité</a:t>
            </a:r>
            <a:endParaRPr lang="fr-FR" sz="1100" dirty="0">
              <a:latin typeface="+mj-lt"/>
            </a:endParaRPr>
          </a:p>
        </p:txBody>
      </p:sp>
      <p:sp>
        <p:nvSpPr>
          <p:cNvPr id="31" name="ZoneTexte 30"/>
          <p:cNvSpPr txBox="1"/>
          <p:nvPr/>
        </p:nvSpPr>
        <p:spPr>
          <a:xfrm>
            <a:off x="3286125" y="8756650"/>
            <a:ext cx="3286125" cy="140017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fr-FR" sz="1100" b="1" u="sng" dirty="0">
                <a:latin typeface="+mj-lt"/>
              </a:rPr>
              <a:t>Montant des charges (estimation)</a:t>
            </a:r>
          </a:p>
          <a:p>
            <a:pPr fontAlgn="auto">
              <a:spcBef>
                <a:spcPts val="0"/>
              </a:spcBef>
              <a:spcAft>
                <a:spcPts val="0"/>
              </a:spcAft>
              <a:defRPr/>
            </a:pPr>
            <a:r>
              <a:rPr lang="fr-FR" sz="900" dirty="0">
                <a:latin typeface="+mj-lt"/>
              </a:rPr>
              <a:t>20% d’économie d’énergie par rapport à un logement traditionnel</a:t>
            </a:r>
          </a:p>
          <a:p>
            <a:pPr fontAlgn="auto">
              <a:spcBef>
                <a:spcPts val="0"/>
              </a:spcBef>
              <a:spcAft>
                <a:spcPts val="0"/>
              </a:spcAft>
              <a:defRPr/>
            </a:pPr>
            <a:endParaRPr lang="fr-FR" sz="1000" dirty="0">
              <a:latin typeface="+mj-lt"/>
            </a:endParaRPr>
          </a:p>
          <a:p>
            <a:pPr fontAlgn="auto">
              <a:spcBef>
                <a:spcPts val="0"/>
              </a:spcBef>
              <a:spcAft>
                <a:spcPts val="0"/>
              </a:spcAft>
              <a:buFontTx/>
              <a:buChar char="-"/>
              <a:defRPr/>
            </a:pPr>
            <a:r>
              <a:rPr lang="fr-FR" sz="1100" dirty="0">
                <a:latin typeface="+mj-lt"/>
              </a:rPr>
              <a:t> 2 pièces : 107€/mois</a:t>
            </a:r>
          </a:p>
          <a:p>
            <a:pPr fontAlgn="auto">
              <a:spcBef>
                <a:spcPts val="0"/>
              </a:spcBef>
              <a:spcAft>
                <a:spcPts val="0"/>
              </a:spcAft>
              <a:buFontTx/>
              <a:buChar char="-"/>
              <a:defRPr/>
            </a:pPr>
            <a:r>
              <a:rPr lang="fr-FR" sz="1100" dirty="0">
                <a:latin typeface="+mj-lt"/>
              </a:rPr>
              <a:t> 3 pièces : 152€/mois</a:t>
            </a:r>
          </a:p>
          <a:p>
            <a:pPr fontAlgn="auto">
              <a:spcBef>
                <a:spcPts val="0"/>
              </a:spcBef>
              <a:spcAft>
                <a:spcPts val="0"/>
              </a:spcAft>
              <a:buFontTx/>
              <a:buChar char="-"/>
              <a:defRPr/>
            </a:pPr>
            <a:r>
              <a:rPr lang="fr-FR" sz="1100" dirty="0">
                <a:latin typeface="+mj-lt"/>
              </a:rPr>
              <a:t> 4 pièces : 169€/mois</a:t>
            </a:r>
          </a:p>
          <a:p>
            <a:pPr fontAlgn="auto">
              <a:spcBef>
                <a:spcPts val="0"/>
              </a:spcBef>
              <a:spcAft>
                <a:spcPts val="0"/>
              </a:spcAft>
              <a:buFontTx/>
              <a:buChar char="-"/>
              <a:defRPr/>
            </a:pPr>
            <a:endParaRPr lang="fr-FR" sz="1100" dirty="0">
              <a:latin typeface="+mj-lt"/>
            </a:endParaRPr>
          </a:p>
          <a:p>
            <a:pPr fontAlgn="auto">
              <a:spcBef>
                <a:spcPts val="0"/>
              </a:spcBef>
              <a:spcAft>
                <a:spcPts val="0"/>
              </a:spcAft>
              <a:defRPr/>
            </a:pPr>
            <a:r>
              <a:rPr lang="fr-FR" sz="1100" dirty="0">
                <a:latin typeface="+mj-lt"/>
              </a:rPr>
              <a:t>Place de stationnement : 10€/mois</a:t>
            </a:r>
            <a:endParaRPr lang="fr-FR" sz="1100" dirty="0">
              <a:latin typeface="+mj-lt"/>
            </a:endParaRPr>
          </a:p>
        </p:txBody>
      </p:sp>
      <p:sp>
        <p:nvSpPr>
          <p:cNvPr id="32" name="Rectangle 31"/>
          <p:cNvSpPr/>
          <p:nvPr/>
        </p:nvSpPr>
        <p:spPr>
          <a:xfrm>
            <a:off x="5357813" y="8256588"/>
            <a:ext cx="914400" cy="246062"/>
          </a:xfrm>
          <a:prstGeom prst="rect">
            <a:avLst/>
          </a:prstGeom>
        </p:spPr>
        <p:txBody>
          <a:bodyPr wrap="none">
            <a:spAutoFit/>
          </a:bodyPr>
          <a:lstStyle/>
          <a:p>
            <a:pPr fontAlgn="auto">
              <a:spcBef>
                <a:spcPts val="0"/>
              </a:spcBef>
              <a:spcAft>
                <a:spcPts val="0"/>
              </a:spcAft>
              <a:defRPr/>
            </a:pPr>
            <a:r>
              <a:rPr lang="fr-FR" sz="1000" dirty="0">
                <a:latin typeface="+mj-lt"/>
              </a:rPr>
              <a:t>*Surface Utile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214688" y="10042525"/>
            <a:ext cx="3500437" cy="331788"/>
          </a:xfrm>
        </p:spPr>
        <p:txBody>
          <a:bodyPr/>
          <a:lstStyle/>
          <a:p>
            <a:pPr algn="r">
              <a:defRPr/>
            </a:pPr>
            <a:r>
              <a:rPr lang="fr-FR" sz="900" dirty="0">
                <a:solidFill>
                  <a:schemeClr val="tx1"/>
                </a:solidFill>
                <a:latin typeface="+mj-lt"/>
              </a:rPr>
              <a:t>Mantes en Yvelines Habitat -FQ/SS le 06/10/2011</a:t>
            </a:r>
            <a:endParaRPr lang="fr-BE" sz="900" dirty="0">
              <a:solidFill>
                <a:schemeClr val="tx1"/>
              </a:solidFill>
              <a:latin typeface="+mj-lt"/>
            </a:endParaRPr>
          </a:p>
        </p:txBody>
      </p:sp>
      <p:sp>
        <p:nvSpPr>
          <p:cNvPr id="3" name="Organigramme : Alternative 2"/>
          <p:cNvSpPr/>
          <p:nvPr/>
        </p:nvSpPr>
        <p:spPr>
          <a:xfrm>
            <a:off x="857250" y="1327150"/>
            <a:ext cx="5286375" cy="357188"/>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u="sng" dirty="0">
                <a:latin typeface="+mj-lt"/>
              </a:rPr>
              <a:t>CARACTERISTIQUES ARCHITECTURALES ET ENVIRONNEMENTALES</a:t>
            </a:r>
            <a:endParaRPr lang="fr-FR" sz="1400" b="1" u="sng" dirty="0">
              <a:latin typeface="+mj-lt"/>
            </a:endParaRPr>
          </a:p>
        </p:txBody>
      </p:sp>
      <p:sp>
        <p:nvSpPr>
          <p:cNvPr id="18435" name="ZoneTexte 3"/>
          <p:cNvSpPr txBox="1">
            <a:spLocks noChangeArrowheads="1"/>
          </p:cNvSpPr>
          <p:nvPr/>
        </p:nvSpPr>
        <p:spPr bwMode="auto">
          <a:xfrm>
            <a:off x="428625" y="1970088"/>
            <a:ext cx="6000750" cy="1477962"/>
          </a:xfrm>
          <a:prstGeom prst="rect">
            <a:avLst/>
          </a:prstGeom>
          <a:noFill/>
          <a:ln w="9525">
            <a:noFill/>
            <a:miter lim="800000"/>
            <a:headEnd/>
            <a:tailEnd/>
          </a:ln>
        </p:spPr>
        <p:txBody>
          <a:bodyPr>
            <a:spAutoFit/>
          </a:bodyPr>
          <a:lstStyle/>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p:txBody>
      </p:sp>
      <p:sp>
        <p:nvSpPr>
          <p:cNvPr id="5" name="ZoneTexte 4"/>
          <p:cNvSpPr txBox="1"/>
          <p:nvPr/>
        </p:nvSpPr>
        <p:spPr>
          <a:xfrm>
            <a:off x="214313" y="1898650"/>
            <a:ext cx="3786187" cy="1954213"/>
          </a:xfrm>
          <a:prstGeom prst="rect">
            <a:avLst/>
          </a:prstGeom>
          <a:noFill/>
        </p:spPr>
        <p:txBody>
          <a:bodyPr>
            <a:spAutoFit/>
          </a:bodyPr>
          <a:lstStyle/>
          <a:p>
            <a:pPr algn="just" eaLnBrk="0" hangingPunct="0">
              <a:defRPr/>
            </a:pPr>
            <a:r>
              <a:rPr lang="fr-FR" sz="1100" dirty="0">
                <a:latin typeface="+mj-lt"/>
                <a:ea typeface="Times New Roman" pitchFamily="18" charset="0"/>
              </a:rPr>
              <a:t>Isolation thermique en ossature bois à l’intérieur de la grange pour conserver son apparence extérieure, comblement des grandes ouvertures par du bardage bois et création d’un escalier métallique extérieur pour l’accès aux logements en étage.</a:t>
            </a:r>
          </a:p>
          <a:p>
            <a:pPr algn="just" eaLnBrk="0" hangingPunct="0">
              <a:defRPr/>
            </a:pPr>
            <a:r>
              <a:rPr lang="fr-FR" sz="1100" dirty="0">
                <a:latin typeface="+mj-lt"/>
                <a:ea typeface="Times New Roman" pitchFamily="18" charset="0"/>
              </a:rPr>
              <a:t>Extension des annexes en bardage bois côté propriété, enduit traditionnel à la chaux.</a:t>
            </a:r>
          </a:p>
          <a:p>
            <a:pPr algn="just" eaLnBrk="0" hangingPunct="0">
              <a:defRPr/>
            </a:pPr>
            <a:r>
              <a:rPr lang="fr-FR" sz="1100" dirty="0">
                <a:latin typeface="+mj-lt"/>
                <a:ea typeface="Times New Roman" pitchFamily="18" charset="0"/>
              </a:rPr>
              <a:t>Aménagement d’un local vélos/poussettes.</a:t>
            </a:r>
          </a:p>
          <a:p>
            <a:pPr algn="just" eaLnBrk="0" hangingPunct="0">
              <a:defRPr/>
            </a:pPr>
            <a:r>
              <a:rPr lang="fr-FR" sz="1100" dirty="0">
                <a:latin typeface="+mj-lt"/>
                <a:ea typeface="Times New Roman" pitchFamily="18" charset="0"/>
              </a:rPr>
              <a:t>Mise en place de panneaux solaires thermiques (15 m²) sur la toiture sud de la maison pour couvrir environ 60 % des besoins en eau chaude sanitaire.</a:t>
            </a:r>
          </a:p>
        </p:txBody>
      </p:sp>
      <p:sp>
        <p:nvSpPr>
          <p:cNvPr id="10" name="Organigramme : Alternative 9"/>
          <p:cNvSpPr/>
          <p:nvPr/>
        </p:nvSpPr>
        <p:spPr>
          <a:xfrm>
            <a:off x="3857625" y="4041775"/>
            <a:ext cx="2857500" cy="357188"/>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u="sng" dirty="0">
                <a:latin typeface="+mj-lt"/>
              </a:rPr>
              <a:t>PARTENAIRES FINANCIERS</a:t>
            </a:r>
            <a:endParaRPr lang="fr-FR" sz="1400" dirty="0">
              <a:latin typeface="+mj-lt"/>
            </a:endParaRPr>
          </a:p>
        </p:txBody>
      </p:sp>
      <p:sp>
        <p:nvSpPr>
          <p:cNvPr id="11" name="Rectangle 10"/>
          <p:cNvSpPr/>
          <p:nvPr/>
        </p:nvSpPr>
        <p:spPr>
          <a:xfrm>
            <a:off x="3571875" y="4541838"/>
            <a:ext cx="3286125" cy="1277937"/>
          </a:xfrm>
          <a:prstGeom prst="rect">
            <a:avLst/>
          </a:prstGeom>
        </p:spPr>
        <p:txBody>
          <a:bodyPr>
            <a:spAutoFit/>
          </a:bodyPr>
          <a:lstStyle/>
          <a:p>
            <a:pPr algn="ctr" eaLnBrk="0" hangingPunct="0">
              <a:defRPr/>
            </a:pPr>
            <a:r>
              <a:rPr lang="fr-FR" sz="1100" dirty="0">
                <a:latin typeface="+mj-lt"/>
                <a:ea typeface="Times New Roman" pitchFamily="18" charset="0"/>
              </a:rPr>
              <a:t>Etat  (ANRU)</a:t>
            </a:r>
            <a:endParaRPr lang="fr-FR" sz="1100" dirty="0">
              <a:latin typeface="+mj-lt"/>
            </a:endParaRPr>
          </a:p>
          <a:p>
            <a:pPr algn="ctr" eaLnBrk="0" hangingPunct="0">
              <a:defRPr/>
            </a:pPr>
            <a:r>
              <a:rPr lang="fr-FR" sz="1100" dirty="0">
                <a:latin typeface="+mj-lt"/>
                <a:ea typeface="Times New Roman" pitchFamily="18" charset="0"/>
              </a:rPr>
              <a:t>Communauté d’Agglomération de Mantes en Yvelines</a:t>
            </a:r>
            <a:endParaRPr lang="fr-FR" sz="1100" dirty="0">
              <a:latin typeface="+mj-lt"/>
            </a:endParaRPr>
          </a:p>
          <a:p>
            <a:pPr algn="ctr" eaLnBrk="0" hangingPunct="0">
              <a:defRPr/>
            </a:pPr>
            <a:r>
              <a:rPr lang="fr-FR" sz="1100" dirty="0">
                <a:latin typeface="+mj-lt"/>
                <a:ea typeface="Times New Roman" pitchFamily="18" charset="0"/>
              </a:rPr>
              <a:t>Caisse des Dépôts et Consignations</a:t>
            </a:r>
          </a:p>
          <a:p>
            <a:pPr algn="ctr" eaLnBrk="0" hangingPunct="0">
              <a:defRPr/>
            </a:pPr>
            <a:r>
              <a:rPr lang="fr-FR" sz="1100" dirty="0">
                <a:latin typeface="+mj-lt"/>
                <a:ea typeface="Times New Roman" pitchFamily="18" charset="0"/>
              </a:rPr>
              <a:t>Conseil Régional d’Ile-de-France</a:t>
            </a:r>
            <a:endParaRPr lang="fr-FR" sz="1100" dirty="0">
              <a:latin typeface="+mj-lt"/>
            </a:endParaRPr>
          </a:p>
          <a:p>
            <a:pPr algn="ctr" eaLnBrk="0" hangingPunct="0">
              <a:defRPr/>
            </a:pPr>
            <a:r>
              <a:rPr lang="fr-FR" sz="1100" dirty="0">
                <a:latin typeface="+mj-lt"/>
                <a:ea typeface="Times New Roman" pitchFamily="18" charset="0"/>
              </a:rPr>
              <a:t>Le Parc Naturel Régional du Vexin Français</a:t>
            </a:r>
          </a:p>
          <a:p>
            <a:pPr algn="ctr" eaLnBrk="0" hangingPunct="0">
              <a:defRPr/>
            </a:pPr>
            <a:r>
              <a:rPr lang="fr-FR" sz="1100" dirty="0" err="1">
                <a:latin typeface="+mj-lt"/>
                <a:ea typeface="Times New Roman" pitchFamily="18" charset="0"/>
              </a:rPr>
              <a:t>Procilia</a:t>
            </a:r>
            <a:endParaRPr lang="fr-FR" sz="1100" dirty="0">
              <a:latin typeface="+mj-lt"/>
              <a:ea typeface="Times New Roman" pitchFamily="18" charset="0"/>
            </a:endParaRPr>
          </a:p>
          <a:p>
            <a:pPr algn="ctr" eaLnBrk="0" hangingPunct="0">
              <a:defRPr/>
            </a:pPr>
            <a:r>
              <a:rPr lang="fr-FR" sz="1100" dirty="0">
                <a:latin typeface="+mj-lt"/>
                <a:ea typeface="Times New Roman" pitchFamily="18" charset="0"/>
              </a:rPr>
              <a:t>Mantes en Yvelines Habitat</a:t>
            </a:r>
          </a:p>
        </p:txBody>
      </p:sp>
      <p:pic>
        <p:nvPicPr>
          <p:cNvPr id="18439" name="Image 0" descr="IMG_3728.jpg"/>
          <p:cNvPicPr>
            <a:picLocks noChangeAspect="1" noChangeArrowheads="1"/>
          </p:cNvPicPr>
          <p:nvPr/>
        </p:nvPicPr>
        <p:blipFill>
          <a:blip r:embed="rId2"/>
          <a:srcRect/>
          <a:stretch>
            <a:fillRect/>
          </a:stretch>
        </p:blipFill>
        <p:spPr bwMode="auto">
          <a:xfrm>
            <a:off x="4214813" y="2041525"/>
            <a:ext cx="2460625" cy="1643063"/>
          </a:xfrm>
          <a:prstGeom prst="rect">
            <a:avLst/>
          </a:prstGeom>
          <a:noFill/>
          <a:ln w="9525">
            <a:noFill/>
            <a:miter lim="800000"/>
            <a:headEnd/>
            <a:tailEnd/>
          </a:ln>
        </p:spPr>
      </p:pic>
      <p:sp>
        <p:nvSpPr>
          <p:cNvPr id="16" name="Organigramme : Alternative 15"/>
          <p:cNvSpPr/>
          <p:nvPr/>
        </p:nvSpPr>
        <p:spPr>
          <a:xfrm>
            <a:off x="214313" y="4041775"/>
            <a:ext cx="3071812" cy="357188"/>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u="sng" dirty="0">
                <a:latin typeface="+mj-lt"/>
              </a:rPr>
              <a:t>CALENDRIER</a:t>
            </a:r>
            <a:endParaRPr lang="fr-FR" sz="1400" dirty="0">
              <a:latin typeface="+mj-lt"/>
            </a:endParaRPr>
          </a:p>
        </p:txBody>
      </p:sp>
      <p:sp>
        <p:nvSpPr>
          <p:cNvPr id="18" name="Rectangle 17"/>
          <p:cNvSpPr/>
          <p:nvPr/>
        </p:nvSpPr>
        <p:spPr>
          <a:xfrm>
            <a:off x="0" y="4541838"/>
            <a:ext cx="3429000" cy="769937"/>
          </a:xfrm>
          <a:prstGeom prst="rect">
            <a:avLst/>
          </a:prstGeom>
        </p:spPr>
        <p:txBody>
          <a:bodyPr>
            <a:spAutoFit/>
          </a:bodyPr>
          <a:lstStyle/>
          <a:p>
            <a:pPr algn="ctr" eaLnBrk="0" hangingPunct="0">
              <a:defRPr/>
            </a:pPr>
            <a:r>
              <a:rPr lang="fr-FR" sz="1100" dirty="0">
                <a:latin typeface="+mj-lt"/>
                <a:ea typeface="Times New Roman" pitchFamily="18" charset="0"/>
              </a:rPr>
              <a:t>Début des études : octobre 2008</a:t>
            </a:r>
          </a:p>
          <a:p>
            <a:pPr algn="ctr" eaLnBrk="0" hangingPunct="0">
              <a:defRPr/>
            </a:pPr>
            <a:r>
              <a:rPr lang="fr-FR" sz="1100" dirty="0">
                <a:latin typeface="+mj-lt"/>
                <a:ea typeface="Times New Roman" pitchFamily="18" charset="0"/>
              </a:rPr>
              <a:t>Début des travaux : 4</a:t>
            </a:r>
            <a:r>
              <a:rPr lang="fr-FR" sz="1100" baseline="30000" dirty="0">
                <a:latin typeface="+mj-lt"/>
                <a:ea typeface="Times New Roman" pitchFamily="18" charset="0"/>
              </a:rPr>
              <a:t>ème</a:t>
            </a:r>
            <a:r>
              <a:rPr lang="fr-FR" sz="1100" dirty="0">
                <a:latin typeface="+mj-lt"/>
                <a:ea typeface="Times New Roman" pitchFamily="18" charset="0"/>
              </a:rPr>
              <a:t> trimestre 2010</a:t>
            </a:r>
          </a:p>
          <a:p>
            <a:pPr algn="ctr" eaLnBrk="0" hangingPunct="0">
              <a:defRPr/>
            </a:pPr>
            <a:r>
              <a:rPr lang="fr-FR" sz="1100" dirty="0">
                <a:latin typeface="+mj-lt"/>
                <a:ea typeface="Times New Roman" pitchFamily="18" charset="0"/>
              </a:rPr>
              <a:t>Fin des travaux : 1</a:t>
            </a:r>
            <a:r>
              <a:rPr lang="fr-FR" sz="1100" baseline="30000" dirty="0">
                <a:latin typeface="+mj-lt"/>
                <a:ea typeface="Times New Roman" pitchFamily="18" charset="0"/>
              </a:rPr>
              <a:t>er</a:t>
            </a:r>
            <a:r>
              <a:rPr lang="fr-FR" sz="1100" dirty="0">
                <a:latin typeface="+mj-lt"/>
                <a:ea typeface="Times New Roman" pitchFamily="18" charset="0"/>
              </a:rPr>
              <a:t> trimestre 2012</a:t>
            </a:r>
          </a:p>
          <a:p>
            <a:pPr algn="ctr" eaLnBrk="0" hangingPunct="0">
              <a:defRPr/>
            </a:pPr>
            <a:r>
              <a:rPr lang="fr-FR" sz="1100" dirty="0">
                <a:latin typeface="+mj-lt"/>
                <a:ea typeface="Times New Roman" pitchFamily="18" charset="0"/>
              </a:rPr>
              <a:t>Mise en service : 1</a:t>
            </a:r>
            <a:r>
              <a:rPr lang="fr-FR" sz="1100" baseline="30000" dirty="0">
                <a:latin typeface="+mj-lt"/>
                <a:ea typeface="Times New Roman" pitchFamily="18" charset="0"/>
              </a:rPr>
              <a:t>er</a:t>
            </a:r>
            <a:r>
              <a:rPr lang="fr-FR" sz="1100" dirty="0">
                <a:latin typeface="+mj-lt"/>
                <a:ea typeface="Times New Roman" pitchFamily="18" charset="0"/>
              </a:rPr>
              <a:t> trimestre 2012</a:t>
            </a:r>
            <a:endParaRPr lang="fr-FR" sz="1100" dirty="0">
              <a:latin typeface="+mj-lt"/>
            </a:endParaRPr>
          </a:p>
        </p:txBody>
      </p:sp>
      <p:sp>
        <p:nvSpPr>
          <p:cNvPr id="19" name="Organigramme : Alternative 18"/>
          <p:cNvSpPr/>
          <p:nvPr/>
        </p:nvSpPr>
        <p:spPr>
          <a:xfrm>
            <a:off x="1928813" y="5970588"/>
            <a:ext cx="3071812" cy="357187"/>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u="sng" dirty="0">
                <a:latin typeface="+mj-lt"/>
              </a:rPr>
              <a:t>PLAN DE FINANCEMENT</a:t>
            </a:r>
            <a:endParaRPr lang="fr-FR" sz="1400" b="1" u="sng" dirty="0">
              <a:latin typeface="+mj-lt"/>
            </a:endParaRPr>
          </a:p>
        </p:txBody>
      </p:sp>
      <p:sp>
        <p:nvSpPr>
          <p:cNvPr id="20" name="Rectangle 19"/>
          <p:cNvSpPr/>
          <p:nvPr/>
        </p:nvSpPr>
        <p:spPr>
          <a:xfrm>
            <a:off x="214313" y="6399213"/>
            <a:ext cx="6429375" cy="2154237"/>
          </a:xfrm>
          <a:prstGeom prst="rect">
            <a:avLst/>
          </a:prstGeom>
        </p:spPr>
        <p:txBody>
          <a:bodyPr>
            <a:spAutoFit/>
          </a:bodyPr>
          <a:lstStyle/>
          <a:p>
            <a:pPr algn="ctr" fontAlgn="auto">
              <a:spcBef>
                <a:spcPts val="0"/>
              </a:spcBef>
              <a:spcAft>
                <a:spcPts val="0"/>
              </a:spcAft>
              <a:defRPr/>
            </a:pPr>
            <a:r>
              <a:rPr lang="fr-FR" sz="1200" b="1" i="1" dirty="0">
                <a:latin typeface="+mj-lt"/>
              </a:rPr>
              <a:t>4 PLUS et 2 PLAI</a:t>
            </a:r>
          </a:p>
          <a:p>
            <a:pPr algn="ctr" fontAlgn="auto">
              <a:spcBef>
                <a:spcPts val="0"/>
              </a:spcBef>
              <a:spcAft>
                <a:spcPts val="0"/>
              </a:spcAft>
              <a:defRPr/>
            </a:pPr>
            <a:endParaRPr lang="fr-FR" sz="1100" i="1" dirty="0">
              <a:latin typeface="+mj-lt"/>
            </a:endParaRPr>
          </a:p>
          <a:p>
            <a:pPr algn="ctr" fontAlgn="auto">
              <a:spcBef>
                <a:spcPts val="0"/>
              </a:spcBef>
              <a:spcAft>
                <a:spcPts val="0"/>
              </a:spcAft>
              <a:defRPr/>
            </a:pPr>
            <a:r>
              <a:rPr lang="fr-FR" sz="1100" i="1" dirty="0">
                <a:latin typeface="+mj-lt"/>
              </a:rPr>
              <a:t>Etat PCS – ANRU (subvention)	 	15 %		170  000 €</a:t>
            </a:r>
          </a:p>
          <a:p>
            <a:pPr algn="ctr" fontAlgn="auto">
              <a:spcBef>
                <a:spcPts val="0"/>
              </a:spcBef>
              <a:spcAft>
                <a:spcPts val="0"/>
              </a:spcAft>
              <a:defRPr/>
            </a:pPr>
            <a:r>
              <a:rPr lang="fr-FR" sz="1100" i="1" dirty="0">
                <a:latin typeface="+mj-lt"/>
              </a:rPr>
              <a:t>Région Ile-de-France	 	  4 %		  48  500 €</a:t>
            </a:r>
          </a:p>
          <a:p>
            <a:pPr algn="ctr" fontAlgn="auto">
              <a:spcBef>
                <a:spcPts val="0"/>
              </a:spcBef>
              <a:spcAft>
                <a:spcPts val="0"/>
              </a:spcAft>
              <a:defRPr/>
            </a:pPr>
            <a:r>
              <a:rPr lang="fr-FR" sz="1100" i="1" dirty="0">
                <a:latin typeface="+mj-lt"/>
              </a:rPr>
              <a:t>Parc National Régional	 	13 %		150  000 €</a:t>
            </a:r>
          </a:p>
          <a:p>
            <a:pPr algn="ctr" fontAlgn="auto">
              <a:spcBef>
                <a:spcPts val="0"/>
              </a:spcBef>
              <a:spcAft>
                <a:spcPts val="0"/>
              </a:spcAft>
              <a:defRPr/>
            </a:pPr>
            <a:r>
              <a:rPr lang="fr-FR" sz="1100" i="1" dirty="0">
                <a:latin typeface="+mj-lt"/>
              </a:rPr>
              <a:t>CAMY		 	  4 %		  42  000 €</a:t>
            </a:r>
          </a:p>
          <a:p>
            <a:pPr algn="ctr" fontAlgn="auto">
              <a:spcBef>
                <a:spcPts val="0"/>
              </a:spcBef>
              <a:spcAft>
                <a:spcPts val="0"/>
              </a:spcAft>
              <a:defRPr/>
            </a:pPr>
            <a:r>
              <a:rPr lang="fr-FR" sz="1100" i="1" dirty="0">
                <a:latin typeface="+mj-lt"/>
              </a:rPr>
              <a:t>Prêts CDC		 </a:t>
            </a:r>
            <a:r>
              <a:rPr lang="fr-FR" sz="1100" i="1">
                <a:latin typeface="+mj-lt"/>
              </a:rPr>
              <a:t>	34 </a:t>
            </a:r>
            <a:r>
              <a:rPr lang="fr-FR" sz="1100" i="1" dirty="0">
                <a:latin typeface="+mj-lt"/>
              </a:rPr>
              <a:t>%		387 000 €</a:t>
            </a:r>
          </a:p>
          <a:p>
            <a:pPr algn="ctr" fontAlgn="auto">
              <a:spcBef>
                <a:spcPts val="0"/>
              </a:spcBef>
              <a:spcAft>
                <a:spcPts val="0"/>
              </a:spcAft>
              <a:defRPr/>
            </a:pPr>
            <a:r>
              <a:rPr lang="fr-FR" sz="1100" i="1" dirty="0">
                <a:latin typeface="+mj-lt"/>
              </a:rPr>
              <a:t>Prêts Collecteur 1 %		  7 %		  85 000 €</a:t>
            </a:r>
          </a:p>
          <a:p>
            <a:pPr algn="ctr" fontAlgn="auto">
              <a:spcBef>
                <a:spcPts val="0"/>
              </a:spcBef>
              <a:spcAft>
                <a:spcPts val="0"/>
              </a:spcAft>
              <a:defRPr/>
            </a:pPr>
            <a:r>
              <a:rPr lang="fr-FR" sz="1100" i="1" dirty="0">
                <a:latin typeface="+mj-lt"/>
              </a:rPr>
              <a:t>Participation MYH		23 %		267 500 €</a:t>
            </a:r>
          </a:p>
          <a:p>
            <a:pPr algn="ctr" fontAlgn="auto">
              <a:spcBef>
                <a:spcPts val="0"/>
              </a:spcBef>
              <a:spcAft>
                <a:spcPts val="0"/>
              </a:spcAft>
              <a:defRPr/>
            </a:pPr>
            <a:endParaRPr lang="fr-FR" sz="1100" i="1" dirty="0">
              <a:latin typeface="+mj-lt"/>
            </a:endParaRPr>
          </a:p>
          <a:p>
            <a:pPr algn="ctr" fontAlgn="auto">
              <a:spcBef>
                <a:spcPts val="0"/>
              </a:spcBef>
              <a:spcAft>
                <a:spcPts val="0"/>
              </a:spcAft>
              <a:defRPr/>
            </a:pPr>
            <a:endParaRPr lang="fr-FR" sz="1100" b="1" i="1" dirty="0">
              <a:latin typeface="+mj-lt"/>
            </a:endParaRPr>
          </a:p>
          <a:p>
            <a:pPr algn="ctr" fontAlgn="auto">
              <a:spcBef>
                <a:spcPts val="0"/>
              </a:spcBef>
              <a:spcAft>
                <a:spcPts val="0"/>
              </a:spcAft>
              <a:defRPr/>
            </a:pPr>
            <a:r>
              <a:rPr lang="fr-FR" sz="1200" b="1" i="1" dirty="0">
                <a:latin typeface="+mj-lt"/>
              </a:rPr>
              <a:t>Le prix de revient de cette opération s’élève à 1 150 000 € (TVA 5,5%) soit 191 670 € par logement</a:t>
            </a:r>
          </a:p>
        </p:txBody>
      </p:sp>
      <p:sp>
        <p:nvSpPr>
          <p:cNvPr id="21" name="Organigramme : Alternative 20"/>
          <p:cNvSpPr/>
          <p:nvPr/>
        </p:nvSpPr>
        <p:spPr>
          <a:xfrm>
            <a:off x="2071688" y="8685213"/>
            <a:ext cx="2857500" cy="357187"/>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u="sng" dirty="0">
                <a:latin typeface="+mj-lt"/>
              </a:rPr>
              <a:t>LES CONTINGENTS</a:t>
            </a:r>
            <a:endParaRPr lang="fr-FR" sz="1400" b="1" u="sng" dirty="0">
              <a:latin typeface="+mj-lt"/>
            </a:endParaRPr>
          </a:p>
        </p:txBody>
      </p:sp>
      <p:sp>
        <p:nvSpPr>
          <p:cNvPr id="22" name="ZoneTexte 21"/>
          <p:cNvSpPr txBox="1"/>
          <p:nvPr/>
        </p:nvSpPr>
        <p:spPr>
          <a:xfrm>
            <a:off x="2428875" y="9113838"/>
            <a:ext cx="2214563" cy="769937"/>
          </a:xfrm>
          <a:prstGeom prst="rect">
            <a:avLst/>
          </a:prstGeom>
          <a:noFill/>
        </p:spPr>
        <p:txBody>
          <a:bodyPr>
            <a:spAutoFit/>
          </a:bodyPr>
          <a:lstStyle/>
          <a:p>
            <a:pPr algn="ctr" fontAlgn="auto">
              <a:spcBef>
                <a:spcPts val="0"/>
              </a:spcBef>
              <a:spcAft>
                <a:spcPts val="0"/>
              </a:spcAft>
              <a:defRPr/>
            </a:pPr>
            <a:r>
              <a:rPr lang="fr-FR" sz="1100" dirty="0">
                <a:latin typeface="+mj-lt"/>
              </a:rPr>
              <a:t>Préfecture : 2 logements </a:t>
            </a:r>
          </a:p>
          <a:p>
            <a:pPr algn="ctr" fontAlgn="auto">
              <a:spcBef>
                <a:spcPts val="0"/>
              </a:spcBef>
              <a:spcAft>
                <a:spcPts val="0"/>
              </a:spcAft>
              <a:defRPr/>
            </a:pPr>
            <a:r>
              <a:rPr lang="fr-FR" sz="1100" dirty="0">
                <a:latin typeface="+mj-lt"/>
              </a:rPr>
              <a:t>Région :  1 logement</a:t>
            </a:r>
          </a:p>
          <a:p>
            <a:pPr algn="ctr" fontAlgn="auto">
              <a:spcBef>
                <a:spcPts val="0"/>
              </a:spcBef>
              <a:spcAft>
                <a:spcPts val="0"/>
              </a:spcAft>
              <a:defRPr/>
            </a:pPr>
            <a:r>
              <a:rPr lang="fr-FR" sz="1100" dirty="0">
                <a:latin typeface="+mj-lt"/>
              </a:rPr>
              <a:t>CAMY : 2 logements</a:t>
            </a:r>
          </a:p>
          <a:p>
            <a:pPr algn="ctr" fontAlgn="auto">
              <a:spcBef>
                <a:spcPts val="0"/>
              </a:spcBef>
              <a:spcAft>
                <a:spcPts val="0"/>
              </a:spcAft>
              <a:defRPr/>
            </a:pPr>
            <a:r>
              <a:rPr lang="fr-FR" sz="1100" dirty="0" err="1">
                <a:latin typeface="+mj-lt"/>
              </a:rPr>
              <a:t>Procilia</a:t>
            </a:r>
            <a:r>
              <a:rPr lang="fr-FR" sz="1100" dirty="0">
                <a:latin typeface="+mj-lt"/>
              </a:rPr>
              <a:t> : 1 logement</a:t>
            </a:r>
            <a:endParaRPr lang="fr-FR" sz="11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214813" y="10185400"/>
            <a:ext cx="2514600" cy="188913"/>
          </a:xfrm>
        </p:spPr>
        <p:txBody>
          <a:bodyPr/>
          <a:lstStyle/>
          <a:p>
            <a:pPr algn="r">
              <a:defRPr/>
            </a:pPr>
            <a:r>
              <a:rPr lang="fr-FR" sz="900" dirty="0">
                <a:solidFill>
                  <a:schemeClr val="tx1"/>
                </a:solidFill>
                <a:latin typeface="+mj-lt"/>
              </a:rPr>
              <a:t>Mantes en Yvelines Habitat -FQ/SS le 06/10/2011</a:t>
            </a:r>
            <a:endParaRPr lang="fr-BE" sz="900" dirty="0">
              <a:solidFill>
                <a:schemeClr val="tx1"/>
              </a:solidFill>
              <a:latin typeface="+mj-lt"/>
            </a:endParaRPr>
          </a:p>
        </p:txBody>
      </p:sp>
      <p:sp>
        <p:nvSpPr>
          <p:cNvPr id="3" name="ZoneTexte 2"/>
          <p:cNvSpPr txBox="1"/>
          <p:nvPr/>
        </p:nvSpPr>
        <p:spPr>
          <a:xfrm>
            <a:off x="714375" y="1612900"/>
            <a:ext cx="5715000" cy="276225"/>
          </a:xfrm>
          <a:prstGeom prst="rect">
            <a:avLst/>
          </a:prstGeom>
          <a:noFill/>
        </p:spPr>
        <p:txBody>
          <a:bodyPr>
            <a:spAutoFit/>
          </a:bodyPr>
          <a:lstStyle/>
          <a:p>
            <a:pPr fontAlgn="auto">
              <a:spcBef>
                <a:spcPts val="0"/>
              </a:spcBef>
              <a:spcAft>
                <a:spcPts val="0"/>
              </a:spcAft>
              <a:defRPr/>
            </a:pPr>
            <a:r>
              <a:rPr lang="fr-FR" sz="1200" i="1" dirty="0">
                <a:latin typeface="+mn-lt"/>
              </a:rPr>
              <a:t>	</a:t>
            </a:r>
            <a:endParaRPr lang="fr-FR" sz="1300" b="1" i="1" dirty="0">
              <a:latin typeface="+mj-lt"/>
            </a:endParaRPr>
          </a:p>
        </p:txBody>
      </p:sp>
      <p:sp>
        <p:nvSpPr>
          <p:cNvPr id="5" name="Organigramme : Alternative 4"/>
          <p:cNvSpPr/>
          <p:nvPr/>
        </p:nvSpPr>
        <p:spPr>
          <a:xfrm>
            <a:off x="2000250" y="1255713"/>
            <a:ext cx="3071813" cy="357187"/>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u="sng" dirty="0">
                <a:latin typeface="+mj-lt"/>
              </a:rPr>
              <a:t>ENTREPRISES</a:t>
            </a:r>
            <a:endParaRPr lang="fr-FR" sz="1400" b="1" u="sng" dirty="0">
              <a:latin typeface="Comic Sans MS" pitchFamily="66" charset="0"/>
            </a:endParaRPr>
          </a:p>
        </p:txBody>
      </p:sp>
      <p:graphicFrame>
        <p:nvGraphicFramePr>
          <p:cNvPr id="6" name="Tableau 5"/>
          <p:cNvGraphicFramePr>
            <a:graphicFrameLocks noGrp="1"/>
          </p:cNvGraphicFramePr>
          <p:nvPr/>
        </p:nvGraphicFramePr>
        <p:xfrm>
          <a:off x="285750" y="1827213"/>
          <a:ext cx="6357938" cy="3313112"/>
        </p:xfrm>
        <a:graphic>
          <a:graphicData uri="http://schemas.openxmlformats.org/drawingml/2006/table">
            <a:tbl>
              <a:tblPr/>
              <a:tblGrid>
                <a:gridCol w="4056063"/>
                <a:gridCol w="2301875"/>
              </a:tblGrid>
              <a:tr h="500063">
                <a:tc>
                  <a:txBody>
                    <a:bodyPr/>
                    <a:lstStyle/>
                    <a:p>
                      <a:pPr marL="20638" marR="0" lvl="0" indent="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Lot n°01 –</a:t>
                      </a:r>
                      <a:r>
                        <a:rPr kumimoji="0" lang="fr-FR" sz="1100" b="0" i="0" u="none" strike="noStrike" cap="none" normalizeH="0" baseline="0" smtClean="0">
                          <a:ln>
                            <a:noFill/>
                          </a:ln>
                          <a:solidFill>
                            <a:srgbClr val="0070C0"/>
                          </a:solidFill>
                          <a:effectLst/>
                          <a:latin typeface="Calibri" pitchFamily="34" charset="0"/>
                          <a:cs typeface="Times New Roman" pitchFamily="18" charset="0"/>
                        </a:rPr>
                        <a:t> Démolitions</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p>
                      <a:pPr marL="20638" marR="0" lvl="0" indent="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Lot n°02 – </a:t>
                      </a:r>
                      <a:r>
                        <a:rPr kumimoji="0" lang="fr-FR" sz="1100" b="0" i="0" u="none" strike="noStrike" cap="none" normalizeH="0" baseline="0" smtClean="0">
                          <a:ln>
                            <a:noFill/>
                          </a:ln>
                          <a:solidFill>
                            <a:srgbClr val="0070C0"/>
                          </a:solidFill>
                          <a:effectLst/>
                          <a:latin typeface="Calibri" pitchFamily="34" charset="0"/>
                          <a:cs typeface="Times New Roman" pitchFamily="18" charset="0"/>
                        </a:rPr>
                        <a:t> Reprise de Structure</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p>
                      <a:pPr marL="20638" marR="0" lvl="0" indent="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Lot n° 03 –</a:t>
                      </a:r>
                      <a:r>
                        <a:rPr kumimoji="0" lang="fr-FR" sz="1100" b="0" i="0" u="none" strike="noStrike" cap="none" normalizeH="0" baseline="0" smtClean="0">
                          <a:ln>
                            <a:noFill/>
                          </a:ln>
                          <a:solidFill>
                            <a:srgbClr val="0070C0"/>
                          </a:solidFill>
                          <a:effectLst/>
                          <a:latin typeface="Calibri" pitchFamily="34" charset="0"/>
                          <a:cs typeface="Times New Roman" pitchFamily="18" charset="0"/>
                        </a:rPr>
                        <a:t> Gros Œuvre</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LBC</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r>
              <a:tr h="214313">
                <a:tc>
                  <a:txBody>
                    <a:bodyPr/>
                    <a:lstStyle/>
                    <a:p>
                      <a:pPr marL="20638" marR="0" lvl="0" indent="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Lot n°04 – </a:t>
                      </a:r>
                      <a:r>
                        <a:rPr kumimoji="0" lang="fr-FR" sz="1100" b="0" i="0" u="none" strike="noStrike" cap="none" normalizeH="0" baseline="0" smtClean="0">
                          <a:ln>
                            <a:noFill/>
                          </a:ln>
                          <a:solidFill>
                            <a:srgbClr val="0070C0"/>
                          </a:solidFill>
                          <a:effectLst/>
                          <a:latin typeface="Calibri" pitchFamily="34" charset="0"/>
                          <a:cs typeface="Times New Roman" pitchFamily="18" charset="0"/>
                        </a:rPr>
                        <a:t>Enduits extérieurs sur Laine de Bois</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70C0"/>
                          </a:solidFill>
                          <a:effectLst/>
                          <a:latin typeface="Calibri" pitchFamily="34" charset="0"/>
                          <a:cs typeface="Times New Roman" pitchFamily="18" charset="0"/>
                        </a:rPr>
                        <a:t>BOUJEDAY</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r>
              <a:tr h="357188">
                <a:tc>
                  <a:txBody>
                    <a:bodyPr/>
                    <a:lstStyle/>
                    <a:p>
                      <a:pPr marL="20638" marR="0" lvl="0" indent="0" algn="just"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70C0"/>
                          </a:solidFill>
                          <a:effectLst/>
                          <a:latin typeface="Calibri" pitchFamily="34" charset="0"/>
                          <a:cs typeface="Times New Roman" pitchFamily="18" charset="0"/>
                        </a:rPr>
                        <a:t>Lot n°05</a:t>
                      </a:r>
                      <a:r>
                        <a:rPr kumimoji="0" lang="en-US" sz="1100" b="0" i="0" u="none" strike="noStrike" cap="none" normalizeH="0" baseline="0" smtClean="0">
                          <a:ln>
                            <a:noFill/>
                          </a:ln>
                          <a:solidFill>
                            <a:srgbClr val="0070C0"/>
                          </a:solidFill>
                          <a:effectLst/>
                          <a:latin typeface="Calibri" pitchFamily="34" charset="0"/>
                          <a:cs typeface="Times New Roman" pitchFamily="18" charset="0"/>
                        </a:rPr>
                        <a:t> – Ossature Bois, Charpente</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p>
                      <a:pPr marL="20638" marR="0" lvl="0" indent="0" algn="just"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70C0"/>
                          </a:solidFill>
                          <a:effectLst/>
                          <a:latin typeface="Calibri" pitchFamily="34" charset="0"/>
                          <a:cs typeface="Times New Roman" pitchFamily="18" charset="0"/>
                        </a:rPr>
                        <a:t>Lot n°06</a:t>
                      </a:r>
                      <a:r>
                        <a:rPr kumimoji="0" lang="en-US" sz="1100" b="0" i="0" u="none" strike="noStrike" cap="none" normalizeH="0" baseline="0" smtClean="0">
                          <a:ln>
                            <a:noFill/>
                          </a:ln>
                          <a:solidFill>
                            <a:srgbClr val="0070C0"/>
                          </a:solidFill>
                          <a:effectLst/>
                          <a:latin typeface="Calibri" pitchFamily="34" charset="0"/>
                          <a:cs typeface="Times New Roman" pitchFamily="18" charset="0"/>
                        </a:rPr>
                        <a:t> – </a:t>
                      </a:r>
                      <a:r>
                        <a:rPr kumimoji="0" lang="fr-FR" sz="1100" b="0" i="0" u="none" strike="noStrike" cap="none" normalizeH="0" baseline="0" smtClean="0">
                          <a:ln>
                            <a:noFill/>
                          </a:ln>
                          <a:solidFill>
                            <a:srgbClr val="0070C0"/>
                          </a:solidFill>
                          <a:effectLst/>
                          <a:latin typeface="Calibri" pitchFamily="34" charset="0"/>
                          <a:cs typeface="Times New Roman" pitchFamily="18" charset="0"/>
                        </a:rPr>
                        <a:t>Couverture</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VANINETTI</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r>
              <a:tr h="214313">
                <a:tc>
                  <a:txBody>
                    <a:bodyPr/>
                    <a:lstStyle/>
                    <a:p>
                      <a:pPr marL="20638" marR="0" lvl="0" indent="0" algn="just"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rgbClr val="0070C0"/>
                          </a:solidFill>
                          <a:effectLst/>
                          <a:latin typeface="Calibri" pitchFamily="34" charset="0"/>
                          <a:cs typeface="Times New Roman" pitchFamily="18" charset="0"/>
                        </a:rPr>
                        <a:t>Lot n°07</a:t>
                      </a:r>
                      <a:r>
                        <a:rPr kumimoji="0" lang="en-GB" sz="1100" b="0" i="0" u="none" strike="noStrike" cap="none" normalizeH="0" baseline="0" smtClean="0">
                          <a:ln>
                            <a:noFill/>
                          </a:ln>
                          <a:solidFill>
                            <a:srgbClr val="0070C0"/>
                          </a:solidFill>
                          <a:effectLst/>
                          <a:latin typeface="Calibri" pitchFamily="34" charset="0"/>
                          <a:cs typeface="Times New Roman" pitchFamily="18" charset="0"/>
                        </a:rPr>
                        <a:t> – Serrurerie, Métallerie</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SEGMA</a:t>
                      </a:r>
                      <a:endParaRPr kumimoji="0" lang="fr-FR" sz="1100" b="0" i="0" u="sng"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r>
              <a:tr h="214313">
                <a:tc>
                  <a:txBody>
                    <a:bodyPr/>
                    <a:lstStyle/>
                    <a:p>
                      <a:pPr marL="20638" marR="0" lvl="0" indent="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Lot n°08</a:t>
                      </a:r>
                      <a:r>
                        <a:rPr kumimoji="0" lang="fr-FR" sz="1100" b="0" i="0" u="none" strike="noStrike" cap="none" normalizeH="0" baseline="0" smtClean="0">
                          <a:ln>
                            <a:noFill/>
                          </a:ln>
                          <a:solidFill>
                            <a:srgbClr val="0070C0"/>
                          </a:solidFill>
                          <a:effectLst/>
                          <a:latin typeface="Calibri" pitchFamily="34" charset="0"/>
                          <a:cs typeface="Times New Roman" pitchFamily="18" charset="0"/>
                        </a:rPr>
                        <a:t> – Menuiseries Extérieures</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SAS MOREAU</a:t>
                      </a:r>
                      <a:endParaRPr kumimoji="0" lang="fr-FR" sz="1100" b="0" i="0" u="sng"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r>
              <a:tr h="214313">
                <a:tc>
                  <a:txBody>
                    <a:bodyPr/>
                    <a:lstStyle/>
                    <a:p>
                      <a:pPr marL="20638" marR="0" lvl="0" indent="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Lot n°09 – </a:t>
                      </a:r>
                      <a:r>
                        <a:rPr kumimoji="0" lang="fr-FR" sz="1100" b="0" i="0" u="none" strike="noStrike" cap="none" normalizeH="0" baseline="0" smtClean="0">
                          <a:ln>
                            <a:noFill/>
                          </a:ln>
                          <a:solidFill>
                            <a:srgbClr val="0070C0"/>
                          </a:solidFill>
                          <a:effectLst/>
                          <a:latin typeface="Calibri" pitchFamily="34" charset="0"/>
                          <a:cs typeface="Times New Roman" pitchFamily="18" charset="0"/>
                        </a:rPr>
                        <a:t>Menuiseries Intérieures</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JPV BÂTIMENT </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r>
              <a:tr h="214313">
                <a:tc>
                  <a:txBody>
                    <a:bodyPr/>
                    <a:lstStyle/>
                    <a:p>
                      <a:pPr marL="20638" marR="0" lvl="0" indent="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Lot n°10</a:t>
                      </a:r>
                      <a:r>
                        <a:rPr kumimoji="0" lang="fr-FR" sz="1100" b="0" i="0" u="none" strike="noStrike" cap="none" normalizeH="0" baseline="0" smtClean="0">
                          <a:ln>
                            <a:noFill/>
                          </a:ln>
                          <a:solidFill>
                            <a:srgbClr val="0070C0"/>
                          </a:solidFill>
                          <a:effectLst/>
                          <a:latin typeface="Calibri" pitchFamily="34" charset="0"/>
                          <a:cs typeface="Times New Roman" pitchFamily="18" charset="0"/>
                        </a:rPr>
                        <a:t> – Cloisons, Doublages</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EIDM</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r>
              <a:tr h="214313">
                <a:tc>
                  <a:txBody>
                    <a:bodyPr/>
                    <a:lstStyle/>
                    <a:p>
                      <a:pPr marL="20638" marR="0" lvl="0" indent="0" algn="just"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rgbClr val="0070C0"/>
                          </a:solidFill>
                          <a:effectLst/>
                          <a:latin typeface="Calibri" pitchFamily="34" charset="0"/>
                          <a:cs typeface="Times New Roman" pitchFamily="18" charset="0"/>
                        </a:rPr>
                        <a:t>Lot n°11</a:t>
                      </a:r>
                      <a:r>
                        <a:rPr kumimoji="0" lang="en-GB" sz="1100" b="0" i="0" u="none" strike="noStrike" cap="none" normalizeH="0" baseline="0" smtClean="0">
                          <a:ln>
                            <a:noFill/>
                          </a:ln>
                          <a:solidFill>
                            <a:srgbClr val="0070C0"/>
                          </a:solidFill>
                          <a:effectLst/>
                          <a:latin typeface="Calibri" pitchFamily="34" charset="0"/>
                          <a:cs typeface="Times New Roman" pitchFamily="18" charset="0"/>
                        </a:rPr>
                        <a:t> – Electricité, VMC</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RAOULT</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r>
              <a:tr h="357188">
                <a:tc>
                  <a:txBody>
                    <a:bodyPr/>
                    <a:lstStyle/>
                    <a:p>
                      <a:pPr marL="20638" marR="0" lvl="0" indent="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Lot n°12</a:t>
                      </a:r>
                      <a:r>
                        <a:rPr kumimoji="0" lang="fr-FR" sz="1100" b="0" i="0" u="none" strike="noStrike" cap="none" normalizeH="0" baseline="0" smtClean="0">
                          <a:ln>
                            <a:noFill/>
                          </a:ln>
                          <a:solidFill>
                            <a:srgbClr val="0070C0"/>
                          </a:solidFill>
                          <a:effectLst/>
                          <a:latin typeface="Calibri" pitchFamily="34" charset="0"/>
                          <a:cs typeface="Times New Roman" pitchFamily="18" charset="0"/>
                        </a:rPr>
                        <a:t> – Plomberie Sanitaire</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p>
                      <a:pPr marL="20638" marR="0" lvl="0" indent="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Lot n°13</a:t>
                      </a:r>
                      <a:r>
                        <a:rPr kumimoji="0" lang="fr-FR" sz="1100" b="0" i="0" u="none" strike="noStrike" cap="none" normalizeH="0" baseline="0" smtClean="0">
                          <a:ln>
                            <a:noFill/>
                          </a:ln>
                          <a:solidFill>
                            <a:srgbClr val="0070C0"/>
                          </a:solidFill>
                          <a:effectLst/>
                          <a:latin typeface="Calibri" pitchFamily="34" charset="0"/>
                          <a:cs typeface="Times New Roman" pitchFamily="18" charset="0"/>
                        </a:rPr>
                        <a:t> – Chauffage gaz, Eau Chaude Sanitaire Solaire</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FORCLUM</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r>
              <a:tr h="214313">
                <a:tc>
                  <a:txBody>
                    <a:bodyPr/>
                    <a:lstStyle/>
                    <a:p>
                      <a:pPr marL="20638" marR="0" lvl="0" indent="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Lot n°14</a:t>
                      </a:r>
                      <a:r>
                        <a:rPr kumimoji="0" lang="fr-FR" sz="1100" b="0" i="0" u="none" strike="noStrike" cap="none" normalizeH="0" baseline="0" smtClean="0">
                          <a:ln>
                            <a:noFill/>
                          </a:ln>
                          <a:solidFill>
                            <a:srgbClr val="0070C0"/>
                          </a:solidFill>
                          <a:effectLst/>
                          <a:latin typeface="Calibri" pitchFamily="34" charset="0"/>
                          <a:cs typeface="Times New Roman" pitchFamily="18" charset="0"/>
                        </a:rPr>
                        <a:t> – Peinture, Sols Souples</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VIGNOLA</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r>
              <a:tr h="214313">
                <a:tc>
                  <a:txBody>
                    <a:bodyPr/>
                    <a:lstStyle/>
                    <a:p>
                      <a:pPr marL="20638" marR="0" lvl="0" indent="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Lot n°15</a:t>
                      </a:r>
                      <a:r>
                        <a:rPr kumimoji="0" lang="fr-FR" sz="1100" b="0" i="0" u="none" strike="noStrike" cap="none" normalizeH="0" baseline="0" smtClean="0">
                          <a:ln>
                            <a:noFill/>
                          </a:ln>
                          <a:solidFill>
                            <a:srgbClr val="0070C0"/>
                          </a:solidFill>
                          <a:effectLst/>
                          <a:latin typeface="Calibri" pitchFamily="34" charset="0"/>
                          <a:cs typeface="Times New Roman" pitchFamily="18" charset="0"/>
                        </a:rPr>
                        <a:t> – Voirie et Réseaux Divers</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SA TERVERTE</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r>
              <a:tr h="214313">
                <a:tc>
                  <a:txBody>
                    <a:bodyPr/>
                    <a:lstStyle/>
                    <a:p>
                      <a:pPr marL="20638" marR="0" lvl="0" indent="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Lot n°16</a:t>
                      </a:r>
                      <a:r>
                        <a:rPr kumimoji="0" lang="fr-FR" sz="1100" b="0" i="0" u="none" strike="noStrike" cap="none" normalizeH="0" baseline="0" smtClean="0">
                          <a:ln>
                            <a:noFill/>
                          </a:ln>
                          <a:solidFill>
                            <a:srgbClr val="0070C0"/>
                          </a:solidFill>
                          <a:effectLst/>
                          <a:latin typeface="Calibri" pitchFamily="34" charset="0"/>
                          <a:cs typeface="Times New Roman" pitchFamily="18" charset="0"/>
                        </a:rPr>
                        <a:t> – Instrumentation</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smtClean="0">
                        <a:ln>
                          <a:noFill/>
                        </a:ln>
                        <a:solidFill>
                          <a:srgbClr val="0070C0"/>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r>
              <a:tr h="139700">
                <a:tc>
                  <a:txBody>
                    <a:bodyPr/>
                    <a:lstStyle/>
                    <a:p>
                      <a:pPr marL="20638" marR="0" lvl="0" indent="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Lot n°17</a:t>
                      </a:r>
                      <a:r>
                        <a:rPr kumimoji="0" lang="fr-FR" sz="1100" b="0" i="0" u="none" strike="noStrike" cap="none" normalizeH="0" baseline="0" smtClean="0">
                          <a:ln>
                            <a:noFill/>
                          </a:ln>
                          <a:solidFill>
                            <a:srgbClr val="0070C0"/>
                          </a:solidFill>
                          <a:effectLst/>
                          <a:latin typeface="Calibri" pitchFamily="34" charset="0"/>
                          <a:cs typeface="Times New Roman" pitchFamily="18" charset="0"/>
                        </a:rPr>
                        <a:t> – Cadran Solaire</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70C0"/>
                          </a:solidFill>
                          <a:effectLst/>
                          <a:latin typeface="Calibri" pitchFamily="34" charset="0"/>
                          <a:cs typeface="Times New Roman" pitchFamily="18" charset="0"/>
                        </a:rPr>
                        <a:t>MA CAMPAGNE CREATION</a:t>
                      </a:r>
                      <a:endParaRPr kumimoji="0" lang="fr-FR" sz="1100" b="0" i="0" u="none" strike="noStrike" cap="none" normalizeH="0" baseline="0" smtClean="0">
                        <a:ln>
                          <a:noFill/>
                        </a:ln>
                        <a:solidFill>
                          <a:schemeClr val="tx1"/>
                        </a:solidFill>
                        <a:effectLst/>
                        <a:latin typeface="Calibri" pitchFamily="34" charset="0"/>
                        <a:cs typeface="Times New Roman" pitchFamily="18" charset="0"/>
                      </a:endParaRPr>
                    </a:p>
                  </a:txBody>
                  <a:tcPr marL="22606" marR="22606" marT="0" marB="0" horzOverflow="overflow">
                    <a:lnL>
                      <a:noFill/>
                    </a:lnL>
                    <a:lnR>
                      <a:noFill/>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noFill/>
                  </a:tcPr>
                </a:tc>
              </a:tr>
            </a:tbl>
          </a:graphicData>
        </a:graphic>
      </p:graphicFrame>
      <p:sp>
        <p:nvSpPr>
          <p:cNvPr id="19501" name="Rectangle 1"/>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fr-FR"/>
          </a:p>
        </p:txBody>
      </p:sp>
      <p:sp>
        <p:nvSpPr>
          <p:cNvPr id="12" name="Rectangle 11"/>
          <p:cNvSpPr/>
          <p:nvPr/>
        </p:nvSpPr>
        <p:spPr>
          <a:xfrm>
            <a:off x="142875" y="8113713"/>
            <a:ext cx="2500313" cy="400050"/>
          </a:xfrm>
          <a:prstGeom prst="rect">
            <a:avLst/>
          </a:prstGeom>
        </p:spPr>
        <p:txBody>
          <a:bodyPr>
            <a:spAutoFit/>
          </a:bodyPr>
          <a:lstStyle/>
          <a:p>
            <a:pPr fontAlgn="auto">
              <a:spcBef>
                <a:spcPts val="0"/>
              </a:spcBef>
              <a:spcAft>
                <a:spcPts val="0"/>
              </a:spcAft>
              <a:defRPr/>
            </a:pPr>
            <a:r>
              <a:rPr lang="fr-FR" sz="1000" dirty="0">
                <a:latin typeface="+mj-lt"/>
              </a:rPr>
              <a:t>Vue de la grange et de la maison depuis la rue des Groux</a:t>
            </a:r>
            <a:endParaRPr lang="fr-FR" sz="1000" dirty="0">
              <a:latin typeface="+mj-lt"/>
            </a:endParaRPr>
          </a:p>
        </p:txBody>
      </p:sp>
      <p:pic>
        <p:nvPicPr>
          <p:cNvPr id="19503" name="Picture 2" descr="K:\Groux\Image5.jpg"/>
          <p:cNvPicPr>
            <a:picLocks noChangeAspect="1" noChangeArrowheads="1"/>
          </p:cNvPicPr>
          <p:nvPr/>
        </p:nvPicPr>
        <p:blipFill>
          <a:blip r:embed="rId2"/>
          <a:srcRect/>
          <a:stretch>
            <a:fillRect/>
          </a:stretch>
        </p:blipFill>
        <p:spPr bwMode="auto">
          <a:xfrm>
            <a:off x="214313" y="5256213"/>
            <a:ext cx="3709987" cy="2786062"/>
          </a:xfrm>
          <a:prstGeom prst="rect">
            <a:avLst/>
          </a:prstGeom>
          <a:noFill/>
          <a:ln w="9525">
            <a:noFill/>
            <a:miter lim="800000"/>
            <a:headEnd/>
            <a:tailEnd/>
          </a:ln>
        </p:spPr>
      </p:pic>
      <p:pic>
        <p:nvPicPr>
          <p:cNvPr id="19504" name="Picture 2" descr="MH groux est"/>
          <p:cNvPicPr>
            <a:picLocks noChangeAspect="1" noChangeArrowheads="1"/>
          </p:cNvPicPr>
          <p:nvPr/>
        </p:nvPicPr>
        <p:blipFill>
          <a:blip r:embed="rId3"/>
          <a:srcRect l="7382" t="4921" b="24606"/>
          <a:stretch>
            <a:fillRect/>
          </a:stretch>
        </p:blipFill>
        <p:spPr bwMode="auto">
          <a:xfrm>
            <a:off x="2786063" y="7685088"/>
            <a:ext cx="3881437" cy="2205037"/>
          </a:xfrm>
          <a:prstGeom prst="rect">
            <a:avLst/>
          </a:prstGeom>
          <a:noFill/>
          <a:ln w="9525">
            <a:noFill/>
            <a:miter lim="800000"/>
            <a:headEnd/>
            <a:tailEnd/>
          </a:ln>
        </p:spPr>
      </p:pic>
      <p:sp>
        <p:nvSpPr>
          <p:cNvPr id="16" name="Organigramme : Alternative 15"/>
          <p:cNvSpPr/>
          <p:nvPr/>
        </p:nvSpPr>
        <p:spPr>
          <a:xfrm>
            <a:off x="4071938" y="5541963"/>
            <a:ext cx="2643187" cy="357187"/>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u="sng" dirty="0">
                <a:latin typeface="+mj-lt"/>
              </a:rPr>
              <a:t>INSERTION PAR L’ECONOMIE</a:t>
            </a:r>
            <a:endParaRPr lang="fr-FR" sz="1400" b="1" u="sng" dirty="0">
              <a:latin typeface="Comic Sans MS" pitchFamily="66" charset="0"/>
            </a:endParaRPr>
          </a:p>
        </p:txBody>
      </p:sp>
      <p:sp>
        <p:nvSpPr>
          <p:cNvPr id="17" name="ZoneTexte 16"/>
          <p:cNvSpPr txBox="1"/>
          <p:nvPr/>
        </p:nvSpPr>
        <p:spPr>
          <a:xfrm>
            <a:off x="4214813" y="6042025"/>
            <a:ext cx="2214562" cy="600075"/>
          </a:xfrm>
          <a:prstGeom prst="rect">
            <a:avLst/>
          </a:prstGeom>
          <a:noFill/>
        </p:spPr>
        <p:txBody>
          <a:bodyPr>
            <a:spAutoFit/>
          </a:bodyPr>
          <a:lstStyle/>
          <a:p>
            <a:pPr algn="just" fontAlgn="auto">
              <a:spcBef>
                <a:spcPts val="0"/>
              </a:spcBef>
              <a:spcAft>
                <a:spcPts val="0"/>
              </a:spcAft>
              <a:defRPr/>
            </a:pPr>
            <a:r>
              <a:rPr lang="fr-FR" sz="1100" dirty="0">
                <a:latin typeface="+mj-lt"/>
              </a:rPr>
              <a:t>3 offres de postes en insertion soit 397 heures en partenariat avec la Mission Locale du </a:t>
            </a:r>
            <a:r>
              <a:rPr lang="fr-FR" sz="1100" dirty="0" err="1">
                <a:latin typeface="+mj-lt"/>
              </a:rPr>
              <a:t>Mantois</a:t>
            </a:r>
            <a:endParaRPr lang="fr-FR" sz="1100" dirty="0">
              <a:latin typeface="+mj-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Personnalisé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00B050"/>
      </a:accent5>
      <a:accent6>
        <a:srgbClr val="7CCA62"/>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00B050"/>
    </a:accent5>
    <a:accent6>
      <a:srgbClr val="7CCA62"/>
    </a:accent6>
    <a:hlink>
      <a:srgbClr val="E2D700"/>
    </a:hlink>
    <a:folHlink>
      <a:srgbClr val="85DFD0"/>
    </a:folHlink>
  </a:clrScheme>
</a:themeOverride>
</file>

<file path=ppt/theme/themeOverride2.xml><?xml version="1.0" encoding="utf-8"?>
<a:themeOverride xmlns:a="http://schemas.openxmlformats.org/drawingml/2006/main">
  <a:clrScheme name="Personnalisé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00B050"/>
    </a:accent5>
    <a:accent6>
      <a:srgbClr val="7CCA62"/>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1897</TotalTime>
  <Words>755</Words>
  <PresentationFormat>Personnalisé</PresentationFormat>
  <Paragraphs>213</Paragraphs>
  <Slides>4</Slides>
  <Notes>0</Notes>
  <HiddenSlides>0</HiddenSlides>
  <MMClips>0</MMClips>
  <ScaleCrop>false</ScaleCrop>
  <HeadingPairs>
    <vt:vector size="8" baseType="variant">
      <vt:variant>
        <vt:lpstr>Polices utilisées</vt:lpstr>
      </vt:variant>
      <vt:variant>
        <vt:i4>6</vt:i4>
      </vt:variant>
      <vt:variant>
        <vt:lpstr>Modèle de conception</vt:lpstr>
      </vt:variant>
      <vt:variant>
        <vt:i4>4</vt:i4>
      </vt:variant>
      <vt:variant>
        <vt:lpstr>Serveurs OLE incorporés</vt:lpstr>
      </vt:variant>
      <vt:variant>
        <vt:i4>1</vt:i4>
      </vt:variant>
      <vt:variant>
        <vt:lpstr>Titres des diapositives</vt:lpstr>
      </vt:variant>
      <vt:variant>
        <vt:i4>4</vt:i4>
      </vt:variant>
    </vt:vector>
  </HeadingPairs>
  <TitlesOfParts>
    <vt:vector size="15" baseType="lpstr">
      <vt:lpstr>Constantia</vt:lpstr>
      <vt:lpstr>Arial</vt:lpstr>
      <vt:lpstr>Calibri</vt:lpstr>
      <vt:lpstr>Wingdings 2</vt:lpstr>
      <vt:lpstr>Comic Sans MS</vt:lpstr>
      <vt:lpstr>Times New Roman</vt:lpstr>
      <vt:lpstr>Débit</vt:lpstr>
      <vt:lpstr>Débit</vt:lpstr>
      <vt:lpstr>Débit</vt:lpstr>
      <vt:lpstr>Débit</vt:lpstr>
      <vt:lpstr>Image bitmap</vt:lpstr>
      <vt:lpstr>Diapositive 1</vt:lpstr>
      <vt:lpstr>Diapositive 2</vt:lpstr>
      <vt:lpstr>Diapositive 3</vt:lpstr>
      <vt:lpstr>Diapositive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Sherazade SIPP</dc:creator>
  <cp:lastModifiedBy>DSI</cp:lastModifiedBy>
  <cp:revision>197</cp:revision>
  <dcterms:modified xsi:type="dcterms:W3CDTF">2011-11-17T20:07:25Z</dcterms:modified>
</cp:coreProperties>
</file>